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74" r:id="rId4"/>
    <p:sldId id="277" r:id="rId5"/>
    <p:sldId id="279" r:id="rId6"/>
    <p:sldId id="281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E8034E78-7F5D-4C2E-B375-FC64B27BC917}" styleName="Styl Tmavá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9" d="100"/>
          <a:sy n="89" d="100"/>
        </p:scale>
        <p:origin x="-1554" y="-3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6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4632" cy="720080"/>
          </a:xfrm>
        </p:spPr>
        <p:txBody>
          <a:bodyPr>
            <a:noAutofit/>
          </a:bodyPr>
          <a:lstStyle/>
          <a:p>
            <a:r>
              <a:rPr lang="cs-CZ" sz="5400" dirty="0" smtClean="0"/>
              <a:t>Se </a:t>
            </a:r>
            <a:r>
              <a:rPr lang="cs-CZ" sz="5400" smtClean="0"/>
              <a:t>loger</a:t>
            </a:r>
            <a:endParaRPr lang="cs-CZ" sz="5400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683568" y="2636912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59362443"/>
              </p:ext>
            </p:extLst>
          </p:nvPr>
        </p:nvGraphicFramePr>
        <p:xfrm>
          <a:off x="755576" y="2924944"/>
          <a:ext cx="7666515" cy="2839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Život ve Francii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27.</a:t>
                      </a:r>
                      <a:r>
                        <a:rPr lang="cs-CZ" baseline="0" smtClean="0"/>
                        <a:t> </a:t>
                      </a:r>
                      <a:r>
                        <a:rPr lang="cs-CZ" baseline="0" dirty="0" smtClean="0"/>
                        <a:t>9. 2012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mtClean="0"/>
                        <a:t>3-4 </a:t>
                      </a:r>
                      <a:r>
                        <a:rPr lang="cs-CZ" dirty="0" smtClean="0"/>
                        <a:t>ročník</a:t>
                      </a:r>
                      <a:r>
                        <a:rPr lang="cs-CZ" baseline="0" dirty="0" smtClean="0"/>
                        <a:t> 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Mots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et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quiz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concernant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le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logement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en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france</a:t>
                      </a:r>
                      <a:r>
                        <a:rPr lang="cs-CZ" baseline="0" dirty="0" smtClean="0"/>
                        <a:t>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err="1" smtClean="0"/>
                        <a:t>Avant</a:t>
                      </a:r>
                      <a:r>
                        <a:rPr lang="cs-CZ" baseline="0" dirty="0" smtClean="0"/>
                        <a:t> de </a:t>
                      </a:r>
                      <a:r>
                        <a:rPr lang="cs-CZ" baseline="0" dirty="0" err="1" smtClean="0"/>
                        <a:t>commencer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le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cours</a:t>
                      </a:r>
                      <a:r>
                        <a:rPr lang="cs-CZ" baseline="0" dirty="0" smtClean="0"/>
                        <a:t>, </a:t>
                      </a:r>
                      <a:r>
                        <a:rPr lang="cs-CZ" baseline="0" dirty="0" err="1" smtClean="0"/>
                        <a:t>cliquez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sur</a:t>
                      </a:r>
                      <a:r>
                        <a:rPr lang="cs-CZ" baseline="0" dirty="0" smtClean="0"/>
                        <a:t> la </a:t>
                      </a:r>
                      <a:r>
                        <a:rPr lang="cs-CZ" baseline="0" dirty="0" err="1" smtClean="0"/>
                        <a:t>touche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F5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puis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progressez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avec</a:t>
                      </a:r>
                      <a:r>
                        <a:rPr lang="cs-CZ" baseline="0" dirty="0" smtClean="0"/>
                        <a:t> la </a:t>
                      </a:r>
                      <a:r>
                        <a:rPr lang="cs-CZ" baseline="0" dirty="0" err="1" smtClean="0"/>
                        <a:t>touche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espace</a:t>
                      </a:r>
                      <a:r>
                        <a:rPr lang="cs-CZ" baseline="0" smtClean="0"/>
                        <a:t>.</a:t>
                      </a:r>
                      <a:endParaRPr lang="cs-CZ" dirty="0" smtClean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Roland </a:t>
                      </a:r>
                      <a:r>
                        <a:rPr lang="cs-CZ" smtClean="0"/>
                        <a:t>Guillemenot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VY_32_INOVACE_08_</a:t>
                      </a:r>
                      <a:r>
                        <a:rPr lang="cs-CZ" dirty="0" err="1" smtClean="0"/>
                        <a:t>FGUI13</a:t>
                      </a:r>
                      <a:endParaRPr lang="cs-CZ" dirty="0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31640" y="260648"/>
            <a:ext cx="6552728" cy="121014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err="1" smtClean="0"/>
              <a:t>Trouvez</a:t>
            </a:r>
            <a:r>
              <a:rPr lang="cs-CZ" dirty="0" smtClean="0"/>
              <a:t> l´</a:t>
            </a:r>
            <a:r>
              <a:rPr lang="cs-CZ" dirty="0" err="1" smtClean="0"/>
              <a:t>équivalent</a:t>
            </a: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-324544" y="1556792"/>
            <a:ext cx="698477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r>
              <a:rPr lang="fr-FR" dirty="0" smtClean="0"/>
              <a:t/>
            </a:r>
            <a:br>
              <a:rPr lang="fr-FR" dirty="0" smtClean="0"/>
            </a:br>
            <a:endParaRPr lang="cs-CZ" dirty="0"/>
          </a:p>
        </p:txBody>
      </p:sp>
      <p:sp>
        <p:nvSpPr>
          <p:cNvPr id="7" name="Obdélník 6"/>
          <p:cNvSpPr/>
          <p:nvPr/>
        </p:nvSpPr>
        <p:spPr>
          <a:xfrm>
            <a:off x="0" y="1700808"/>
            <a:ext cx="176368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err="1" smtClean="0">
                <a:solidFill>
                  <a:srgbClr val="FF0000"/>
                </a:solidFill>
              </a:rPr>
              <a:t>Logement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social</a:t>
            </a:r>
            <a:endParaRPr lang="cs-CZ" dirty="0" smtClean="0">
              <a:solidFill>
                <a:srgbClr val="FF0000"/>
              </a:solidFill>
            </a:endParaRPr>
          </a:p>
          <a:p>
            <a:r>
              <a:rPr lang="fr-FR" dirty="0" smtClean="0">
                <a:solidFill>
                  <a:srgbClr val="FF0000"/>
                </a:solidFill>
              </a:rPr>
              <a:t/>
            </a:r>
            <a:br>
              <a:rPr lang="fr-FR" dirty="0" smtClean="0">
                <a:solidFill>
                  <a:srgbClr val="FF0000"/>
                </a:solidFill>
              </a:rPr>
            </a:br>
            <a:endParaRPr lang="cs-CZ" dirty="0" smtClean="0">
              <a:solidFill>
                <a:srgbClr val="FF0000"/>
              </a:solidFill>
            </a:endParaRPr>
          </a:p>
          <a:p>
            <a:endParaRPr lang="cs-CZ" dirty="0" smtClean="0">
              <a:solidFill>
                <a:srgbClr val="FF0000"/>
              </a:solidFill>
            </a:endParaRPr>
          </a:p>
          <a:p>
            <a:r>
              <a:rPr lang="cs-CZ" dirty="0" err="1" smtClean="0">
                <a:solidFill>
                  <a:srgbClr val="FF0000"/>
                </a:solidFill>
              </a:rPr>
              <a:t>Louer</a:t>
            </a:r>
            <a:endParaRPr lang="cs-CZ" dirty="0" smtClean="0">
              <a:solidFill>
                <a:srgbClr val="FF0000"/>
              </a:solidFill>
            </a:endParaRPr>
          </a:p>
          <a:p>
            <a:endParaRPr lang="cs-CZ" dirty="0" smtClean="0">
              <a:solidFill>
                <a:srgbClr val="FF0000"/>
              </a:solidFill>
            </a:endParaRPr>
          </a:p>
          <a:p>
            <a:r>
              <a:rPr lang="cs-CZ" dirty="0" smtClean="0">
                <a:solidFill>
                  <a:srgbClr val="FF0000"/>
                </a:solidFill>
              </a:rPr>
              <a:t> </a:t>
            </a:r>
          </a:p>
          <a:p>
            <a:endParaRPr lang="cs-CZ" dirty="0" smtClean="0">
              <a:solidFill>
                <a:srgbClr val="FF0000"/>
              </a:solidFill>
            </a:endParaRPr>
          </a:p>
          <a:p>
            <a:r>
              <a:rPr lang="cs-CZ" dirty="0" err="1" smtClean="0">
                <a:solidFill>
                  <a:srgbClr val="FF0000"/>
                </a:solidFill>
              </a:rPr>
              <a:t>Modéré</a:t>
            </a:r>
            <a:endParaRPr lang="cs-CZ" dirty="0" smtClean="0">
              <a:solidFill>
                <a:srgbClr val="FF0000"/>
              </a:solidFill>
            </a:endParaRPr>
          </a:p>
          <a:p>
            <a:endParaRPr lang="cs-CZ" dirty="0" smtClean="0">
              <a:solidFill>
                <a:srgbClr val="FF0000"/>
              </a:solidFill>
            </a:endParaRPr>
          </a:p>
          <a:p>
            <a:endParaRPr lang="cs-CZ" dirty="0" smtClean="0">
              <a:solidFill>
                <a:srgbClr val="FF0000"/>
              </a:solidFill>
            </a:endParaRPr>
          </a:p>
          <a:p>
            <a:r>
              <a:rPr lang="cs-CZ" dirty="0" err="1" smtClean="0">
                <a:solidFill>
                  <a:srgbClr val="FF0000"/>
                </a:solidFill>
              </a:rPr>
              <a:t>Surpeuplé</a:t>
            </a:r>
            <a:endParaRPr lang="cs-CZ" dirty="0" smtClean="0">
              <a:solidFill>
                <a:srgbClr val="FF0000"/>
              </a:solidFill>
            </a:endParaRPr>
          </a:p>
          <a:p>
            <a:endParaRPr lang="cs-CZ" dirty="0" smtClean="0">
              <a:solidFill>
                <a:srgbClr val="FF0000"/>
              </a:solidFill>
            </a:endParaRPr>
          </a:p>
          <a:p>
            <a:r>
              <a:rPr lang="cs-CZ" dirty="0" err="1" smtClean="0">
                <a:solidFill>
                  <a:srgbClr val="FF0000"/>
                </a:solidFill>
              </a:rPr>
              <a:t>Loyer</a:t>
            </a:r>
            <a:endParaRPr lang="cs-CZ" dirty="0" smtClean="0">
              <a:solidFill>
                <a:srgbClr val="FF0000"/>
              </a:solidFill>
            </a:endParaRPr>
          </a:p>
          <a:p>
            <a:endParaRPr lang="cs-CZ" dirty="0" smtClean="0">
              <a:solidFill>
                <a:srgbClr val="FF0000"/>
              </a:solidFill>
            </a:endParaRPr>
          </a:p>
          <a:p>
            <a:endParaRPr lang="cs-CZ" dirty="0" smtClean="0">
              <a:solidFill>
                <a:srgbClr val="FF0000"/>
              </a:solidFill>
            </a:endParaRPr>
          </a:p>
          <a:p>
            <a:r>
              <a:rPr lang="cs-CZ" dirty="0" smtClean="0">
                <a:solidFill>
                  <a:srgbClr val="FF0000"/>
                </a:solidFill>
              </a:rPr>
              <a:t>HLM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</p:txBody>
      </p:sp>
      <p:sp>
        <p:nvSpPr>
          <p:cNvPr id="8" name="Obdélník 7"/>
          <p:cNvSpPr/>
          <p:nvPr/>
        </p:nvSpPr>
        <p:spPr>
          <a:xfrm>
            <a:off x="1763688" y="1700808"/>
            <a:ext cx="367240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err="1" smtClean="0"/>
              <a:t>Payer</a:t>
            </a:r>
            <a:r>
              <a:rPr lang="cs-CZ" dirty="0" smtClean="0"/>
              <a:t> </a:t>
            </a:r>
            <a:r>
              <a:rPr lang="cs-CZ" dirty="0" err="1" smtClean="0"/>
              <a:t>pour</a:t>
            </a:r>
            <a:r>
              <a:rPr lang="cs-CZ" dirty="0" smtClean="0"/>
              <a:t> </a:t>
            </a:r>
            <a:r>
              <a:rPr lang="cs-CZ" dirty="0" err="1" smtClean="0"/>
              <a:t>habiter</a:t>
            </a:r>
            <a:r>
              <a:rPr lang="cs-CZ" dirty="0" smtClean="0"/>
              <a:t> </a:t>
            </a:r>
            <a:r>
              <a:rPr lang="cs-CZ" dirty="0" err="1" smtClean="0"/>
              <a:t>dans</a:t>
            </a:r>
            <a:r>
              <a:rPr lang="cs-CZ" dirty="0" smtClean="0"/>
              <a:t> </a:t>
            </a:r>
            <a:r>
              <a:rPr lang="cs-CZ" dirty="0" err="1" smtClean="0"/>
              <a:t>un</a:t>
            </a:r>
            <a:r>
              <a:rPr lang="cs-CZ" dirty="0" smtClean="0"/>
              <a:t> </a:t>
            </a:r>
            <a:r>
              <a:rPr lang="cs-CZ" dirty="0" err="1" smtClean="0"/>
              <a:t>logement</a:t>
            </a:r>
            <a:r>
              <a:rPr lang="cs-CZ" dirty="0" smtClean="0"/>
              <a:t> </a:t>
            </a:r>
            <a:r>
              <a:rPr lang="cs-CZ" dirty="0" err="1" smtClean="0"/>
              <a:t>dont</a:t>
            </a:r>
            <a:r>
              <a:rPr lang="cs-CZ" dirty="0" smtClean="0"/>
              <a:t> </a:t>
            </a:r>
            <a:r>
              <a:rPr lang="cs-CZ" dirty="0" err="1" smtClean="0"/>
              <a:t>nous</a:t>
            </a:r>
            <a:r>
              <a:rPr lang="cs-CZ" dirty="0" smtClean="0"/>
              <a:t> ne </a:t>
            </a:r>
            <a:r>
              <a:rPr lang="cs-CZ" dirty="0" err="1" smtClean="0"/>
              <a:t>sommes</a:t>
            </a:r>
            <a:r>
              <a:rPr lang="cs-CZ" dirty="0" smtClean="0"/>
              <a:t> pas </a:t>
            </a:r>
            <a:r>
              <a:rPr lang="cs-CZ" dirty="0" err="1" smtClean="0"/>
              <a:t>propriétaires</a:t>
            </a:r>
            <a:r>
              <a:rPr lang="cs-CZ" dirty="0" smtClean="0"/>
              <a:t>.</a:t>
            </a:r>
          </a:p>
          <a:p>
            <a:r>
              <a:rPr lang="fr-FR" dirty="0" smtClean="0"/>
              <a:t/>
            </a:r>
            <a:br>
              <a:rPr lang="fr-FR" dirty="0" smtClean="0"/>
            </a:br>
            <a:r>
              <a:rPr lang="cs-CZ" dirty="0" err="1" smtClean="0"/>
              <a:t>Habitation</a:t>
            </a:r>
            <a:r>
              <a:rPr lang="cs-CZ" dirty="0" smtClean="0"/>
              <a:t> </a:t>
            </a:r>
            <a:r>
              <a:rPr lang="cs-CZ" dirty="0"/>
              <a:t>à </a:t>
            </a:r>
            <a:r>
              <a:rPr lang="cs-CZ" dirty="0" err="1"/>
              <a:t>loyer</a:t>
            </a:r>
            <a:r>
              <a:rPr lang="cs-CZ" dirty="0"/>
              <a:t> </a:t>
            </a:r>
            <a:r>
              <a:rPr lang="cs-CZ" dirty="0" err="1"/>
              <a:t>modéré</a:t>
            </a:r>
            <a:r>
              <a:rPr lang="cs-CZ" dirty="0"/>
              <a:t>.</a:t>
            </a:r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r>
              <a:rPr lang="cs-CZ" dirty="0" err="1" smtClean="0"/>
              <a:t>Logement</a:t>
            </a:r>
            <a:r>
              <a:rPr lang="cs-CZ" dirty="0" smtClean="0"/>
              <a:t> </a:t>
            </a:r>
            <a:r>
              <a:rPr lang="cs-CZ" dirty="0" err="1" smtClean="0"/>
              <a:t>pour</a:t>
            </a:r>
            <a:r>
              <a:rPr lang="cs-CZ" dirty="0" smtClean="0"/>
              <a:t> les </a:t>
            </a:r>
            <a:r>
              <a:rPr lang="cs-CZ" dirty="0" err="1" smtClean="0"/>
              <a:t>personnes</a:t>
            </a:r>
            <a:r>
              <a:rPr lang="cs-CZ" dirty="0" smtClean="0"/>
              <a:t> </a:t>
            </a:r>
            <a:r>
              <a:rPr lang="cs-CZ" dirty="0" err="1" smtClean="0"/>
              <a:t>sans</a:t>
            </a:r>
            <a:r>
              <a:rPr lang="cs-CZ" dirty="0" smtClean="0"/>
              <a:t> trop de </a:t>
            </a:r>
            <a:r>
              <a:rPr lang="cs-CZ" dirty="0" err="1" smtClean="0"/>
              <a:t>moyens</a:t>
            </a:r>
            <a:r>
              <a:rPr lang="cs-CZ" dirty="0" smtClean="0"/>
              <a:t>.</a:t>
            </a:r>
          </a:p>
          <a:p>
            <a:endParaRPr lang="cs-CZ" dirty="0" smtClean="0"/>
          </a:p>
          <a:p>
            <a:r>
              <a:rPr lang="cs-CZ" dirty="0" smtClean="0"/>
              <a:t> </a:t>
            </a:r>
            <a:r>
              <a:rPr lang="cs-CZ" dirty="0" err="1" smtClean="0"/>
              <a:t>Faible</a:t>
            </a:r>
            <a:r>
              <a:rPr lang="cs-CZ" dirty="0"/>
              <a:t>, pas </a:t>
            </a:r>
            <a:r>
              <a:rPr lang="cs-CZ" dirty="0" err="1"/>
              <a:t>très</a:t>
            </a:r>
            <a:r>
              <a:rPr lang="cs-CZ" dirty="0"/>
              <a:t> </a:t>
            </a:r>
            <a:r>
              <a:rPr lang="cs-CZ" dirty="0" err="1" smtClean="0"/>
              <a:t>élevé</a:t>
            </a:r>
            <a:r>
              <a:rPr lang="cs-CZ" dirty="0" smtClean="0"/>
              <a:t>.</a:t>
            </a:r>
          </a:p>
          <a:p>
            <a:endParaRPr lang="cs-CZ" dirty="0" smtClean="0"/>
          </a:p>
          <a:p>
            <a:r>
              <a:rPr lang="cs-CZ" dirty="0" err="1"/>
              <a:t>Avec</a:t>
            </a:r>
            <a:r>
              <a:rPr lang="cs-CZ" dirty="0"/>
              <a:t> trop de </a:t>
            </a:r>
            <a:r>
              <a:rPr lang="cs-CZ" dirty="0" err="1" smtClean="0"/>
              <a:t>personnes</a:t>
            </a:r>
            <a:r>
              <a:rPr lang="cs-CZ" dirty="0" smtClean="0"/>
              <a:t>.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fr-FR" dirty="0"/>
              <a:t>Somme d´argent donnée chaque mois au propriétaire.</a:t>
            </a:r>
          </a:p>
          <a:p>
            <a:endParaRPr lang="cs-CZ" dirty="0" smtClean="0"/>
          </a:p>
          <a:p>
            <a:endParaRPr lang="cs-CZ" dirty="0" smtClean="0"/>
          </a:p>
        </p:txBody>
      </p:sp>
      <p:sp>
        <p:nvSpPr>
          <p:cNvPr id="10" name="Obdélník 9"/>
          <p:cNvSpPr/>
          <p:nvPr/>
        </p:nvSpPr>
        <p:spPr>
          <a:xfrm>
            <a:off x="5487765" y="1700808"/>
            <a:ext cx="367240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chemeClr val="accent6">
                    <a:lumMod val="75000"/>
                  </a:schemeClr>
                </a:solidFill>
              </a:rPr>
              <a:t>Logement pour les personnes sans trop de moyens.</a:t>
            </a:r>
          </a:p>
          <a:p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fr-FR" dirty="0">
                <a:solidFill>
                  <a:schemeClr val="accent6">
                    <a:lumMod val="75000"/>
                  </a:schemeClr>
                </a:solidFill>
              </a:rPr>
              <a:t>Payer pour habiter dans un logement dont nous ne sommes pas 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propr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i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étaire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s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endParaRPr lang="fr-FR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cs-CZ" dirty="0" err="1">
                <a:solidFill>
                  <a:schemeClr val="accent6">
                    <a:lumMod val="75000"/>
                  </a:schemeClr>
                </a:solidFill>
              </a:rPr>
              <a:t>F</a:t>
            </a:r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aible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</a:rPr>
              <a:t>, pas </a:t>
            </a:r>
            <a:r>
              <a:rPr lang="cs-CZ" dirty="0" err="1">
                <a:solidFill>
                  <a:schemeClr val="accent6">
                    <a:lumMod val="75000"/>
                  </a:schemeClr>
                </a:solidFill>
              </a:rPr>
              <a:t>très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élevé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endParaRPr lang="cs-CZ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dirty="0" err="1">
                <a:solidFill>
                  <a:schemeClr val="accent6">
                    <a:lumMod val="75000"/>
                  </a:schemeClr>
                </a:solidFill>
              </a:rPr>
              <a:t>Avec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</a:rPr>
              <a:t> trop de </a:t>
            </a:r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personnes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endParaRPr lang="cs-CZ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fr-FR" dirty="0">
                <a:solidFill>
                  <a:schemeClr val="accent6">
                    <a:lumMod val="75000"/>
                  </a:schemeClr>
                </a:solidFill>
              </a:rPr>
              <a:t>Somme d´argent donnée chaque mois au propriétaire.</a:t>
            </a:r>
          </a:p>
          <a:p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cs-CZ" dirty="0" err="1">
                <a:solidFill>
                  <a:schemeClr val="accent6">
                    <a:lumMod val="75000"/>
                  </a:schemeClr>
                </a:solidFill>
              </a:rPr>
              <a:t>H</a:t>
            </a:r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abitation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</a:rPr>
              <a:t>à </a:t>
            </a:r>
            <a:r>
              <a:rPr lang="cs-CZ" dirty="0" err="1">
                <a:solidFill>
                  <a:schemeClr val="accent6">
                    <a:lumMod val="75000"/>
                  </a:schemeClr>
                </a:solidFill>
              </a:rPr>
              <a:t>loyer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dirty="0" err="1">
                <a:solidFill>
                  <a:schemeClr val="accent6">
                    <a:lumMod val="75000"/>
                  </a:schemeClr>
                </a:solidFill>
              </a:rPr>
              <a:t>modéré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35696" y="116632"/>
            <a:ext cx="5554960" cy="85010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r"/>
            <a:r>
              <a:rPr lang="cs-CZ" dirty="0" err="1" smtClean="0"/>
              <a:t>Répondez</a:t>
            </a:r>
            <a:r>
              <a:rPr lang="cs-CZ" dirty="0" smtClean="0"/>
              <a:t> par </a:t>
            </a:r>
            <a:r>
              <a:rPr lang="cs-CZ" dirty="0" err="1" smtClean="0"/>
              <a:t>vrai</a:t>
            </a:r>
            <a:r>
              <a:rPr lang="cs-CZ" dirty="0" smtClean="0"/>
              <a:t> </a:t>
            </a:r>
            <a:r>
              <a:rPr lang="cs-CZ" dirty="0" err="1" smtClean="0"/>
              <a:t>ou</a:t>
            </a:r>
            <a:r>
              <a:rPr lang="cs-CZ" dirty="0" smtClean="0"/>
              <a:t> faux</a:t>
            </a: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-324544" y="1556792"/>
            <a:ext cx="698477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r>
              <a:rPr lang="fr-FR" dirty="0" smtClean="0"/>
              <a:t/>
            </a:r>
            <a:br>
              <a:rPr lang="fr-FR" dirty="0" smtClean="0"/>
            </a:br>
            <a:endParaRPr lang="cs-CZ" dirty="0"/>
          </a:p>
        </p:txBody>
      </p:sp>
      <p:sp>
        <p:nvSpPr>
          <p:cNvPr id="7" name="Obdélník 6"/>
          <p:cNvSpPr/>
          <p:nvPr/>
        </p:nvSpPr>
        <p:spPr>
          <a:xfrm>
            <a:off x="179512" y="1268760"/>
            <a:ext cx="6192688" cy="7602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/>
              <a:t>Presque 20 % des </a:t>
            </a:r>
            <a:r>
              <a:rPr lang="cs-CZ" sz="2400" dirty="0" err="1" smtClean="0"/>
              <a:t>ménages</a:t>
            </a:r>
            <a:r>
              <a:rPr lang="fr-FR" sz="2400" dirty="0" smtClean="0"/>
              <a:t> </a:t>
            </a:r>
            <a:r>
              <a:rPr lang="fr-FR" sz="2400" dirty="0"/>
              <a:t>louent un logement social</a:t>
            </a:r>
            <a:r>
              <a:rPr lang="fr-FR" sz="2400" dirty="0" smtClean="0"/>
              <a:t>.</a:t>
            </a:r>
            <a:endParaRPr lang="cs-CZ" sz="2400" dirty="0" smtClean="0"/>
          </a:p>
          <a:p>
            <a:endParaRPr lang="cs-CZ" sz="2400" dirty="0" smtClean="0"/>
          </a:p>
          <a:p>
            <a:r>
              <a:rPr lang="fr-FR" sz="2400" dirty="0"/>
              <a:t>Beaucoup de ces logements sociaux sont des hlm.</a:t>
            </a:r>
            <a:endParaRPr lang="cs-CZ" sz="2400" dirty="0" smtClean="0"/>
          </a:p>
          <a:p>
            <a:endParaRPr lang="cs-CZ" sz="2400" dirty="0"/>
          </a:p>
          <a:p>
            <a:r>
              <a:rPr lang="fr-FR" sz="2400" dirty="0"/>
              <a:t>Presque 30 % des  ménages </a:t>
            </a:r>
            <a:r>
              <a:rPr lang="cs-CZ" sz="2400" dirty="0" err="1" smtClean="0"/>
              <a:t>qui</a:t>
            </a:r>
            <a:r>
              <a:rPr lang="cs-CZ" sz="2400" dirty="0" smtClean="0"/>
              <a:t> </a:t>
            </a:r>
            <a:r>
              <a:rPr lang="cs-CZ" sz="2400" dirty="0" err="1" smtClean="0"/>
              <a:t>vivent</a:t>
            </a:r>
            <a:r>
              <a:rPr lang="fr-FR" sz="2400" dirty="0" smtClean="0"/>
              <a:t> </a:t>
            </a:r>
            <a:r>
              <a:rPr lang="fr-FR" sz="2400" dirty="0"/>
              <a:t>dans les villes et </a:t>
            </a:r>
            <a:r>
              <a:rPr lang="cs-CZ" sz="2400" dirty="0" err="1" smtClean="0"/>
              <a:t>qui</a:t>
            </a:r>
            <a:r>
              <a:rPr lang="cs-CZ" sz="2400" dirty="0" smtClean="0"/>
              <a:t> on </a:t>
            </a:r>
            <a:r>
              <a:rPr lang="cs-CZ" sz="2400" dirty="0" err="1" smtClean="0"/>
              <a:t>peu</a:t>
            </a:r>
            <a:r>
              <a:rPr lang="cs-CZ" sz="2400" dirty="0" smtClean="0"/>
              <a:t> d´</a:t>
            </a:r>
            <a:r>
              <a:rPr lang="cs-CZ" sz="2400" dirty="0" err="1" smtClean="0"/>
              <a:t>argent</a:t>
            </a:r>
            <a:r>
              <a:rPr lang="cs-CZ" sz="2400" dirty="0" smtClean="0"/>
              <a:t> </a:t>
            </a:r>
            <a:r>
              <a:rPr lang="fr-FR" sz="2400" dirty="0" smtClean="0"/>
              <a:t>vivent </a:t>
            </a:r>
            <a:r>
              <a:rPr lang="fr-FR" sz="2400" dirty="0"/>
              <a:t>dans une cité.</a:t>
            </a:r>
            <a:endParaRPr lang="cs-CZ" sz="2400" dirty="0" smtClean="0"/>
          </a:p>
          <a:p>
            <a:endParaRPr lang="cs-CZ" sz="2400" dirty="0" smtClean="0"/>
          </a:p>
          <a:p>
            <a:r>
              <a:rPr lang="cs-CZ" sz="2400" dirty="0" smtClean="0"/>
              <a:t>Les </a:t>
            </a:r>
            <a:r>
              <a:rPr lang="cs-CZ" sz="2400" dirty="0" err="1" smtClean="0"/>
              <a:t>logements</a:t>
            </a:r>
            <a:r>
              <a:rPr lang="cs-CZ" sz="2400" dirty="0" smtClean="0"/>
              <a:t> des </a:t>
            </a:r>
            <a:r>
              <a:rPr lang="cs-CZ" sz="2400" dirty="0" err="1" smtClean="0"/>
              <a:t>cités</a:t>
            </a:r>
            <a:r>
              <a:rPr lang="cs-CZ" sz="2400" dirty="0" smtClean="0"/>
              <a:t> </a:t>
            </a:r>
            <a:r>
              <a:rPr lang="cs-CZ" sz="2400" dirty="0" err="1" smtClean="0"/>
              <a:t>sont</a:t>
            </a:r>
            <a:r>
              <a:rPr lang="cs-CZ" sz="2400" dirty="0" smtClean="0"/>
              <a:t> </a:t>
            </a:r>
            <a:r>
              <a:rPr lang="cs-CZ" sz="2400" dirty="0" err="1" smtClean="0"/>
              <a:t>souvent</a:t>
            </a:r>
            <a:r>
              <a:rPr lang="cs-CZ" sz="2400" dirty="0" smtClean="0"/>
              <a:t> </a:t>
            </a:r>
            <a:r>
              <a:rPr lang="cs-CZ" sz="2400" dirty="0" err="1" smtClean="0"/>
              <a:t>surpeuplés</a:t>
            </a:r>
            <a:r>
              <a:rPr lang="cs-CZ" sz="2400" dirty="0" smtClean="0"/>
              <a:t>.</a:t>
            </a:r>
          </a:p>
          <a:p>
            <a:endParaRPr lang="cs-CZ" sz="2400" dirty="0" smtClean="0"/>
          </a:p>
          <a:p>
            <a:r>
              <a:rPr lang="cs-CZ" sz="2400" dirty="0" err="1" smtClean="0"/>
              <a:t>Dans</a:t>
            </a:r>
            <a:r>
              <a:rPr lang="cs-CZ" sz="2400" dirty="0" smtClean="0"/>
              <a:t> les </a:t>
            </a:r>
            <a:r>
              <a:rPr lang="cs-CZ" sz="2400" dirty="0" err="1" smtClean="0"/>
              <a:t>logements</a:t>
            </a:r>
            <a:r>
              <a:rPr lang="cs-CZ" sz="2400" dirty="0" smtClean="0"/>
              <a:t> </a:t>
            </a:r>
            <a:r>
              <a:rPr lang="cs-CZ" sz="2400" dirty="0" err="1" smtClean="0"/>
              <a:t>sociaux</a:t>
            </a:r>
            <a:r>
              <a:rPr lang="cs-CZ" sz="2400" dirty="0" smtClean="0"/>
              <a:t> </a:t>
            </a:r>
            <a:r>
              <a:rPr lang="cs-CZ" sz="2400" dirty="0" err="1" smtClean="0"/>
              <a:t>habitent</a:t>
            </a:r>
            <a:r>
              <a:rPr lang="cs-CZ" sz="2400" dirty="0" smtClean="0"/>
              <a:t> </a:t>
            </a:r>
            <a:r>
              <a:rPr lang="cs-CZ" sz="2400" dirty="0" err="1" smtClean="0"/>
              <a:t>souvent</a:t>
            </a:r>
            <a:r>
              <a:rPr lang="cs-CZ" sz="2400" dirty="0" smtClean="0"/>
              <a:t> des </a:t>
            </a:r>
            <a:r>
              <a:rPr lang="cs-CZ" sz="2400" dirty="0" err="1" smtClean="0"/>
              <a:t>immigrés</a:t>
            </a:r>
            <a:r>
              <a:rPr lang="cs-CZ" sz="2400" dirty="0" smtClean="0"/>
              <a:t> </a:t>
            </a:r>
            <a:r>
              <a:rPr lang="cs-CZ" sz="2400" dirty="0" err="1" smtClean="0"/>
              <a:t>et</a:t>
            </a:r>
            <a:r>
              <a:rPr lang="cs-CZ" sz="2400" dirty="0" smtClean="0"/>
              <a:t> des </a:t>
            </a:r>
            <a:r>
              <a:rPr lang="cs-CZ" sz="2400" dirty="0" err="1" smtClean="0"/>
              <a:t>familles</a:t>
            </a:r>
            <a:r>
              <a:rPr lang="cs-CZ" sz="2400" dirty="0" smtClean="0"/>
              <a:t> </a:t>
            </a:r>
            <a:r>
              <a:rPr lang="cs-CZ" sz="2400" dirty="0" err="1" smtClean="0"/>
              <a:t>avec</a:t>
            </a:r>
            <a:r>
              <a:rPr lang="cs-CZ" sz="2400" dirty="0" smtClean="0"/>
              <a:t> </a:t>
            </a:r>
            <a:r>
              <a:rPr lang="cs-CZ" sz="2400" dirty="0" err="1" smtClean="0"/>
              <a:t>enfants</a:t>
            </a:r>
            <a:r>
              <a:rPr lang="cs-CZ" sz="2400" dirty="0" smtClean="0"/>
              <a:t>.</a:t>
            </a:r>
          </a:p>
          <a:p>
            <a:endParaRPr lang="cs-CZ" sz="2000" dirty="0" smtClean="0"/>
          </a:p>
          <a:p>
            <a:endParaRPr lang="cs-CZ" sz="2000" dirty="0" smtClean="0"/>
          </a:p>
          <a:p>
            <a:endParaRPr lang="cs-CZ" sz="1600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</p:txBody>
      </p:sp>
      <p:sp>
        <p:nvSpPr>
          <p:cNvPr id="8" name="Obdélník 7"/>
          <p:cNvSpPr/>
          <p:nvPr/>
        </p:nvSpPr>
        <p:spPr>
          <a:xfrm>
            <a:off x="6444208" y="1484784"/>
            <a:ext cx="1440160" cy="85869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 err="1" smtClean="0">
                <a:solidFill>
                  <a:srgbClr val="FF0000"/>
                </a:solidFill>
              </a:rPr>
              <a:t>VRAI</a:t>
            </a:r>
            <a:endParaRPr lang="cs-CZ" sz="2400" dirty="0" smtClean="0">
              <a:solidFill>
                <a:srgbClr val="FF0000"/>
              </a:solidFill>
            </a:endParaRPr>
          </a:p>
          <a:p>
            <a:endParaRPr lang="cs-CZ" sz="2400" dirty="0" smtClean="0">
              <a:solidFill>
                <a:srgbClr val="FF0000"/>
              </a:solidFill>
            </a:endParaRPr>
          </a:p>
          <a:p>
            <a:endParaRPr lang="cs-CZ" sz="2400" dirty="0" smtClean="0">
              <a:solidFill>
                <a:srgbClr val="FF0000"/>
              </a:solidFill>
            </a:endParaRPr>
          </a:p>
          <a:p>
            <a:r>
              <a:rPr lang="cs-CZ" sz="2400" dirty="0" err="1" smtClean="0">
                <a:solidFill>
                  <a:srgbClr val="FF0000"/>
                </a:solidFill>
              </a:rPr>
              <a:t>VRAI</a:t>
            </a:r>
            <a:endParaRPr lang="cs-CZ" sz="2400" dirty="0" smtClean="0">
              <a:solidFill>
                <a:srgbClr val="FF0000"/>
              </a:solidFill>
            </a:endParaRPr>
          </a:p>
          <a:p>
            <a:endParaRPr lang="cs-CZ" sz="2400" dirty="0" smtClean="0">
              <a:solidFill>
                <a:srgbClr val="FF0000"/>
              </a:solidFill>
            </a:endParaRPr>
          </a:p>
          <a:p>
            <a:endParaRPr lang="cs-CZ" sz="2400" dirty="0" smtClean="0">
              <a:solidFill>
                <a:srgbClr val="FF0000"/>
              </a:solidFill>
            </a:endParaRPr>
          </a:p>
          <a:p>
            <a:r>
              <a:rPr lang="cs-CZ" sz="2400" dirty="0" err="1" smtClean="0">
                <a:solidFill>
                  <a:srgbClr val="FF0000"/>
                </a:solidFill>
              </a:rPr>
              <a:t>VRAI</a:t>
            </a:r>
            <a:endParaRPr lang="cs-CZ" sz="2400" dirty="0" smtClean="0">
              <a:solidFill>
                <a:srgbClr val="FF0000"/>
              </a:solidFill>
            </a:endParaRPr>
          </a:p>
          <a:p>
            <a:endParaRPr lang="cs-CZ" sz="2400" dirty="0" smtClean="0">
              <a:solidFill>
                <a:srgbClr val="FF0000"/>
              </a:solidFill>
            </a:endParaRPr>
          </a:p>
          <a:p>
            <a:endParaRPr lang="cs-CZ" sz="2400" dirty="0" smtClean="0">
              <a:solidFill>
                <a:srgbClr val="FF0000"/>
              </a:solidFill>
            </a:endParaRPr>
          </a:p>
          <a:p>
            <a:endParaRPr lang="cs-CZ" sz="2400" dirty="0" smtClean="0">
              <a:solidFill>
                <a:srgbClr val="FF0000"/>
              </a:solidFill>
            </a:endParaRPr>
          </a:p>
          <a:p>
            <a:r>
              <a:rPr lang="cs-CZ" sz="2400" dirty="0" err="1" smtClean="0">
                <a:solidFill>
                  <a:srgbClr val="FF0000"/>
                </a:solidFill>
              </a:rPr>
              <a:t>VRAI</a:t>
            </a:r>
            <a:endParaRPr lang="cs-CZ" sz="2400" dirty="0" smtClean="0">
              <a:solidFill>
                <a:srgbClr val="FF0000"/>
              </a:solidFill>
            </a:endParaRPr>
          </a:p>
          <a:p>
            <a:endParaRPr lang="cs-CZ" sz="2400" dirty="0" smtClean="0">
              <a:solidFill>
                <a:srgbClr val="FF0000"/>
              </a:solidFill>
            </a:endParaRPr>
          </a:p>
          <a:p>
            <a:endParaRPr lang="cs-CZ" sz="2400" dirty="0" smtClean="0">
              <a:solidFill>
                <a:srgbClr val="FF0000"/>
              </a:solidFill>
            </a:endParaRPr>
          </a:p>
          <a:p>
            <a:r>
              <a:rPr lang="cs-CZ" sz="2400" dirty="0" err="1" smtClean="0">
                <a:solidFill>
                  <a:srgbClr val="FF0000"/>
                </a:solidFill>
              </a:rPr>
              <a:t>VRAI</a:t>
            </a:r>
            <a:endParaRPr lang="cs-CZ" sz="2400" dirty="0" smtClean="0">
              <a:solidFill>
                <a:srgbClr val="FF0000"/>
              </a:solidFill>
            </a:endParaRPr>
          </a:p>
          <a:p>
            <a:endParaRPr lang="cs-CZ" dirty="0" smtClean="0">
              <a:solidFill>
                <a:srgbClr val="FF0000"/>
              </a:solidFill>
            </a:endParaRPr>
          </a:p>
          <a:p>
            <a:endParaRPr lang="cs-CZ" dirty="0" smtClean="0">
              <a:solidFill>
                <a:srgbClr val="FF0000"/>
              </a:solidFill>
            </a:endParaRP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</p:txBody>
      </p:sp>
      <p:sp>
        <p:nvSpPr>
          <p:cNvPr id="9" name="Obdélník 8"/>
          <p:cNvSpPr/>
          <p:nvPr/>
        </p:nvSpPr>
        <p:spPr>
          <a:xfrm>
            <a:off x="7866112" y="1124744"/>
            <a:ext cx="1277888" cy="6258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15616" y="260648"/>
            <a:ext cx="7067128" cy="113813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err="1" smtClean="0"/>
              <a:t>Trouvez</a:t>
            </a:r>
            <a:r>
              <a:rPr lang="cs-CZ" dirty="0" smtClean="0"/>
              <a:t> l´</a:t>
            </a:r>
            <a:r>
              <a:rPr lang="cs-CZ" dirty="0" err="1" smtClean="0"/>
              <a:t>équivalent</a:t>
            </a: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-324544" y="1556792"/>
            <a:ext cx="698477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>
              <a:solidFill>
                <a:prstClr val="black"/>
              </a:solidFill>
            </a:endParaRPr>
          </a:p>
          <a:p>
            <a:endParaRPr lang="cs-CZ" dirty="0" smtClean="0">
              <a:solidFill>
                <a:prstClr val="black"/>
              </a:solidFill>
            </a:endParaRPr>
          </a:p>
          <a:p>
            <a:endParaRPr lang="cs-CZ" dirty="0" smtClean="0">
              <a:solidFill>
                <a:prstClr val="black"/>
              </a:solidFill>
            </a:endParaRPr>
          </a:p>
          <a:p>
            <a:endParaRPr lang="cs-CZ" dirty="0" smtClean="0">
              <a:solidFill>
                <a:prstClr val="black"/>
              </a:solidFill>
            </a:endParaRPr>
          </a:p>
          <a:p>
            <a:endParaRPr lang="cs-CZ" dirty="0" smtClean="0">
              <a:solidFill>
                <a:prstClr val="black"/>
              </a:solidFill>
            </a:endParaRPr>
          </a:p>
          <a:p>
            <a:endParaRPr lang="cs-CZ" dirty="0" smtClean="0">
              <a:solidFill>
                <a:prstClr val="black"/>
              </a:solidFill>
            </a:endParaRPr>
          </a:p>
          <a:p>
            <a:endParaRPr lang="cs-CZ" dirty="0" smtClean="0">
              <a:solidFill>
                <a:prstClr val="black"/>
              </a:solidFill>
            </a:endParaRPr>
          </a:p>
          <a:p>
            <a:endParaRPr lang="cs-CZ" dirty="0" smtClean="0">
              <a:solidFill>
                <a:prstClr val="black"/>
              </a:solidFill>
            </a:endParaRPr>
          </a:p>
          <a:p>
            <a:endParaRPr lang="cs-CZ" dirty="0" smtClean="0">
              <a:solidFill>
                <a:prstClr val="black"/>
              </a:solidFill>
            </a:endParaRPr>
          </a:p>
          <a:p>
            <a:endParaRPr lang="cs-CZ" dirty="0" smtClean="0">
              <a:solidFill>
                <a:prstClr val="black"/>
              </a:solidFill>
            </a:endParaRPr>
          </a:p>
          <a:p>
            <a:endParaRPr lang="cs-CZ" dirty="0" smtClean="0">
              <a:solidFill>
                <a:prstClr val="black"/>
              </a:solidFill>
            </a:endParaRPr>
          </a:p>
          <a:p>
            <a:endParaRPr lang="cs-CZ" dirty="0" smtClean="0">
              <a:solidFill>
                <a:prstClr val="black"/>
              </a:solidFill>
            </a:endParaRPr>
          </a:p>
          <a:p>
            <a:endParaRPr lang="cs-CZ" dirty="0" smtClean="0">
              <a:solidFill>
                <a:prstClr val="black"/>
              </a:solidFill>
            </a:endParaRPr>
          </a:p>
          <a:p>
            <a:r>
              <a:rPr lang="fr-FR" dirty="0" smtClean="0">
                <a:solidFill>
                  <a:prstClr val="black"/>
                </a:solidFill>
              </a:rPr>
              <a:t/>
            </a:r>
            <a:br>
              <a:rPr lang="fr-FR" dirty="0" smtClean="0">
                <a:solidFill>
                  <a:prstClr val="black"/>
                </a:solidFill>
              </a:rPr>
            </a:br>
            <a:endParaRPr lang="cs-CZ" dirty="0">
              <a:solidFill>
                <a:prstClr val="black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179512" y="2056686"/>
            <a:ext cx="176368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E</a:t>
            </a:r>
            <a:r>
              <a:rPr lang="fr-FR" dirty="0" smtClean="0">
                <a:solidFill>
                  <a:srgbClr val="FF0000"/>
                </a:solidFill>
              </a:rPr>
              <a:t>nfants mineurs</a:t>
            </a:r>
            <a:r>
              <a:rPr lang="cs-CZ" dirty="0" smtClean="0">
                <a:solidFill>
                  <a:srgbClr val="FF0000"/>
                </a:solidFill>
              </a:rPr>
              <a:t>.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br>
              <a:rPr lang="fr-FR" dirty="0" smtClean="0">
                <a:solidFill>
                  <a:srgbClr val="FF0000"/>
                </a:solidFill>
              </a:rPr>
            </a:br>
            <a:endParaRPr lang="cs-CZ" dirty="0" smtClean="0">
              <a:solidFill>
                <a:srgbClr val="FF0000"/>
              </a:solidFill>
            </a:endParaRPr>
          </a:p>
          <a:p>
            <a:r>
              <a:rPr lang="cs-CZ" dirty="0" smtClean="0">
                <a:solidFill>
                  <a:srgbClr val="FF0000"/>
                </a:solidFill>
              </a:rPr>
              <a:t>P</a:t>
            </a:r>
            <a:r>
              <a:rPr lang="fr-FR" dirty="0" smtClean="0">
                <a:solidFill>
                  <a:srgbClr val="FF0000"/>
                </a:solidFill>
              </a:rPr>
              <a:t>ropriétaire</a:t>
            </a:r>
            <a:r>
              <a:rPr lang="cs-CZ" dirty="0" smtClean="0">
                <a:solidFill>
                  <a:srgbClr val="FF0000"/>
                </a:solidFill>
              </a:rPr>
              <a:t>.</a:t>
            </a:r>
          </a:p>
          <a:p>
            <a:endParaRPr lang="cs-CZ" dirty="0" smtClean="0">
              <a:solidFill>
                <a:srgbClr val="FF0000"/>
              </a:solidFill>
            </a:endParaRPr>
          </a:p>
          <a:p>
            <a:endParaRPr lang="cs-CZ" dirty="0" smtClean="0">
              <a:solidFill>
                <a:srgbClr val="FF0000"/>
              </a:solidFill>
            </a:endParaRPr>
          </a:p>
          <a:p>
            <a:r>
              <a:rPr lang="cs-CZ" dirty="0" err="1" smtClean="0">
                <a:solidFill>
                  <a:srgbClr val="FF0000"/>
                </a:solidFill>
              </a:rPr>
              <a:t>Logement</a:t>
            </a:r>
            <a:r>
              <a:rPr lang="cs-CZ" dirty="0" smtClean="0">
                <a:solidFill>
                  <a:srgbClr val="FF0000"/>
                </a:solidFill>
              </a:rPr>
              <a:t>.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 </a:t>
            </a:r>
          </a:p>
          <a:p>
            <a:endParaRPr lang="cs-CZ" dirty="0" smtClean="0">
              <a:solidFill>
                <a:srgbClr val="FF0000"/>
              </a:solidFill>
            </a:endParaRPr>
          </a:p>
          <a:p>
            <a:r>
              <a:rPr lang="cs-CZ" dirty="0" smtClean="0">
                <a:solidFill>
                  <a:srgbClr val="FF0000"/>
                </a:solidFill>
              </a:rPr>
              <a:t>Taxe.</a:t>
            </a:r>
          </a:p>
          <a:p>
            <a:endParaRPr lang="cs-CZ" dirty="0" smtClean="0">
              <a:solidFill>
                <a:srgbClr val="FF0000"/>
              </a:solidFill>
            </a:endParaRPr>
          </a:p>
          <a:p>
            <a:endParaRPr lang="cs-CZ" dirty="0" smtClean="0">
              <a:solidFill>
                <a:srgbClr val="FF0000"/>
              </a:solidFill>
            </a:endParaRPr>
          </a:p>
          <a:p>
            <a:r>
              <a:rPr lang="cs-CZ" dirty="0" err="1" smtClean="0">
                <a:solidFill>
                  <a:srgbClr val="FF0000"/>
                </a:solidFill>
              </a:rPr>
              <a:t>SDF</a:t>
            </a:r>
            <a:endParaRPr lang="cs-CZ" dirty="0" smtClean="0">
              <a:solidFill>
                <a:srgbClr val="FF0000"/>
              </a:solidFill>
            </a:endParaRPr>
          </a:p>
          <a:p>
            <a:endParaRPr lang="cs-CZ" dirty="0" smtClean="0">
              <a:solidFill>
                <a:srgbClr val="FF0000"/>
              </a:solidFill>
            </a:endParaRPr>
          </a:p>
          <a:p>
            <a:endParaRPr lang="cs-CZ" dirty="0" smtClean="0">
              <a:solidFill>
                <a:srgbClr val="FF0000"/>
              </a:solidFill>
            </a:endParaRPr>
          </a:p>
          <a:p>
            <a:r>
              <a:rPr lang="cs-CZ" dirty="0" err="1" smtClean="0">
                <a:solidFill>
                  <a:srgbClr val="FF0000"/>
                </a:solidFill>
              </a:rPr>
              <a:t>ménage</a:t>
            </a:r>
            <a:endParaRPr lang="cs-CZ" dirty="0" smtClean="0">
              <a:solidFill>
                <a:srgbClr val="FF0000"/>
              </a:solidFill>
            </a:endParaRPr>
          </a:p>
          <a:p>
            <a:endParaRPr lang="cs-CZ" dirty="0" smtClean="0">
              <a:solidFill>
                <a:srgbClr val="FF0000"/>
              </a:solidFill>
            </a:endParaRPr>
          </a:p>
          <a:p>
            <a:endParaRPr lang="cs-CZ" dirty="0" smtClean="0">
              <a:solidFill>
                <a:prstClr val="black"/>
              </a:solidFill>
            </a:endParaRPr>
          </a:p>
          <a:p>
            <a:endParaRPr lang="cs-CZ" dirty="0" smtClean="0">
              <a:solidFill>
                <a:prstClr val="black"/>
              </a:solidFill>
            </a:endParaRPr>
          </a:p>
          <a:p>
            <a:endParaRPr lang="cs-CZ" dirty="0" smtClean="0">
              <a:solidFill>
                <a:prstClr val="black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2051720" y="2060848"/>
            <a:ext cx="338437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err="1" smtClean="0">
                <a:solidFill>
                  <a:prstClr val="black"/>
                </a:solidFill>
              </a:rPr>
              <a:t>Habitation</a:t>
            </a:r>
            <a:r>
              <a:rPr lang="cs-CZ" dirty="0" smtClean="0">
                <a:solidFill>
                  <a:prstClr val="black"/>
                </a:solidFill>
              </a:rPr>
              <a:t>.</a:t>
            </a:r>
            <a:r>
              <a:rPr lang="fr-FR" dirty="0" smtClean="0">
                <a:solidFill>
                  <a:prstClr val="black"/>
                </a:solidFill>
              </a:rPr>
              <a:t/>
            </a:r>
            <a:br>
              <a:rPr lang="fr-FR" dirty="0" smtClean="0">
                <a:solidFill>
                  <a:prstClr val="black"/>
                </a:solidFill>
              </a:rPr>
            </a:br>
            <a:endParaRPr lang="cs-CZ" dirty="0" smtClean="0">
              <a:solidFill>
                <a:prstClr val="black"/>
              </a:solidFill>
            </a:endParaRPr>
          </a:p>
          <a:p>
            <a:r>
              <a:rPr lang="cs-CZ" dirty="0" err="1" smtClean="0">
                <a:solidFill>
                  <a:prstClr val="black"/>
                </a:solidFill>
              </a:rPr>
              <a:t>Imp</a:t>
            </a:r>
            <a:r>
              <a:rPr lang="cs-CZ" dirty="0" err="1" smtClean="0"/>
              <a:t>ô</a:t>
            </a:r>
            <a:r>
              <a:rPr lang="cs-CZ" dirty="0" err="1" smtClean="0">
                <a:solidFill>
                  <a:prstClr val="black"/>
                </a:solidFill>
              </a:rPr>
              <a:t>t</a:t>
            </a:r>
            <a:r>
              <a:rPr lang="cs-CZ" dirty="0" smtClean="0">
                <a:solidFill>
                  <a:prstClr val="black"/>
                </a:solidFill>
              </a:rPr>
              <a:t>.</a:t>
            </a:r>
          </a:p>
          <a:p>
            <a:endParaRPr lang="cs-CZ" dirty="0" smtClean="0">
              <a:solidFill>
                <a:prstClr val="black"/>
              </a:solidFill>
            </a:endParaRPr>
          </a:p>
          <a:p>
            <a:endParaRPr lang="cs-CZ" dirty="0" smtClean="0">
              <a:solidFill>
                <a:prstClr val="black"/>
              </a:solidFill>
            </a:endParaRPr>
          </a:p>
          <a:p>
            <a:r>
              <a:rPr lang="cs-CZ" dirty="0" err="1" smtClean="0">
                <a:solidFill>
                  <a:prstClr val="black"/>
                </a:solidFill>
              </a:rPr>
              <a:t>Personnes</a:t>
            </a:r>
            <a:r>
              <a:rPr lang="cs-CZ" dirty="0" smtClean="0">
                <a:solidFill>
                  <a:prstClr val="black"/>
                </a:solidFill>
              </a:rPr>
              <a:t> </a:t>
            </a:r>
            <a:r>
              <a:rPr lang="cs-CZ" dirty="0" err="1" smtClean="0">
                <a:solidFill>
                  <a:prstClr val="black"/>
                </a:solidFill>
              </a:rPr>
              <a:t>qui</a:t>
            </a:r>
            <a:r>
              <a:rPr lang="cs-CZ" dirty="0" smtClean="0">
                <a:solidFill>
                  <a:prstClr val="black"/>
                </a:solidFill>
              </a:rPr>
              <a:t> </a:t>
            </a:r>
            <a:r>
              <a:rPr lang="cs-CZ" dirty="0" err="1" smtClean="0">
                <a:solidFill>
                  <a:prstClr val="black"/>
                </a:solidFill>
              </a:rPr>
              <a:t>habitent</a:t>
            </a:r>
            <a:r>
              <a:rPr lang="cs-CZ" dirty="0" smtClean="0">
                <a:solidFill>
                  <a:prstClr val="black"/>
                </a:solidFill>
              </a:rPr>
              <a:t> </a:t>
            </a:r>
            <a:r>
              <a:rPr lang="cs-CZ" dirty="0" err="1" smtClean="0">
                <a:solidFill>
                  <a:prstClr val="black"/>
                </a:solidFill>
              </a:rPr>
              <a:t>dans</a:t>
            </a:r>
            <a:r>
              <a:rPr lang="cs-CZ" dirty="0" smtClean="0">
                <a:solidFill>
                  <a:prstClr val="black"/>
                </a:solidFill>
              </a:rPr>
              <a:t> </a:t>
            </a:r>
            <a:r>
              <a:rPr lang="cs-CZ" dirty="0" err="1" smtClean="0">
                <a:solidFill>
                  <a:prstClr val="black"/>
                </a:solidFill>
              </a:rPr>
              <a:t>une</a:t>
            </a:r>
            <a:r>
              <a:rPr lang="cs-CZ" dirty="0" smtClean="0">
                <a:solidFill>
                  <a:prstClr val="black"/>
                </a:solidFill>
              </a:rPr>
              <a:t> </a:t>
            </a:r>
            <a:r>
              <a:rPr lang="cs-CZ" dirty="0" err="1" smtClean="0">
                <a:solidFill>
                  <a:prstClr val="black"/>
                </a:solidFill>
              </a:rPr>
              <a:t>habitation</a:t>
            </a:r>
            <a:r>
              <a:rPr lang="cs-CZ" dirty="0" smtClean="0">
                <a:solidFill>
                  <a:prstClr val="black"/>
                </a:solidFill>
              </a:rPr>
              <a:t>. </a:t>
            </a:r>
          </a:p>
          <a:p>
            <a:endParaRPr lang="cs-CZ" dirty="0" smtClean="0">
              <a:solidFill>
                <a:prstClr val="black"/>
              </a:solidFill>
            </a:endParaRPr>
          </a:p>
          <a:p>
            <a:r>
              <a:rPr lang="cs-CZ" dirty="0" err="1" smtClean="0">
                <a:solidFill>
                  <a:prstClr val="black"/>
                </a:solidFill>
              </a:rPr>
              <a:t>Enfants</a:t>
            </a:r>
            <a:r>
              <a:rPr lang="cs-CZ" dirty="0" smtClean="0">
                <a:solidFill>
                  <a:prstClr val="black"/>
                </a:solidFill>
              </a:rPr>
              <a:t> </a:t>
            </a:r>
            <a:r>
              <a:rPr lang="cs-CZ" dirty="0" err="1" smtClean="0">
                <a:solidFill>
                  <a:prstClr val="black"/>
                </a:solidFill>
              </a:rPr>
              <a:t>qui</a:t>
            </a:r>
            <a:r>
              <a:rPr lang="cs-CZ" dirty="0" smtClean="0">
                <a:solidFill>
                  <a:prstClr val="black"/>
                </a:solidFill>
              </a:rPr>
              <a:t> </a:t>
            </a:r>
            <a:r>
              <a:rPr lang="cs-CZ" dirty="0" err="1" smtClean="0">
                <a:solidFill>
                  <a:prstClr val="black"/>
                </a:solidFill>
              </a:rPr>
              <a:t>ont</a:t>
            </a:r>
            <a:r>
              <a:rPr lang="cs-CZ" dirty="0" smtClean="0">
                <a:solidFill>
                  <a:prstClr val="black"/>
                </a:solidFill>
              </a:rPr>
              <a:t> </a:t>
            </a:r>
            <a:r>
              <a:rPr lang="cs-CZ" dirty="0" err="1" smtClean="0">
                <a:solidFill>
                  <a:prstClr val="black"/>
                </a:solidFill>
              </a:rPr>
              <a:t>moins</a:t>
            </a:r>
            <a:r>
              <a:rPr lang="cs-CZ" dirty="0" smtClean="0">
                <a:solidFill>
                  <a:prstClr val="black"/>
                </a:solidFill>
              </a:rPr>
              <a:t> de 18 </a:t>
            </a:r>
            <a:r>
              <a:rPr lang="cs-CZ" dirty="0" err="1" smtClean="0">
                <a:solidFill>
                  <a:prstClr val="black"/>
                </a:solidFill>
              </a:rPr>
              <a:t>ans</a:t>
            </a:r>
            <a:r>
              <a:rPr lang="cs-CZ" dirty="0" smtClean="0">
                <a:solidFill>
                  <a:prstClr val="black"/>
                </a:solidFill>
              </a:rPr>
              <a:t>.</a:t>
            </a:r>
          </a:p>
          <a:p>
            <a:endParaRPr lang="cs-CZ" dirty="0" smtClean="0">
              <a:solidFill>
                <a:prstClr val="black"/>
              </a:solidFill>
            </a:endParaRPr>
          </a:p>
          <a:p>
            <a:endParaRPr lang="cs-CZ" dirty="0" smtClean="0">
              <a:solidFill>
                <a:prstClr val="black"/>
              </a:solidFill>
            </a:endParaRPr>
          </a:p>
          <a:p>
            <a:r>
              <a:rPr lang="cs-CZ" dirty="0" smtClean="0">
                <a:solidFill>
                  <a:prstClr val="black"/>
                </a:solidFill>
              </a:rPr>
              <a:t> </a:t>
            </a:r>
            <a:r>
              <a:rPr lang="cs-CZ" dirty="0" err="1" smtClean="0">
                <a:solidFill>
                  <a:prstClr val="black"/>
                </a:solidFill>
              </a:rPr>
              <a:t>Personne</a:t>
            </a:r>
            <a:r>
              <a:rPr lang="cs-CZ" dirty="0" smtClean="0">
                <a:solidFill>
                  <a:prstClr val="black"/>
                </a:solidFill>
              </a:rPr>
              <a:t> à </a:t>
            </a:r>
            <a:r>
              <a:rPr lang="cs-CZ" dirty="0" err="1" smtClean="0">
                <a:solidFill>
                  <a:prstClr val="black"/>
                </a:solidFill>
              </a:rPr>
              <a:t>qui</a:t>
            </a:r>
            <a:r>
              <a:rPr lang="cs-CZ" dirty="0" smtClean="0">
                <a:solidFill>
                  <a:prstClr val="black"/>
                </a:solidFill>
              </a:rPr>
              <a:t> </a:t>
            </a:r>
            <a:r>
              <a:rPr lang="cs-CZ" dirty="0" err="1" smtClean="0">
                <a:solidFill>
                  <a:prstClr val="black"/>
                </a:solidFill>
              </a:rPr>
              <a:t>appartient</a:t>
            </a:r>
            <a:r>
              <a:rPr lang="cs-CZ" dirty="0" smtClean="0">
                <a:solidFill>
                  <a:prstClr val="black"/>
                </a:solidFill>
              </a:rPr>
              <a:t> </a:t>
            </a:r>
            <a:r>
              <a:rPr lang="cs-CZ" dirty="0" err="1" smtClean="0">
                <a:solidFill>
                  <a:prstClr val="black"/>
                </a:solidFill>
              </a:rPr>
              <a:t>le</a:t>
            </a:r>
            <a:r>
              <a:rPr lang="cs-CZ" dirty="0" smtClean="0">
                <a:solidFill>
                  <a:prstClr val="black"/>
                </a:solidFill>
              </a:rPr>
              <a:t> </a:t>
            </a:r>
            <a:r>
              <a:rPr lang="cs-CZ" dirty="0" err="1" smtClean="0">
                <a:solidFill>
                  <a:prstClr val="black"/>
                </a:solidFill>
              </a:rPr>
              <a:t>logement</a:t>
            </a:r>
            <a:r>
              <a:rPr lang="cs-CZ" dirty="0" smtClean="0">
                <a:solidFill>
                  <a:prstClr val="black"/>
                </a:solidFill>
              </a:rPr>
              <a:t>.</a:t>
            </a:r>
          </a:p>
          <a:p>
            <a:endParaRPr lang="cs-CZ" dirty="0" smtClean="0">
              <a:solidFill>
                <a:prstClr val="black"/>
              </a:solidFill>
            </a:endParaRPr>
          </a:p>
          <a:p>
            <a:r>
              <a:rPr lang="cs-CZ" dirty="0" err="1" smtClean="0">
                <a:solidFill>
                  <a:prstClr val="black"/>
                </a:solidFill>
              </a:rPr>
              <a:t>Qui</a:t>
            </a:r>
            <a:r>
              <a:rPr lang="cs-CZ" dirty="0" smtClean="0">
                <a:solidFill>
                  <a:prstClr val="black"/>
                </a:solidFill>
              </a:rPr>
              <a:t> n´a pas de </a:t>
            </a:r>
            <a:r>
              <a:rPr lang="cs-CZ" dirty="0" err="1" smtClean="0">
                <a:solidFill>
                  <a:prstClr val="black"/>
                </a:solidFill>
              </a:rPr>
              <a:t>maison</a:t>
            </a:r>
            <a:r>
              <a:rPr lang="cs-CZ" dirty="0" smtClean="0">
                <a:solidFill>
                  <a:prstClr val="black"/>
                </a:solidFill>
              </a:rPr>
              <a:t>.</a:t>
            </a:r>
          </a:p>
          <a:p>
            <a:endParaRPr lang="cs-CZ" dirty="0" smtClean="0">
              <a:solidFill>
                <a:prstClr val="black"/>
              </a:solidFill>
            </a:endParaRPr>
          </a:p>
          <a:p>
            <a:endParaRPr lang="cs-CZ" dirty="0" smtClean="0">
              <a:solidFill>
                <a:prstClr val="black"/>
              </a:solidFill>
            </a:endParaRPr>
          </a:p>
          <a:p>
            <a:endParaRPr lang="cs-CZ" dirty="0" smtClean="0">
              <a:solidFill>
                <a:prstClr val="black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5292080" y="2060848"/>
            <a:ext cx="347672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Enfants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qui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ont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moins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 de 18 </a:t>
            </a:r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ans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endParaRPr lang="cs-CZ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Personne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 à </a:t>
            </a:r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qui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appartient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le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logement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Habitation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</a:br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Impôt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Qui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 n´a pas de </a:t>
            </a:r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maison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Personnes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qui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habitent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dans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une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habitation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832424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79712" y="260648"/>
            <a:ext cx="6707088" cy="77809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err="1" smtClean="0"/>
              <a:t>Répondez</a:t>
            </a:r>
            <a:r>
              <a:rPr lang="cs-CZ" dirty="0" smtClean="0"/>
              <a:t> par </a:t>
            </a:r>
            <a:r>
              <a:rPr lang="cs-CZ" dirty="0" err="1" smtClean="0"/>
              <a:t>vrai</a:t>
            </a:r>
            <a:r>
              <a:rPr lang="cs-CZ" dirty="0" smtClean="0"/>
              <a:t> </a:t>
            </a:r>
            <a:r>
              <a:rPr lang="cs-CZ" dirty="0" err="1" smtClean="0"/>
              <a:t>ou</a:t>
            </a:r>
            <a:r>
              <a:rPr lang="cs-CZ" dirty="0" smtClean="0"/>
              <a:t> faux</a:t>
            </a: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611560" y="3356992"/>
            <a:ext cx="6246440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 smtClean="0"/>
              <a:t> </a:t>
            </a:r>
            <a:r>
              <a:rPr lang="cs-CZ" sz="2000" dirty="0" err="1" smtClean="0"/>
              <a:t>Beaucoup</a:t>
            </a:r>
            <a:r>
              <a:rPr lang="cs-CZ" sz="2000" dirty="0" smtClean="0"/>
              <a:t> de </a:t>
            </a:r>
            <a:r>
              <a:rPr lang="cs-CZ" sz="2000" dirty="0" err="1" smtClean="0"/>
              <a:t>ménages</a:t>
            </a:r>
            <a:r>
              <a:rPr lang="cs-CZ" sz="2000" dirty="0" smtClean="0"/>
              <a:t> </a:t>
            </a:r>
            <a:r>
              <a:rPr lang="cs-CZ" sz="2000" dirty="0" err="1" smtClean="0"/>
              <a:t>riches</a:t>
            </a:r>
            <a:r>
              <a:rPr lang="cs-CZ" sz="2000" dirty="0" smtClean="0"/>
              <a:t> </a:t>
            </a:r>
            <a:r>
              <a:rPr lang="cs-CZ" sz="2000" dirty="0" err="1" smtClean="0"/>
              <a:t>vivent</a:t>
            </a:r>
            <a:r>
              <a:rPr lang="cs-CZ" sz="2000" dirty="0" smtClean="0"/>
              <a:t> </a:t>
            </a:r>
            <a:r>
              <a:rPr lang="cs-CZ" sz="2000" dirty="0" err="1" smtClean="0"/>
              <a:t>dans</a:t>
            </a:r>
            <a:r>
              <a:rPr lang="cs-CZ" sz="2000" dirty="0" smtClean="0"/>
              <a:t> les </a:t>
            </a:r>
            <a:r>
              <a:rPr lang="cs-CZ" sz="2000" dirty="0" err="1" smtClean="0"/>
              <a:t>logements</a:t>
            </a:r>
            <a:r>
              <a:rPr lang="cs-CZ" sz="2000" dirty="0" smtClean="0"/>
              <a:t> </a:t>
            </a:r>
            <a:r>
              <a:rPr lang="cs-CZ" sz="2000" dirty="0" err="1" smtClean="0"/>
              <a:t>sociaux</a:t>
            </a:r>
            <a:r>
              <a:rPr lang="cs-CZ" sz="2000" dirty="0" smtClean="0"/>
              <a:t>.</a:t>
            </a:r>
          </a:p>
          <a:p>
            <a:endParaRPr lang="cs-CZ" sz="2000" dirty="0" smtClean="0"/>
          </a:p>
          <a:p>
            <a:endParaRPr lang="cs-CZ" sz="2000" dirty="0" smtClean="0"/>
          </a:p>
          <a:p>
            <a:r>
              <a:rPr lang="cs-CZ" sz="2000" dirty="0" smtClean="0"/>
              <a:t> Pas b</a:t>
            </a:r>
            <a:r>
              <a:rPr lang="fr-FR" sz="2000" dirty="0" smtClean="0"/>
              <a:t>eaucoup de</a:t>
            </a:r>
            <a:r>
              <a:rPr lang="cs-CZ" sz="2000" dirty="0" smtClean="0"/>
              <a:t> </a:t>
            </a:r>
            <a:r>
              <a:rPr lang="fr-FR" sz="2000" dirty="0" smtClean="0"/>
              <a:t>logements sociaux sont des hlm.</a:t>
            </a:r>
            <a:endParaRPr lang="cs-CZ" sz="2000" dirty="0" smtClean="0"/>
          </a:p>
          <a:p>
            <a:endParaRPr lang="cs-CZ" dirty="0" smtClean="0"/>
          </a:p>
        </p:txBody>
      </p:sp>
      <p:sp>
        <p:nvSpPr>
          <p:cNvPr id="4" name="Obdélník 3"/>
          <p:cNvSpPr/>
          <p:nvPr/>
        </p:nvSpPr>
        <p:spPr>
          <a:xfrm>
            <a:off x="539552" y="5589240"/>
            <a:ext cx="5904656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 smtClean="0">
                <a:solidFill>
                  <a:prstClr val="black"/>
                </a:solidFill>
              </a:rPr>
              <a:t> </a:t>
            </a:r>
            <a:r>
              <a:rPr lang="fr-FR" sz="2000" dirty="0" smtClean="0">
                <a:solidFill>
                  <a:prstClr val="black"/>
                </a:solidFill>
              </a:rPr>
              <a:t>Si le propriétaire habite chez lui</a:t>
            </a:r>
            <a:r>
              <a:rPr lang="cs-CZ" sz="2000" dirty="0" smtClean="0">
                <a:solidFill>
                  <a:prstClr val="black"/>
                </a:solidFill>
              </a:rPr>
              <a:t>,</a:t>
            </a:r>
            <a:r>
              <a:rPr lang="fr-FR" sz="2000" dirty="0" smtClean="0">
                <a:solidFill>
                  <a:prstClr val="black"/>
                </a:solidFill>
              </a:rPr>
              <a:t> il doit payer </a:t>
            </a:r>
            <a:r>
              <a:rPr lang="cs-CZ" sz="2000" dirty="0" smtClean="0">
                <a:solidFill>
                  <a:prstClr val="black"/>
                </a:solidFill>
              </a:rPr>
              <a:t>l</a:t>
            </a:r>
            <a:r>
              <a:rPr lang="fr-FR" sz="2000" dirty="0" smtClean="0">
                <a:solidFill>
                  <a:prstClr val="black"/>
                </a:solidFill>
              </a:rPr>
              <a:t>es deux impôts. </a:t>
            </a:r>
            <a:endParaRPr lang="cs-CZ" sz="2000" dirty="0" smtClean="0">
              <a:solidFill>
                <a:prstClr val="black"/>
              </a:solidFill>
            </a:endParaRPr>
          </a:p>
          <a:p>
            <a:endParaRPr lang="cs-CZ" dirty="0" smtClean="0">
              <a:solidFill>
                <a:prstClr val="black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683568" y="1268760"/>
            <a:ext cx="471601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dirty="0" smtClean="0">
                <a:solidFill>
                  <a:prstClr val="black"/>
                </a:solidFill>
              </a:rPr>
              <a:t>L</a:t>
            </a:r>
            <a:r>
              <a:rPr lang="cs-CZ" sz="2000" dirty="0" smtClean="0">
                <a:solidFill>
                  <a:prstClr val="black"/>
                </a:solidFill>
              </a:rPr>
              <a:t>a </a:t>
            </a:r>
            <a:r>
              <a:rPr lang="cs-CZ" sz="2000" dirty="0" err="1" smtClean="0">
                <a:solidFill>
                  <a:prstClr val="black"/>
                </a:solidFill>
              </a:rPr>
              <a:t>personne</a:t>
            </a:r>
            <a:r>
              <a:rPr lang="cs-CZ" sz="2000" dirty="0" smtClean="0">
                <a:solidFill>
                  <a:prstClr val="black"/>
                </a:solidFill>
              </a:rPr>
              <a:t> </a:t>
            </a:r>
            <a:r>
              <a:rPr lang="cs-CZ" sz="2000" dirty="0" err="1" smtClean="0">
                <a:solidFill>
                  <a:prstClr val="black"/>
                </a:solidFill>
              </a:rPr>
              <a:t>qui</a:t>
            </a:r>
            <a:r>
              <a:rPr lang="cs-CZ" sz="2000" dirty="0" smtClean="0">
                <a:solidFill>
                  <a:prstClr val="black"/>
                </a:solidFill>
              </a:rPr>
              <a:t> habite</a:t>
            </a:r>
            <a:r>
              <a:rPr lang="fr-FR" sz="2000" dirty="0" smtClean="0">
                <a:solidFill>
                  <a:prstClr val="black"/>
                </a:solidFill>
              </a:rPr>
              <a:t> un appartement doit payer un </a:t>
            </a:r>
            <a:r>
              <a:rPr lang="cs-CZ" sz="2000" dirty="0" smtClean="0">
                <a:solidFill>
                  <a:prstClr val="black"/>
                </a:solidFill>
              </a:rPr>
              <a:t>i</a:t>
            </a:r>
            <a:r>
              <a:rPr lang="fr-FR" sz="2000" dirty="0" smtClean="0">
                <a:solidFill>
                  <a:prstClr val="black"/>
                </a:solidFill>
              </a:rPr>
              <a:t>mpôt</a:t>
            </a:r>
            <a:r>
              <a:rPr lang="cs-CZ" sz="2000" dirty="0" smtClean="0">
                <a:solidFill>
                  <a:prstClr val="black"/>
                </a:solidFill>
              </a:rPr>
              <a:t>.</a:t>
            </a:r>
          </a:p>
          <a:p>
            <a:endParaRPr lang="cs-CZ" sz="2000" dirty="0" smtClean="0">
              <a:solidFill>
                <a:prstClr val="black"/>
              </a:solidFill>
            </a:endParaRPr>
          </a:p>
          <a:p>
            <a:r>
              <a:rPr lang="fr-FR" sz="2000" dirty="0" smtClean="0">
                <a:solidFill>
                  <a:prstClr val="black"/>
                </a:solidFill>
              </a:rPr>
              <a:t>Chaque propriétaire doit payer un</a:t>
            </a:r>
            <a:r>
              <a:rPr lang="cs-CZ" sz="2000" dirty="0" smtClean="0">
                <a:solidFill>
                  <a:prstClr val="black"/>
                </a:solidFill>
              </a:rPr>
              <a:t> i</a:t>
            </a:r>
            <a:r>
              <a:rPr lang="fr-FR" sz="2000" dirty="0" smtClean="0">
                <a:solidFill>
                  <a:prstClr val="black"/>
                </a:solidFill>
              </a:rPr>
              <a:t>mpôt</a:t>
            </a:r>
            <a:r>
              <a:rPr lang="cs-CZ" sz="2000" dirty="0" smtClean="0">
                <a:solidFill>
                  <a:prstClr val="black"/>
                </a:solidFill>
              </a:rPr>
              <a:t> </a:t>
            </a:r>
            <a:r>
              <a:rPr lang="cs-CZ" sz="2000" dirty="0" err="1" smtClean="0">
                <a:solidFill>
                  <a:prstClr val="black"/>
                </a:solidFill>
              </a:rPr>
              <a:t>sur</a:t>
            </a:r>
            <a:r>
              <a:rPr lang="cs-CZ" sz="2000" dirty="0" smtClean="0">
                <a:solidFill>
                  <a:prstClr val="black"/>
                </a:solidFill>
              </a:rPr>
              <a:t> son </a:t>
            </a:r>
            <a:r>
              <a:rPr lang="fr-FR" sz="2000" dirty="0" smtClean="0">
                <a:solidFill>
                  <a:prstClr val="black"/>
                </a:solidFill>
              </a:rPr>
              <a:t>habitation</a:t>
            </a:r>
            <a:r>
              <a:rPr lang="cs-CZ" sz="2000" dirty="0" smtClean="0">
                <a:solidFill>
                  <a:prstClr val="black"/>
                </a:solidFill>
              </a:rPr>
              <a:t>.</a:t>
            </a:r>
            <a:endParaRPr lang="cs-CZ" sz="2000" dirty="0"/>
          </a:p>
        </p:txBody>
      </p:sp>
      <p:sp>
        <p:nvSpPr>
          <p:cNvPr id="7" name="Obdélník 6"/>
          <p:cNvSpPr/>
          <p:nvPr/>
        </p:nvSpPr>
        <p:spPr>
          <a:xfrm>
            <a:off x="6804248" y="1340768"/>
            <a:ext cx="233975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err="1" smtClean="0">
                <a:solidFill>
                  <a:srgbClr val="FF0000"/>
                </a:solidFill>
              </a:rPr>
              <a:t>VRAI</a:t>
            </a:r>
            <a:endParaRPr lang="cs-CZ" dirty="0" smtClean="0">
              <a:solidFill>
                <a:srgbClr val="FF0000"/>
              </a:solidFill>
            </a:endParaRPr>
          </a:p>
          <a:p>
            <a:endParaRPr lang="cs-CZ" dirty="0" smtClean="0">
              <a:solidFill>
                <a:srgbClr val="FF0000"/>
              </a:solidFill>
            </a:endParaRPr>
          </a:p>
          <a:p>
            <a:endParaRPr lang="cs-CZ" dirty="0" smtClean="0">
              <a:solidFill>
                <a:srgbClr val="FF0000"/>
              </a:solidFill>
            </a:endParaRPr>
          </a:p>
          <a:p>
            <a:r>
              <a:rPr lang="cs-CZ" dirty="0" err="1" smtClean="0">
                <a:solidFill>
                  <a:srgbClr val="FF0000"/>
                </a:solidFill>
              </a:rPr>
              <a:t>VRAI</a:t>
            </a:r>
            <a:endParaRPr lang="cs-CZ" dirty="0" smtClean="0">
              <a:solidFill>
                <a:srgbClr val="FF0000"/>
              </a:solidFill>
            </a:endParaRPr>
          </a:p>
          <a:p>
            <a:endParaRPr lang="cs-CZ" dirty="0" smtClean="0">
              <a:solidFill>
                <a:srgbClr val="FF0000"/>
              </a:solidFill>
            </a:endParaRPr>
          </a:p>
          <a:p>
            <a:endParaRPr lang="cs-CZ" dirty="0" smtClean="0">
              <a:solidFill>
                <a:srgbClr val="FF0000"/>
              </a:solidFill>
            </a:endParaRPr>
          </a:p>
          <a:p>
            <a:endParaRPr lang="cs-CZ" dirty="0" smtClean="0">
              <a:solidFill>
                <a:srgbClr val="FF0000"/>
              </a:solidFill>
            </a:endParaRPr>
          </a:p>
          <a:p>
            <a:endParaRPr lang="cs-CZ" dirty="0" smtClean="0">
              <a:solidFill>
                <a:srgbClr val="FF0000"/>
              </a:solidFill>
            </a:endParaRPr>
          </a:p>
          <a:p>
            <a:r>
              <a:rPr lang="cs-CZ" dirty="0" smtClean="0">
                <a:solidFill>
                  <a:srgbClr val="FF0000"/>
                </a:solidFill>
              </a:rPr>
              <a:t>FAUX</a:t>
            </a:r>
          </a:p>
          <a:p>
            <a:endParaRPr lang="cs-CZ" dirty="0" smtClean="0">
              <a:solidFill>
                <a:srgbClr val="FF0000"/>
              </a:solidFill>
            </a:endParaRPr>
          </a:p>
          <a:p>
            <a:endParaRPr lang="cs-CZ" dirty="0" smtClean="0">
              <a:solidFill>
                <a:srgbClr val="FF0000"/>
              </a:solidFill>
            </a:endParaRPr>
          </a:p>
          <a:p>
            <a:endParaRPr lang="cs-CZ" dirty="0" smtClean="0">
              <a:solidFill>
                <a:srgbClr val="FF0000"/>
              </a:solidFill>
            </a:endParaRPr>
          </a:p>
          <a:p>
            <a:r>
              <a:rPr lang="cs-CZ" dirty="0" smtClean="0">
                <a:solidFill>
                  <a:srgbClr val="FF0000"/>
                </a:solidFill>
              </a:rPr>
              <a:t>FAUX</a:t>
            </a:r>
          </a:p>
          <a:p>
            <a:endParaRPr lang="cs-CZ" dirty="0" smtClean="0">
              <a:solidFill>
                <a:srgbClr val="FF0000"/>
              </a:solidFill>
            </a:endParaRPr>
          </a:p>
          <a:p>
            <a:endParaRPr lang="cs-CZ" dirty="0" smtClean="0">
              <a:solidFill>
                <a:srgbClr val="FF0000"/>
              </a:solidFill>
            </a:endParaRPr>
          </a:p>
          <a:p>
            <a:endParaRPr lang="cs-CZ" dirty="0" smtClean="0">
              <a:solidFill>
                <a:srgbClr val="FF0000"/>
              </a:solidFill>
            </a:endParaRPr>
          </a:p>
          <a:p>
            <a:endParaRPr lang="cs-CZ" dirty="0" smtClean="0">
              <a:solidFill>
                <a:srgbClr val="FF0000"/>
              </a:solidFill>
            </a:endParaRPr>
          </a:p>
          <a:p>
            <a:r>
              <a:rPr lang="cs-CZ" dirty="0" err="1" smtClean="0">
                <a:solidFill>
                  <a:srgbClr val="FF0000"/>
                </a:solidFill>
              </a:rPr>
              <a:t>VRAI</a:t>
            </a:r>
            <a:endParaRPr lang="cs-CZ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07704" y="260648"/>
            <a:ext cx="5554960" cy="85010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r"/>
            <a:r>
              <a:rPr lang="cs-CZ" dirty="0" err="1" smtClean="0"/>
              <a:t>Répondez</a:t>
            </a:r>
            <a:r>
              <a:rPr lang="cs-CZ" dirty="0" smtClean="0"/>
              <a:t> par </a:t>
            </a:r>
            <a:r>
              <a:rPr lang="cs-CZ" dirty="0" err="1" smtClean="0"/>
              <a:t>vrai</a:t>
            </a:r>
            <a:r>
              <a:rPr lang="cs-CZ" dirty="0" smtClean="0"/>
              <a:t> </a:t>
            </a:r>
            <a:r>
              <a:rPr lang="cs-CZ" dirty="0" err="1" smtClean="0"/>
              <a:t>ou</a:t>
            </a:r>
            <a:r>
              <a:rPr lang="cs-CZ" dirty="0" smtClean="0"/>
              <a:t> faux</a:t>
            </a: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-324544" y="1556792"/>
            <a:ext cx="698477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>
              <a:solidFill>
                <a:prstClr val="black"/>
              </a:solidFill>
            </a:endParaRPr>
          </a:p>
          <a:p>
            <a:endParaRPr lang="cs-CZ" dirty="0" smtClean="0">
              <a:solidFill>
                <a:prstClr val="black"/>
              </a:solidFill>
            </a:endParaRPr>
          </a:p>
          <a:p>
            <a:endParaRPr lang="cs-CZ" dirty="0" smtClean="0">
              <a:solidFill>
                <a:prstClr val="black"/>
              </a:solidFill>
            </a:endParaRPr>
          </a:p>
          <a:p>
            <a:endParaRPr lang="cs-CZ" dirty="0" smtClean="0">
              <a:solidFill>
                <a:prstClr val="black"/>
              </a:solidFill>
            </a:endParaRPr>
          </a:p>
          <a:p>
            <a:endParaRPr lang="cs-CZ" dirty="0" smtClean="0">
              <a:solidFill>
                <a:prstClr val="black"/>
              </a:solidFill>
            </a:endParaRPr>
          </a:p>
          <a:p>
            <a:endParaRPr lang="cs-CZ" dirty="0" smtClean="0">
              <a:solidFill>
                <a:prstClr val="black"/>
              </a:solidFill>
            </a:endParaRPr>
          </a:p>
          <a:p>
            <a:endParaRPr lang="cs-CZ" dirty="0" smtClean="0">
              <a:solidFill>
                <a:prstClr val="black"/>
              </a:solidFill>
            </a:endParaRPr>
          </a:p>
          <a:p>
            <a:endParaRPr lang="cs-CZ" dirty="0" smtClean="0">
              <a:solidFill>
                <a:prstClr val="black"/>
              </a:solidFill>
            </a:endParaRPr>
          </a:p>
          <a:p>
            <a:endParaRPr lang="cs-CZ" dirty="0" smtClean="0">
              <a:solidFill>
                <a:prstClr val="black"/>
              </a:solidFill>
            </a:endParaRPr>
          </a:p>
          <a:p>
            <a:endParaRPr lang="cs-CZ" dirty="0" smtClean="0">
              <a:solidFill>
                <a:prstClr val="black"/>
              </a:solidFill>
            </a:endParaRPr>
          </a:p>
          <a:p>
            <a:endParaRPr lang="cs-CZ" dirty="0" smtClean="0">
              <a:solidFill>
                <a:prstClr val="black"/>
              </a:solidFill>
            </a:endParaRPr>
          </a:p>
          <a:p>
            <a:endParaRPr lang="cs-CZ" dirty="0" smtClean="0">
              <a:solidFill>
                <a:prstClr val="black"/>
              </a:solidFill>
            </a:endParaRPr>
          </a:p>
          <a:p>
            <a:endParaRPr lang="cs-CZ" dirty="0" smtClean="0">
              <a:solidFill>
                <a:prstClr val="black"/>
              </a:solidFill>
            </a:endParaRPr>
          </a:p>
          <a:p>
            <a:r>
              <a:rPr lang="fr-FR" dirty="0" smtClean="0">
                <a:solidFill>
                  <a:prstClr val="black"/>
                </a:solidFill>
              </a:rPr>
              <a:t/>
            </a:r>
            <a:br>
              <a:rPr lang="fr-FR" dirty="0" smtClean="0">
                <a:solidFill>
                  <a:prstClr val="black"/>
                </a:solidFill>
              </a:rPr>
            </a:br>
            <a:endParaRPr lang="cs-CZ" dirty="0">
              <a:solidFill>
                <a:prstClr val="black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107504" y="1196752"/>
            <a:ext cx="54006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400" dirty="0" smtClean="0">
              <a:solidFill>
                <a:prstClr val="black"/>
              </a:solidFill>
            </a:endParaRPr>
          </a:p>
          <a:p>
            <a:r>
              <a:rPr lang="fr-FR" sz="2400" dirty="0" smtClean="0">
                <a:solidFill>
                  <a:prstClr val="black"/>
                </a:solidFill>
              </a:rPr>
              <a:t>Environ </a:t>
            </a:r>
            <a:r>
              <a:rPr lang="cs-CZ" sz="2400" dirty="0" smtClean="0">
                <a:solidFill>
                  <a:prstClr val="black"/>
                </a:solidFill>
              </a:rPr>
              <a:t>3</a:t>
            </a:r>
            <a:r>
              <a:rPr lang="fr-FR" sz="2400" dirty="0" smtClean="0">
                <a:solidFill>
                  <a:prstClr val="black"/>
                </a:solidFill>
              </a:rPr>
              <a:t>00 000</a:t>
            </a:r>
            <a:r>
              <a:rPr lang="cs-CZ" sz="2400" dirty="0" smtClean="0">
                <a:solidFill>
                  <a:prstClr val="black"/>
                </a:solidFill>
              </a:rPr>
              <a:t> </a:t>
            </a:r>
            <a:r>
              <a:rPr lang="cs-CZ" sz="2400" dirty="0" err="1" smtClean="0">
                <a:solidFill>
                  <a:prstClr val="black"/>
                </a:solidFill>
              </a:rPr>
              <a:t>personnes</a:t>
            </a:r>
            <a:r>
              <a:rPr lang="fr-FR" sz="2400" dirty="0" smtClean="0">
                <a:solidFill>
                  <a:prstClr val="black"/>
                </a:solidFill>
              </a:rPr>
              <a:t> sont sans logement et dorment dans les rues, des garag</a:t>
            </a:r>
            <a:r>
              <a:rPr lang="cs-CZ" sz="2400" dirty="0" smtClean="0">
                <a:solidFill>
                  <a:prstClr val="black"/>
                </a:solidFill>
              </a:rPr>
              <a:t>es </a:t>
            </a:r>
            <a:r>
              <a:rPr lang="fr-FR" sz="2400" dirty="0" smtClean="0">
                <a:solidFill>
                  <a:prstClr val="black"/>
                </a:solidFill>
              </a:rPr>
              <a:t>….</a:t>
            </a:r>
            <a:endParaRPr lang="cs-CZ" sz="2400" dirty="0" smtClean="0">
              <a:solidFill>
                <a:prstClr val="black"/>
              </a:solidFill>
            </a:endParaRPr>
          </a:p>
          <a:p>
            <a:endParaRPr lang="cs-CZ" sz="2400" dirty="0" smtClean="0">
              <a:solidFill>
                <a:prstClr val="black"/>
              </a:solidFill>
            </a:endParaRPr>
          </a:p>
          <a:p>
            <a:endParaRPr lang="cs-CZ" sz="2400" dirty="0" smtClean="0">
              <a:solidFill>
                <a:prstClr val="black"/>
              </a:solidFill>
            </a:endParaRPr>
          </a:p>
          <a:p>
            <a:r>
              <a:rPr lang="cs-CZ" sz="2400" dirty="0" err="1" smtClean="0">
                <a:solidFill>
                  <a:prstClr val="black"/>
                </a:solidFill>
              </a:rPr>
              <a:t>Beaucoup</a:t>
            </a:r>
            <a:r>
              <a:rPr lang="cs-CZ" sz="2400" dirty="0" smtClean="0">
                <a:solidFill>
                  <a:prstClr val="black"/>
                </a:solidFill>
              </a:rPr>
              <a:t> de </a:t>
            </a:r>
            <a:r>
              <a:rPr lang="cs-CZ" sz="2400" dirty="0" err="1" smtClean="0">
                <a:solidFill>
                  <a:prstClr val="black"/>
                </a:solidFill>
              </a:rPr>
              <a:t>personnes</a:t>
            </a:r>
            <a:r>
              <a:rPr lang="cs-CZ" sz="2400" dirty="0" smtClean="0">
                <a:solidFill>
                  <a:prstClr val="black"/>
                </a:solidFill>
              </a:rPr>
              <a:t> </a:t>
            </a:r>
            <a:r>
              <a:rPr lang="cs-CZ" sz="2400" dirty="0" err="1" smtClean="0">
                <a:solidFill>
                  <a:prstClr val="black"/>
                </a:solidFill>
              </a:rPr>
              <a:t>qui</a:t>
            </a:r>
            <a:r>
              <a:rPr lang="cs-CZ" sz="2400" dirty="0" smtClean="0">
                <a:solidFill>
                  <a:prstClr val="black"/>
                </a:solidFill>
              </a:rPr>
              <a:t> n´</a:t>
            </a:r>
            <a:r>
              <a:rPr lang="cs-CZ" sz="2400" dirty="0" err="1" smtClean="0">
                <a:solidFill>
                  <a:prstClr val="black"/>
                </a:solidFill>
              </a:rPr>
              <a:t>ont</a:t>
            </a:r>
            <a:r>
              <a:rPr lang="cs-CZ" sz="2400" dirty="0" smtClean="0">
                <a:solidFill>
                  <a:prstClr val="black"/>
                </a:solidFill>
              </a:rPr>
              <a:t> pas de </a:t>
            </a:r>
            <a:r>
              <a:rPr lang="cs-CZ" sz="2400" dirty="0" err="1" smtClean="0">
                <a:solidFill>
                  <a:prstClr val="black"/>
                </a:solidFill>
              </a:rPr>
              <a:t>maison</a:t>
            </a:r>
            <a:r>
              <a:rPr lang="cs-CZ" sz="2400" dirty="0" smtClean="0">
                <a:solidFill>
                  <a:prstClr val="black"/>
                </a:solidFill>
              </a:rPr>
              <a:t> </a:t>
            </a:r>
            <a:r>
              <a:rPr lang="fr-FR" sz="2400" dirty="0" smtClean="0">
                <a:solidFill>
                  <a:prstClr val="black"/>
                </a:solidFill>
              </a:rPr>
              <a:t> sont des hommes et </a:t>
            </a:r>
            <a:r>
              <a:rPr lang="cs-CZ" sz="2400" dirty="0" err="1" smtClean="0">
                <a:solidFill>
                  <a:prstClr val="black"/>
                </a:solidFill>
              </a:rPr>
              <a:t>beaucoup</a:t>
            </a:r>
            <a:r>
              <a:rPr lang="cs-CZ" sz="2400" dirty="0" smtClean="0">
                <a:solidFill>
                  <a:prstClr val="black"/>
                </a:solidFill>
              </a:rPr>
              <a:t> </a:t>
            </a:r>
            <a:r>
              <a:rPr lang="fr-FR" sz="2400" dirty="0" smtClean="0">
                <a:solidFill>
                  <a:prstClr val="black"/>
                </a:solidFill>
              </a:rPr>
              <a:t>sont des étrangers.</a:t>
            </a:r>
            <a:endParaRPr lang="cs-CZ" sz="2400" dirty="0" smtClean="0">
              <a:solidFill>
                <a:prstClr val="black"/>
              </a:solidFill>
            </a:endParaRPr>
          </a:p>
          <a:p>
            <a:endParaRPr lang="cs-CZ" sz="2400" dirty="0" smtClean="0">
              <a:solidFill>
                <a:prstClr val="black"/>
              </a:solidFill>
            </a:endParaRPr>
          </a:p>
          <a:p>
            <a:endParaRPr lang="cs-CZ" sz="2400" dirty="0" smtClean="0">
              <a:solidFill>
                <a:prstClr val="black"/>
              </a:solidFill>
            </a:endParaRPr>
          </a:p>
          <a:p>
            <a:endParaRPr lang="cs-CZ" dirty="0" smtClean="0">
              <a:solidFill>
                <a:prstClr val="black"/>
              </a:solidFill>
            </a:endParaRPr>
          </a:p>
          <a:p>
            <a:endParaRPr lang="cs-CZ" dirty="0" smtClean="0">
              <a:solidFill>
                <a:prstClr val="black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5724128" y="1196752"/>
            <a:ext cx="144016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>
              <a:solidFill>
                <a:srgbClr val="FF0000"/>
              </a:solidFill>
            </a:endParaRPr>
          </a:p>
          <a:p>
            <a:endParaRPr lang="cs-CZ" dirty="0" smtClean="0">
              <a:solidFill>
                <a:srgbClr val="FF0000"/>
              </a:solidFill>
            </a:endParaRPr>
          </a:p>
          <a:p>
            <a:endParaRPr lang="cs-CZ" dirty="0" smtClean="0">
              <a:solidFill>
                <a:srgbClr val="FF0000"/>
              </a:solidFill>
            </a:endParaRPr>
          </a:p>
          <a:p>
            <a:endParaRPr lang="cs-CZ" dirty="0" smtClean="0">
              <a:solidFill>
                <a:srgbClr val="FF0000"/>
              </a:solidFill>
            </a:endParaRPr>
          </a:p>
          <a:p>
            <a:endParaRPr lang="cs-CZ" dirty="0" smtClean="0">
              <a:solidFill>
                <a:srgbClr val="FF0000"/>
              </a:solidFill>
            </a:endParaRPr>
          </a:p>
          <a:p>
            <a:endParaRPr lang="cs-CZ" dirty="0" smtClean="0">
              <a:solidFill>
                <a:srgbClr val="FF0000"/>
              </a:solidFill>
            </a:endParaRPr>
          </a:p>
          <a:p>
            <a:endParaRPr lang="cs-CZ" dirty="0" smtClean="0">
              <a:solidFill>
                <a:srgbClr val="FF0000"/>
              </a:solidFill>
            </a:endParaRPr>
          </a:p>
          <a:p>
            <a:endParaRPr lang="cs-CZ" dirty="0" smtClean="0">
              <a:solidFill>
                <a:srgbClr val="FF0000"/>
              </a:solidFill>
            </a:endParaRPr>
          </a:p>
          <a:p>
            <a:r>
              <a:rPr lang="cs-CZ" dirty="0" err="1" smtClean="0">
                <a:solidFill>
                  <a:srgbClr val="FF0000"/>
                </a:solidFill>
              </a:rPr>
              <a:t>VRAI</a:t>
            </a:r>
            <a:endParaRPr lang="cs-CZ" dirty="0" smtClean="0">
              <a:solidFill>
                <a:srgbClr val="FF0000"/>
              </a:solidFill>
            </a:endParaRPr>
          </a:p>
          <a:p>
            <a:endParaRPr lang="cs-CZ" dirty="0" smtClean="0">
              <a:solidFill>
                <a:srgbClr val="FF0000"/>
              </a:solidFill>
            </a:endParaRPr>
          </a:p>
          <a:p>
            <a:endParaRPr lang="cs-CZ" dirty="0" smtClean="0">
              <a:solidFill>
                <a:srgbClr val="FF0000"/>
              </a:solidFill>
            </a:endParaRPr>
          </a:p>
          <a:p>
            <a:endParaRPr lang="cs-CZ" dirty="0" smtClean="0">
              <a:solidFill>
                <a:srgbClr val="FF0000"/>
              </a:solidFill>
            </a:endParaRPr>
          </a:p>
          <a:p>
            <a:endParaRPr lang="cs-CZ" dirty="0" smtClean="0">
              <a:solidFill>
                <a:srgbClr val="FF0000"/>
              </a:solidFill>
            </a:endParaRPr>
          </a:p>
          <a:p>
            <a:endParaRPr lang="cs-CZ" dirty="0" smtClean="0">
              <a:solidFill>
                <a:srgbClr val="FF0000"/>
              </a:solidFill>
            </a:endParaRPr>
          </a:p>
          <a:p>
            <a:endParaRPr lang="cs-CZ" dirty="0" smtClean="0">
              <a:solidFill>
                <a:srgbClr val="FF0000"/>
              </a:solidFill>
            </a:endParaRPr>
          </a:p>
          <a:p>
            <a:endParaRPr lang="cs-CZ" dirty="0" smtClean="0">
              <a:solidFill>
                <a:srgbClr val="FF0000"/>
              </a:solidFill>
            </a:endParaRPr>
          </a:p>
          <a:p>
            <a:r>
              <a:rPr lang="cs-CZ" dirty="0" err="1" smtClean="0">
                <a:solidFill>
                  <a:srgbClr val="FF0000"/>
                </a:solidFill>
              </a:rPr>
              <a:t>VRAI</a:t>
            </a:r>
            <a:endParaRPr lang="cs-CZ" dirty="0" smtClean="0">
              <a:solidFill>
                <a:srgbClr val="FF0000"/>
              </a:solidFill>
            </a:endParaRPr>
          </a:p>
          <a:p>
            <a:endParaRPr lang="cs-CZ" dirty="0" smtClean="0">
              <a:solidFill>
                <a:srgbClr val="FF0000"/>
              </a:solidFill>
            </a:endParaRPr>
          </a:p>
          <a:p>
            <a:endParaRPr lang="cs-CZ" dirty="0" smtClean="0">
              <a:solidFill>
                <a:srgbClr val="FF0000"/>
              </a:solidFill>
            </a:endParaRPr>
          </a:p>
          <a:p>
            <a:endParaRPr lang="cs-CZ" dirty="0" smtClean="0">
              <a:solidFill>
                <a:srgbClr val="FF0000"/>
              </a:solidFill>
            </a:endParaRPr>
          </a:p>
          <a:p>
            <a:endParaRPr lang="cs-CZ" dirty="0" smtClean="0">
              <a:solidFill>
                <a:prstClr val="black"/>
              </a:solidFill>
            </a:endParaRPr>
          </a:p>
          <a:p>
            <a:endParaRPr lang="cs-CZ" dirty="0" smtClean="0">
              <a:solidFill>
                <a:prstClr val="black"/>
              </a:solidFill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7236296" y="1196752"/>
            <a:ext cx="190770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>
              <a:solidFill>
                <a:srgbClr val="F79646">
                  <a:lumMod val="75000"/>
                </a:srgbClr>
              </a:solidFill>
            </a:endParaRPr>
          </a:p>
          <a:p>
            <a:endParaRPr lang="cs-CZ" dirty="0" smtClean="0">
              <a:solidFill>
                <a:srgbClr val="F79646">
                  <a:lumMod val="75000"/>
                </a:srgbClr>
              </a:solidFill>
            </a:endParaRPr>
          </a:p>
          <a:p>
            <a:r>
              <a:rPr lang="cs-CZ" dirty="0" smtClean="0">
                <a:solidFill>
                  <a:srgbClr val="FF0000"/>
                </a:solidFill>
              </a:rPr>
              <a:t>FAUX 100 000 </a:t>
            </a:r>
            <a:r>
              <a:rPr lang="cs-CZ" dirty="0" err="1" smtClean="0">
                <a:solidFill>
                  <a:srgbClr val="FF0000"/>
                </a:solidFill>
              </a:rPr>
              <a:t>personnes</a:t>
            </a:r>
            <a:endParaRPr lang="cs-CZ" dirty="0" smtClean="0">
              <a:solidFill>
                <a:srgbClr val="FF0000"/>
              </a:solidFill>
            </a:endParaRPr>
          </a:p>
          <a:p>
            <a:endParaRPr lang="cs-CZ" dirty="0" smtClean="0">
              <a:solidFill>
                <a:srgbClr val="FF0000"/>
              </a:solidFill>
            </a:endParaRPr>
          </a:p>
          <a:p>
            <a:endParaRPr lang="cs-CZ" dirty="0" smtClean="0">
              <a:solidFill>
                <a:srgbClr val="F79646">
                  <a:lumMod val="75000"/>
                </a:srgbClr>
              </a:solidFill>
            </a:endParaRPr>
          </a:p>
          <a:p>
            <a:endParaRPr lang="cs-CZ" dirty="0" smtClean="0">
              <a:solidFill>
                <a:srgbClr val="F79646">
                  <a:lumMod val="75000"/>
                </a:srgbClr>
              </a:solidFill>
            </a:endParaRPr>
          </a:p>
          <a:p>
            <a:endParaRPr lang="cs-CZ" dirty="0" smtClean="0">
              <a:solidFill>
                <a:srgbClr val="F79646">
                  <a:lumMod val="75000"/>
                </a:srgbClr>
              </a:solidFill>
            </a:endParaRPr>
          </a:p>
          <a:p>
            <a:endParaRPr lang="cs-CZ" dirty="0" smtClean="0">
              <a:solidFill>
                <a:srgbClr val="F79646">
                  <a:lumMod val="75000"/>
                </a:srgbClr>
              </a:solidFill>
            </a:endParaRPr>
          </a:p>
          <a:p>
            <a:endParaRPr lang="cs-CZ" dirty="0" smtClean="0">
              <a:solidFill>
                <a:srgbClr val="F79646">
                  <a:lumMod val="75000"/>
                </a:srgbClr>
              </a:solidFill>
            </a:endParaRPr>
          </a:p>
          <a:p>
            <a:endParaRPr lang="cs-CZ" dirty="0">
              <a:solidFill>
                <a:srgbClr val="F79646">
                  <a:lumMod val="75000"/>
                </a:srgbClr>
              </a:solidFill>
            </a:endParaRPr>
          </a:p>
          <a:p>
            <a:endParaRPr lang="cs-CZ" dirty="0" smtClean="0">
              <a:solidFill>
                <a:srgbClr val="F79646">
                  <a:lumMod val="75000"/>
                </a:srgbClr>
              </a:solidFill>
            </a:endParaRPr>
          </a:p>
          <a:p>
            <a:endParaRPr lang="cs-CZ" dirty="0" smtClean="0">
              <a:solidFill>
                <a:srgbClr val="F79646">
                  <a:lumMod val="75000"/>
                </a:srgbClr>
              </a:solidFill>
            </a:endParaRPr>
          </a:p>
          <a:p>
            <a:endParaRPr lang="cs-CZ" dirty="0" smtClean="0">
              <a:solidFill>
                <a:srgbClr val="F79646">
                  <a:lumMod val="75000"/>
                </a:srgbClr>
              </a:solidFill>
            </a:endParaRPr>
          </a:p>
          <a:p>
            <a:endParaRPr lang="cs-CZ" dirty="0" smtClean="0">
              <a:solidFill>
                <a:srgbClr val="F79646">
                  <a:lumMod val="75000"/>
                </a:srgbClr>
              </a:solidFill>
            </a:endParaRPr>
          </a:p>
          <a:p>
            <a:endParaRPr lang="cs-CZ" dirty="0" smtClean="0">
              <a:solidFill>
                <a:prstClr val="black"/>
              </a:solidFill>
            </a:endParaRPr>
          </a:p>
          <a:p>
            <a:endParaRPr lang="cs-CZ" dirty="0" smtClean="0">
              <a:solidFill>
                <a:prstClr val="black"/>
              </a:solidFill>
            </a:endParaRPr>
          </a:p>
          <a:p>
            <a:endParaRPr lang="cs-CZ" dirty="0" smtClean="0">
              <a:solidFill>
                <a:prstClr val="black"/>
              </a:solidFill>
            </a:endParaRPr>
          </a:p>
          <a:p>
            <a:endParaRPr lang="cs-CZ" dirty="0" smtClean="0">
              <a:solidFill>
                <a:prstClr val="black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179512" y="5301208"/>
            <a:ext cx="52565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solidFill>
                  <a:prstClr val="black"/>
                </a:solidFill>
              </a:rPr>
              <a:t>Plus de la moitié des ménages habite</a:t>
            </a:r>
            <a:r>
              <a:rPr lang="cs-CZ" sz="2400" dirty="0" err="1" smtClean="0">
                <a:solidFill>
                  <a:prstClr val="black"/>
                </a:solidFill>
              </a:rPr>
              <a:t>nt</a:t>
            </a:r>
            <a:r>
              <a:rPr lang="fr-FR" sz="2400" dirty="0" smtClean="0">
                <a:solidFill>
                  <a:prstClr val="black"/>
                </a:solidFill>
              </a:rPr>
              <a:t> une maison individuelle et sont propriétaires de ce logement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xmlns="" val="2978114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773</TotalTime>
  <Words>322</Words>
  <Application>Microsoft Office PowerPoint</Application>
  <PresentationFormat>Předvádění na obrazovce (4:3)</PresentationFormat>
  <Paragraphs>290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systému Office</vt:lpstr>
      <vt:lpstr>Se loger</vt:lpstr>
      <vt:lpstr>Trouvez l´équivalent</vt:lpstr>
      <vt:lpstr>Répondez par vrai ou faux</vt:lpstr>
      <vt:lpstr>Trouvez l´équivalent</vt:lpstr>
      <vt:lpstr>Répondez par vrai ou faux</vt:lpstr>
      <vt:lpstr>Répondez par vrai ou faux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user</cp:lastModifiedBy>
  <cp:revision>203</cp:revision>
  <dcterms:created xsi:type="dcterms:W3CDTF">2012-06-18T15:15:37Z</dcterms:created>
  <dcterms:modified xsi:type="dcterms:W3CDTF">2013-12-18T18:12:41Z</dcterms:modified>
</cp:coreProperties>
</file>