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3" r:id="rId4"/>
    <p:sldId id="264" r:id="rId5"/>
    <p:sldId id="265" r:id="rId6"/>
    <p:sldId id="266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8" autoAdjust="0"/>
    <p:restoredTop sz="96987" autoAdjust="0"/>
  </p:normalViewPr>
  <p:slideViewPr>
    <p:cSldViewPr>
      <p:cViewPr>
        <p:scale>
          <a:sx n="120" d="100"/>
          <a:sy n="120" d="100"/>
        </p:scale>
        <p:origin x="168" y="18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C9798-6AE6-42C4-AD21-FC5E8D90A6D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9F658-E3D2-4142-8D97-E199AA2FD3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8583C-9788-4B30-A5C0-04365926097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FB6F3-0F23-4D90-A36B-03088D6129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4650A-54C8-4AAB-8622-D6F502E06D8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B898D-DA52-4DB7-9A07-23D03B5369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1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5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0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0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5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0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71C53-9C88-4D58-B44D-B0934452C99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562A8-81CB-47FC-910B-63C75F3F58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0C502-5531-4D92-8AE1-C3D8E3F70B3E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B9FF6-BA46-49E8-9488-8F9F0680D9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6542D-7BBA-4730-B232-0EFF87F87F19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38E8A-46D8-40D0-B97C-BE41D2175E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C7A5D-0B29-4075-BF51-C1F54E613537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0B31E-6EAB-47F3-AC21-051FE8CD2A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2A14F-61B5-45B9-B900-CF3020CB89A5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3E4B4-F9AB-423F-A340-902F0304A3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42D6A-A12E-4ECA-96B8-BB05D628EC1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D957B-9C70-410D-9E17-F5A8D88297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0368D-522A-4597-BF80-3304B04A036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E090D-3918-4416-902E-B403360DCB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99C9C-6E4E-4828-8D8C-07F5C450F04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9C612-7488-41AC-AA09-1B8CF44C9B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B6FA4-608F-42E4-AFD8-E4662896B768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98F4D-7240-4CB4-9060-1195B67CD3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49DFA-6184-4EC9-B172-AA11369EFFED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E2AFF-F855-4606-B392-401289ADB0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623B3-1B3E-4BB5-950F-E48414DE7854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41EF1-28B2-435B-A18A-9284B5C55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A6629-53B4-4620-B6C7-1A78E6203BC6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5E54A-F0F6-4C76-A5AA-99CA89EC37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7A44-138D-41B8-AB83-F7A3D8D0A6E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95B5D-565E-4C4D-A9AC-62B730F34B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955FE-942A-4F5E-9B05-0E808BA9A01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2A41-E3F8-49C8-A46F-10DCF49F3E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BE443-25D6-481C-94B9-F2B717DF23A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08CC0-B1C2-4970-A9B1-4326F972D9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2739D-9DC6-4459-A76E-F8A11F11906A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8D6D9-25AF-4462-A487-68588070DA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00D83-692D-40D3-B5CC-04A20CB1BCBF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70181-2EBC-485D-9458-B2E5BB7BC3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C47D-560D-4EB8-8B5E-E651BE9DECC3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42553-973B-4369-A2F1-E5733801FC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D91F6-1E6F-456F-B522-C7717BB2E8E2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3B7F0-0E0B-44CE-9681-BE2A8AE178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E7E9F-65DB-4594-8193-4263C93D0B5B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939B-33B2-4E1A-BFFC-7D98A09058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352004-BF55-47E4-9A98-0D5BEFF6BF91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AEB932-FD0B-444E-A4F6-7075C407DD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7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CBEE557D-0B14-4383-BF31-A73116F34C84}" type="datetimeFigureOut">
              <a:rPr lang="cs-CZ"/>
              <a:pPr>
                <a:defRPr/>
              </a:pPr>
              <a:t>5.11.2013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2AE0798-DA2E-4CE3-8F76-B1FFB89021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ommons.wikimedia.org/wiki/File:D%C3%A9partements+r%C3%A9gions_(France).svg" TargetMode="Externa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uisineaz.com/" TargetMode="External"/><Relationship Id="rId3" Type="http://schemas.openxmlformats.org/officeDocument/2006/relationships/hyperlink" Target="http://office.microsoft.com/fr-fr/images/results.aspx?qu=france&amp;ex=1" TargetMode="External"/><Relationship Id="rId7" Type="http://schemas.openxmlformats.org/officeDocument/2006/relationships/hyperlink" Target="http://fr.wikipedia.org/wiki/Wikip%C3%A9dia:Accueil_principal" TargetMode="External"/><Relationship Id="rId2" Type="http://schemas.openxmlformats.org/officeDocument/2006/relationships/hyperlink" Target="http://office.microsoft.com/cs-cz/images/jidlo-CM079001959.aspx?qu=fromage&amp;ex=1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office.microsoft.com/fr-fr/images/results.aspx?qu=grenouille&amp;ex=1&amp;origin=FX010132103" TargetMode="External"/><Relationship Id="rId5" Type="http://schemas.openxmlformats.org/officeDocument/2006/relationships/hyperlink" Target="http://office.microsoft.com/cs-cz/images/jidlo-CM079001959.aspx?qu=ku%C5%99e&amp;ex=1" TargetMode="External"/><Relationship Id="rId4" Type="http://schemas.openxmlformats.org/officeDocument/2006/relationships/hyperlink" Target="http://office.microsoft.com/cs-cz/images/jidlo-CM079001959.aspx?qu=jidlo+francie&amp;ex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lvl="0" eaLnBrk="1" hangingPunct="1"/>
            <a:r>
              <a:rPr lang="cs-CZ" sz="3600" b="1" dirty="0">
                <a:solidFill>
                  <a:srgbClr val="000000"/>
                </a:solidFill>
                <a:latin typeface="Arial" charset="0"/>
              </a:rPr>
              <a:t>La gastronomie </a:t>
            </a:r>
            <a:r>
              <a:rPr lang="cs-CZ" sz="3600" b="1" dirty="0" err="1">
                <a:solidFill>
                  <a:srgbClr val="000000"/>
                </a:solidFill>
                <a:latin typeface="Arial" charset="0"/>
              </a:rPr>
              <a:t>fran</a:t>
            </a:r>
            <a:r>
              <a:rPr lang="en-US" sz="3600" b="1" dirty="0">
                <a:solidFill>
                  <a:srgbClr val="000000"/>
                </a:solidFill>
                <a:latin typeface="Arial" charset="0"/>
                <a:cs typeface="Arial" charset="0"/>
              </a:rPr>
              <a:t>ç</a:t>
            </a:r>
            <a:r>
              <a:rPr lang="cs-CZ" sz="36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aise</a:t>
            </a:r>
            <a:endParaRPr lang="en-US" sz="36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7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617757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en France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13.9.2012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 a 8.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spécialités régionales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INOVACE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08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FNEV17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442913" y="260350"/>
            <a:ext cx="8243887" cy="738188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/>
              <a:t>La gastronomie fran</a:t>
            </a:r>
            <a:r>
              <a:rPr lang="en-US" sz="2400"/>
              <a:t>ç</a:t>
            </a:r>
            <a:r>
              <a:rPr lang="cs-CZ" sz="2400"/>
              <a:t>aise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1600" smtClean="0"/>
              <a:t>Choisissez la bonne définition du mot „gastronomie“</a:t>
            </a:r>
          </a:p>
          <a:p>
            <a:pPr eaLnBrk="1" hangingPunct="1"/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a- la gastronomie est l´art de la bonne cuisine, des bons repas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b- la gastronomie est le fait de préparer et de présenter la nourriture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1600" smtClean="0"/>
              <a:t>c- la gastronomie est le fait de bien conna</a:t>
            </a:r>
            <a:r>
              <a:rPr lang="en-US" sz="1600" smtClean="0"/>
              <a:t>î</a:t>
            </a:r>
            <a:r>
              <a:rPr lang="cs-CZ" sz="1600" smtClean="0"/>
              <a:t>tre les plats traditionnels, les recettes</a:t>
            </a:r>
            <a:endParaRPr lang="en-US" sz="1600" smtClean="0"/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1163638"/>
          </a:xfrm>
        </p:spPr>
        <p:txBody>
          <a:bodyPr/>
          <a:lstStyle/>
          <a:p>
            <a:pPr eaLnBrk="1" hangingPunct="1"/>
            <a:r>
              <a:rPr lang="cs-CZ" sz="1600" smtClean="0"/>
              <a:t>On parle souvent de la „gastronomie fran</a:t>
            </a:r>
            <a:r>
              <a:rPr lang="en-US" sz="1600" smtClean="0"/>
              <a:t>ç</a:t>
            </a:r>
            <a:r>
              <a:rPr lang="cs-CZ" sz="1600" smtClean="0"/>
              <a:t>aise“. Quel plat traditionnel de la gastronomie fran</a:t>
            </a:r>
            <a:r>
              <a:rPr lang="en-US" sz="1600" smtClean="0"/>
              <a:t>ç</a:t>
            </a:r>
            <a:r>
              <a:rPr lang="cs-CZ" sz="1600" smtClean="0"/>
              <a:t>aise connaissez-vous ?</a:t>
            </a:r>
            <a:endParaRPr lang="en-US" sz="1600" smtClean="0"/>
          </a:p>
        </p:txBody>
      </p:sp>
      <p:pic>
        <p:nvPicPr>
          <p:cNvPr id="27653" name="Picture 11" descr="jídla,sýry,tex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2852738"/>
            <a:ext cx="30956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71450"/>
            <a:ext cx="8243887" cy="57785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/>
              <a:t>La gastronomie des régions</a:t>
            </a:r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1075"/>
            <a:ext cx="4835525" cy="46799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400" smtClean="0">
                <a:latin typeface="Arial" charset="0"/>
              </a:rPr>
              <a:t>Observer sur internet la carte des régions de France et a</a:t>
            </a:r>
            <a:r>
              <a:rPr lang="cs-CZ" sz="1400" smtClean="0"/>
              <a:t>ssociez chaque spécialité </a:t>
            </a:r>
            <a:r>
              <a:rPr lang="en-US" sz="1400" smtClean="0"/>
              <a:t>à</a:t>
            </a:r>
            <a:r>
              <a:rPr lang="cs-CZ" sz="1400" smtClean="0"/>
              <a:t> sa région:</a:t>
            </a:r>
          </a:p>
          <a:p>
            <a:pPr eaLnBrk="1" hangingPunct="1"/>
            <a:r>
              <a:rPr lang="cs-CZ" sz="1400" smtClean="0"/>
              <a:t>Le biscuit rose</a:t>
            </a:r>
          </a:p>
          <a:p>
            <a:pPr eaLnBrk="1" hangingPunct="1"/>
            <a:r>
              <a:rPr lang="cs-CZ" sz="1400" smtClean="0"/>
              <a:t>La brousse</a:t>
            </a:r>
          </a:p>
          <a:p>
            <a:pPr eaLnBrk="1" hangingPunct="1"/>
            <a:r>
              <a:rPr lang="cs-CZ" sz="1400" smtClean="0"/>
              <a:t>Le camembert</a:t>
            </a:r>
          </a:p>
          <a:p>
            <a:pPr eaLnBrk="1" hangingPunct="1"/>
            <a:r>
              <a:rPr lang="cs-CZ" sz="1400" smtClean="0"/>
              <a:t>Le cassoulet</a:t>
            </a:r>
          </a:p>
          <a:p>
            <a:pPr eaLnBrk="1" hangingPunct="1"/>
            <a:r>
              <a:rPr lang="cs-CZ" sz="1400" smtClean="0"/>
              <a:t>La choucroute</a:t>
            </a:r>
          </a:p>
          <a:p>
            <a:pPr eaLnBrk="1" hangingPunct="1"/>
            <a:r>
              <a:rPr lang="cs-CZ" sz="1400" smtClean="0"/>
              <a:t>Les cr</a:t>
            </a:r>
            <a:r>
              <a:rPr lang="en-US" sz="1400" smtClean="0"/>
              <a:t>ê</a:t>
            </a:r>
            <a:r>
              <a:rPr lang="cs-CZ" sz="1400" smtClean="0"/>
              <a:t>pes</a:t>
            </a:r>
          </a:p>
          <a:p>
            <a:pPr eaLnBrk="1" hangingPunct="1"/>
            <a:r>
              <a:rPr lang="cs-CZ" sz="1400" smtClean="0"/>
              <a:t>Les escargots</a:t>
            </a:r>
          </a:p>
          <a:p>
            <a:pPr eaLnBrk="1" hangingPunct="1"/>
            <a:r>
              <a:rPr lang="cs-CZ" sz="1400" smtClean="0"/>
              <a:t>Les hu</a:t>
            </a:r>
            <a:r>
              <a:rPr lang="en-US" sz="1400" smtClean="0"/>
              <a:t>î</a:t>
            </a:r>
            <a:r>
              <a:rPr lang="cs-CZ" sz="1400" smtClean="0"/>
              <a:t>tres</a:t>
            </a:r>
            <a:endParaRPr lang="en-US" sz="1400" smtClean="0"/>
          </a:p>
          <a:p>
            <a:pPr eaLnBrk="1" hangingPunct="1"/>
            <a:r>
              <a:rPr lang="cs-CZ" sz="1400" smtClean="0"/>
              <a:t>Le jambon de Bayonne</a:t>
            </a:r>
          </a:p>
          <a:p>
            <a:pPr eaLnBrk="1" hangingPunct="1"/>
            <a:r>
              <a:rPr lang="cs-CZ" sz="1400" smtClean="0"/>
              <a:t>Le kouign amann</a:t>
            </a:r>
          </a:p>
          <a:p>
            <a:pPr eaLnBrk="1" hangingPunct="1"/>
            <a:r>
              <a:rPr lang="cs-CZ" sz="1400" smtClean="0"/>
              <a:t>La moutarde</a:t>
            </a:r>
          </a:p>
          <a:p>
            <a:pPr eaLnBrk="1" hangingPunct="1"/>
            <a:r>
              <a:rPr lang="cs-CZ" sz="1400" smtClean="0"/>
              <a:t>Les quenelles</a:t>
            </a:r>
          </a:p>
          <a:p>
            <a:pPr eaLnBrk="1" hangingPunct="1"/>
            <a:r>
              <a:rPr lang="cs-CZ" sz="1400" smtClean="0"/>
              <a:t>La quiche</a:t>
            </a:r>
          </a:p>
          <a:p>
            <a:pPr eaLnBrk="1" hangingPunct="1"/>
            <a:r>
              <a:rPr lang="cs-CZ" sz="1400" smtClean="0"/>
              <a:t>Les rillettes</a:t>
            </a:r>
          </a:p>
          <a:p>
            <a:pPr eaLnBrk="1" hangingPunct="1"/>
            <a:r>
              <a:rPr lang="cs-CZ" sz="1400" smtClean="0"/>
              <a:t>La tapenade</a:t>
            </a:r>
          </a:p>
          <a:p>
            <a:pPr eaLnBrk="1" hangingPunct="1"/>
            <a:r>
              <a:rPr lang="cs-CZ" sz="1400" smtClean="0"/>
              <a:t>le waterzooï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651500" y="1196975"/>
            <a:ext cx="32416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>
                <a:solidFill>
                  <a:schemeClr val="hlink"/>
                </a:solidFill>
              </a:rPr>
              <a:t>Cliquez sur le lien ci-dessous pour accéder </a:t>
            </a:r>
            <a:r>
              <a:rPr lang="en-US" sz="1400">
                <a:solidFill>
                  <a:schemeClr val="hlink"/>
                </a:solidFill>
                <a:cs typeface="Arial" charset="0"/>
              </a:rPr>
              <a:t>à</a:t>
            </a:r>
            <a:r>
              <a:rPr lang="cs-CZ" sz="1400">
                <a:solidFill>
                  <a:schemeClr val="hlink"/>
                </a:solidFill>
                <a:cs typeface="Arial" charset="0"/>
              </a:rPr>
              <a:t> la carte:</a:t>
            </a:r>
          </a:p>
          <a:p>
            <a:pPr>
              <a:spcBef>
                <a:spcPct val="50000"/>
              </a:spcBef>
            </a:pPr>
            <a:endParaRPr lang="cs-CZ" sz="1400">
              <a:solidFill>
                <a:schemeClr val="hlink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cs-CZ" sz="1400">
                <a:solidFill>
                  <a:schemeClr val="hlink"/>
                </a:solidFill>
                <a:cs typeface="Arial" charset="0"/>
                <a:hlinkClick r:id="rId2"/>
              </a:rPr>
              <a:t>carte des régions de France</a:t>
            </a:r>
            <a:endParaRPr lang="cs-CZ" sz="1400">
              <a:solidFill>
                <a:schemeClr val="hlink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endParaRPr lang="cs-CZ" sz="1400">
              <a:solidFill>
                <a:schemeClr val="hlink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400">
              <a:solidFill>
                <a:schemeClr val="hlink"/>
              </a:solidFill>
              <a:cs typeface="Arial" charset="0"/>
            </a:endParaRPr>
          </a:p>
        </p:txBody>
      </p:sp>
      <p:pic>
        <p:nvPicPr>
          <p:cNvPr id="28680" name="Picture 8" descr="cartes,Europe,Français,France,géographie,pays ou régio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3141663"/>
            <a:ext cx="3095625" cy="309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286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/>
              <a:t>Les ingrédients des plats régionaux</a:t>
            </a:r>
            <a:br>
              <a:rPr lang="cs-CZ" sz="2400"/>
            </a:br>
            <a:r>
              <a:rPr lang="cs-CZ" sz="1400"/>
              <a:t>Associez chaque  plat </a:t>
            </a:r>
            <a:r>
              <a:rPr lang="en-US" sz="1400"/>
              <a:t>à</a:t>
            </a:r>
            <a:r>
              <a:rPr lang="cs-CZ" sz="1400"/>
              <a:t> sa définition</a:t>
            </a:r>
            <a:endParaRPr lang="en-US" sz="1400"/>
          </a:p>
        </p:txBody>
      </p:sp>
      <p:sp>
        <p:nvSpPr>
          <p:cNvPr id="2969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125538"/>
            <a:ext cx="1871663" cy="3382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1- la bouillabaisse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2- le cassoulet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3- la choucroute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4- le kouign amann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5- les quenelles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6- la quiche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7- la ratatouille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8- la tapenade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9- La fondue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10- le waterzooï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5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500" smtClean="0"/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771775" y="1125538"/>
            <a:ext cx="6192838" cy="532765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Son nom signifie g</a:t>
            </a:r>
            <a:r>
              <a:rPr lang="en-US" sz="1200" smtClean="0"/>
              <a:t>â</a:t>
            </a:r>
            <a:r>
              <a:rPr lang="cs-CZ" sz="1200" smtClean="0"/>
              <a:t>teau de beurre. Il est fabriqué avec une préparation </a:t>
            </a:r>
            <a:r>
              <a:rPr lang="en-US" sz="1200" smtClean="0"/>
              <a:t>à</a:t>
            </a:r>
            <a:r>
              <a:rPr lang="cs-CZ" sz="1200" smtClean="0"/>
              <a:t> base de p</a:t>
            </a:r>
            <a:r>
              <a:rPr lang="en-US" sz="1200" smtClean="0"/>
              <a:t>â</a:t>
            </a:r>
            <a:r>
              <a:rPr lang="cs-CZ" sz="1200" smtClean="0"/>
              <a:t>te </a:t>
            </a:r>
            <a:r>
              <a:rPr lang="en-US" sz="1200" smtClean="0"/>
              <a:t>à</a:t>
            </a:r>
            <a:r>
              <a:rPr lang="cs-CZ" sz="1200" smtClean="0"/>
              <a:t> pain, de beurre, de sucre et de sel.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Soupe de poissons originaire de Marseille que l´on mange souvent avec des cro</a:t>
            </a:r>
            <a:r>
              <a:rPr lang="en-US" sz="1200" smtClean="0"/>
              <a:t>û</a:t>
            </a:r>
            <a:r>
              <a:rPr lang="cs-CZ" sz="1200" smtClean="0"/>
              <a:t>tons de pain </a:t>
            </a:r>
            <a:r>
              <a:rPr lang="en-US" sz="1200" smtClean="0"/>
              <a:t>à</a:t>
            </a:r>
            <a:r>
              <a:rPr lang="cs-CZ" sz="1200" smtClean="0"/>
              <a:t> l´ail.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Mélange d´olives noires ou vertes, auxquelles on ajoute souvent des anchois. Se tartine sur du pain pour l´apéritif.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Spécialité </a:t>
            </a:r>
            <a:r>
              <a:rPr lang="en-US" sz="1200" smtClean="0"/>
              <a:t>à</a:t>
            </a:r>
            <a:r>
              <a:rPr lang="cs-CZ" sz="1200" smtClean="0"/>
              <a:t> base de farine, d´oeufs, de beurre et de lait et parfois de poisson. Elle est servie gratinée, en forme de boule, avec une sauce </a:t>
            </a:r>
            <a:r>
              <a:rPr lang="en-US" sz="1200" smtClean="0"/>
              <a:t>à</a:t>
            </a:r>
            <a:r>
              <a:rPr lang="cs-CZ" sz="1200" smtClean="0"/>
              <a:t> la tomate.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Préparation de poulet ou de poisson dont le bouillon est lié </a:t>
            </a:r>
            <a:r>
              <a:rPr lang="en-US" sz="1200" smtClean="0"/>
              <a:t>à</a:t>
            </a:r>
            <a:r>
              <a:rPr lang="cs-CZ" sz="1200" smtClean="0"/>
              <a:t> la cr</a:t>
            </a:r>
            <a:r>
              <a:rPr lang="en-US" sz="1200" smtClean="0"/>
              <a:t>è</a:t>
            </a:r>
            <a:r>
              <a:rPr lang="cs-CZ" sz="1200" smtClean="0"/>
              <a:t>me ou au beurre.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Préparation </a:t>
            </a:r>
            <a:r>
              <a:rPr lang="en-US" sz="1200" smtClean="0"/>
              <a:t>à</a:t>
            </a:r>
            <a:r>
              <a:rPr lang="cs-CZ" sz="1200" smtClean="0"/>
              <a:t> base de haricots blancs, de viandes (de canard, de porc, saucisse).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Plat composé de fromage que l´on fait fondre avec du vin blanc jusqu´</a:t>
            </a:r>
            <a:r>
              <a:rPr lang="en-US" sz="1200" smtClean="0"/>
              <a:t>à</a:t>
            </a:r>
            <a:r>
              <a:rPr lang="cs-CZ" sz="1200" smtClean="0"/>
              <a:t> l´obtention d´une cr</a:t>
            </a:r>
            <a:r>
              <a:rPr lang="en-US" sz="1200" smtClean="0"/>
              <a:t>è</a:t>
            </a:r>
            <a:r>
              <a:rPr lang="cs-CZ" sz="1200" smtClean="0"/>
              <a:t>me. Se mange avec des morceaux de pain rassis que l´on trempe dans la préparation.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Préparation </a:t>
            </a:r>
            <a:r>
              <a:rPr lang="en-US" sz="1200" smtClean="0"/>
              <a:t>à</a:t>
            </a:r>
            <a:r>
              <a:rPr lang="cs-CZ" sz="1200" smtClean="0"/>
              <a:t> base de chou aigre, de pommes de terre, de viande et de charcuterie.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Tarte salée originaire de Lorraine, composée d´une p</a:t>
            </a:r>
            <a:r>
              <a:rPr lang="en-US" sz="1200" smtClean="0"/>
              <a:t>â</a:t>
            </a:r>
            <a:r>
              <a:rPr lang="cs-CZ" sz="1200" smtClean="0"/>
              <a:t>te et d´un mélange de lardons, oeufs et cr</a:t>
            </a:r>
            <a:r>
              <a:rPr lang="en-US" sz="1200" smtClean="0"/>
              <a:t>è</a:t>
            </a:r>
            <a:r>
              <a:rPr lang="cs-CZ" sz="1200" smtClean="0"/>
              <a:t>me fra</a:t>
            </a:r>
            <a:r>
              <a:rPr lang="en-US" sz="1200" smtClean="0"/>
              <a:t>î</a:t>
            </a:r>
            <a:r>
              <a:rPr lang="cs-CZ" sz="1200" smtClean="0"/>
              <a:t>che.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200" smtClean="0"/>
              <a:t>Spécialité ni</a:t>
            </a:r>
            <a:r>
              <a:rPr lang="en-US" sz="1200" smtClean="0"/>
              <a:t>ç</a:t>
            </a:r>
            <a:r>
              <a:rPr lang="cs-CZ" sz="1200" smtClean="0"/>
              <a:t>oise composée d´aubergines, de tomates, de courgettes, de poivrons et d´ail.</a:t>
            </a:r>
            <a:endParaRPr lang="en-US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0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000" smtClean="0"/>
          </a:p>
        </p:txBody>
      </p:sp>
      <p:pic>
        <p:nvPicPr>
          <p:cNvPr id="29700" name="Picture 8" descr="Zobrazit podrobnos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716338"/>
            <a:ext cx="20161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33375"/>
            <a:ext cx="8243887" cy="10795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err="1"/>
              <a:t>Recette</a:t>
            </a:r>
            <a:r>
              <a:rPr lang="cs-CZ" sz="2400" dirty="0"/>
              <a:t> </a:t>
            </a:r>
            <a:r>
              <a:rPr lang="cs-CZ" sz="2400" dirty="0" err="1"/>
              <a:t>du</a:t>
            </a:r>
            <a:r>
              <a:rPr lang="cs-CZ" sz="2400" dirty="0"/>
              <a:t> </a:t>
            </a:r>
            <a:r>
              <a:rPr lang="cs-CZ" sz="2400" dirty="0" err="1"/>
              <a:t>poulet</a:t>
            </a:r>
            <a:r>
              <a:rPr lang="cs-CZ" sz="2400" dirty="0"/>
              <a:t> </a:t>
            </a:r>
            <a:r>
              <a:rPr lang="cs-CZ" sz="2400" dirty="0" err="1"/>
              <a:t>basquaise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err="1"/>
              <a:t>Complétez</a:t>
            </a:r>
            <a:r>
              <a:rPr lang="cs-CZ" sz="1800" dirty="0"/>
              <a:t> la </a:t>
            </a:r>
            <a:r>
              <a:rPr lang="cs-CZ" sz="1800" dirty="0" err="1"/>
              <a:t>recette</a:t>
            </a:r>
            <a:r>
              <a:rPr lang="cs-CZ" sz="1800" dirty="0"/>
              <a:t> </a:t>
            </a:r>
            <a:r>
              <a:rPr lang="cs-CZ" sz="1800" dirty="0" err="1"/>
              <a:t>avec</a:t>
            </a:r>
            <a:r>
              <a:rPr lang="cs-CZ" sz="1800" dirty="0"/>
              <a:t> les </a:t>
            </a:r>
            <a:r>
              <a:rPr lang="cs-CZ" sz="1800" dirty="0" err="1"/>
              <a:t>mots</a:t>
            </a:r>
            <a:r>
              <a:rPr lang="cs-CZ" sz="1800" dirty="0"/>
              <a:t> </a:t>
            </a:r>
            <a:r>
              <a:rPr lang="cs-CZ" sz="1800" dirty="0" err="1"/>
              <a:t>suivants</a:t>
            </a:r>
            <a:r>
              <a:rPr lang="cs-CZ" sz="1800" dirty="0"/>
              <a:t> </a:t>
            </a:r>
            <a:r>
              <a:rPr lang="en-US" sz="1800" dirty="0"/>
              <a:t>à</a:t>
            </a:r>
            <a:r>
              <a:rPr lang="cs-CZ" sz="1800" dirty="0"/>
              <a:t> la </a:t>
            </a:r>
            <a:r>
              <a:rPr lang="cs-CZ" sz="1800" dirty="0" err="1"/>
              <a:t>bonne</a:t>
            </a:r>
            <a:r>
              <a:rPr lang="cs-CZ" sz="1800" dirty="0"/>
              <a:t> </a:t>
            </a:r>
            <a:r>
              <a:rPr lang="cs-CZ" sz="1800" dirty="0" err="1"/>
              <a:t>forme</a:t>
            </a:r>
            <a:r>
              <a:rPr lang="cs-CZ" sz="1800" dirty="0"/>
              <a:t>:</a:t>
            </a:r>
            <a:br>
              <a:rPr lang="cs-CZ" sz="1800" dirty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err="1"/>
              <a:t>ail</a:t>
            </a:r>
            <a:r>
              <a:rPr lang="cs-CZ" sz="1800" dirty="0"/>
              <a:t>, </a:t>
            </a:r>
            <a:r>
              <a:rPr lang="cs-CZ" sz="1800" dirty="0" err="1"/>
              <a:t>ajouter</a:t>
            </a:r>
            <a:r>
              <a:rPr lang="cs-CZ" sz="1800" dirty="0"/>
              <a:t>, </a:t>
            </a:r>
            <a:r>
              <a:rPr lang="cs-CZ" sz="1800" dirty="0" err="1" smtClean="0"/>
              <a:t>dorer</a:t>
            </a:r>
            <a:r>
              <a:rPr lang="cs-CZ" sz="1800" dirty="0" smtClean="0"/>
              <a:t>, </a:t>
            </a:r>
            <a:r>
              <a:rPr lang="cs-CZ" sz="1800" dirty="0" err="1"/>
              <a:t>couper</a:t>
            </a:r>
            <a:r>
              <a:rPr lang="cs-CZ" sz="1800" dirty="0"/>
              <a:t>, </a:t>
            </a:r>
            <a:r>
              <a:rPr lang="cs-CZ" sz="1800" dirty="0" err="1"/>
              <a:t>cuill</a:t>
            </a:r>
            <a:r>
              <a:rPr lang="en-US" sz="1800" dirty="0"/>
              <a:t>è</a:t>
            </a:r>
            <a:r>
              <a:rPr lang="cs-CZ" sz="1800" dirty="0"/>
              <a:t>re, </a:t>
            </a:r>
            <a:r>
              <a:rPr lang="cs-CZ" sz="1800" dirty="0" err="1"/>
              <a:t>cuire</a:t>
            </a:r>
            <a:r>
              <a:rPr lang="cs-CZ" sz="1800" dirty="0"/>
              <a:t>, </a:t>
            </a:r>
            <a:r>
              <a:rPr lang="cs-CZ" sz="1800" dirty="0" err="1"/>
              <a:t>morceaux</a:t>
            </a:r>
            <a:r>
              <a:rPr lang="cs-CZ" sz="1800" dirty="0"/>
              <a:t>, </a:t>
            </a:r>
            <a:r>
              <a:rPr lang="cs-CZ" sz="1800" dirty="0" err="1"/>
              <a:t>rajouter</a:t>
            </a:r>
            <a:r>
              <a:rPr lang="cs-CZ" sz="1800" dirty="0"/>
              <a:t>, </a:t>
            </a:r>
            <a:r>
              <a:rPr lang="cs-CZ" sz="1800" dirty="0" err="1"/>
              <a:t>saler</a:t>
            </a:r>
            <a:endParaRPr lang="cs-CZ" sz="1800" dirty="0"/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200" b="1" smtClean="0"/>
              <a:t>Ingrédients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1 poulet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3 gousses d'ail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3 oignons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700 g de poivrons rouges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1 bo</a:t>
            </a:r>
            <a:r>
              <a:rPr lang="en-US" sz="1200" smtClean="0"/>
              <a:t>î</a:t>
            </a:r>
            <a:r>
              <a:rPr lang="cs-CZ" sz="1200" smtClean="0"/>
              <a:t>te de tomates pelées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bouquet garni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huile d'olive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sel, poivre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80000"/>
              </a:lnSpc>
            </a:pPr>
            <a:r>
              <a:rPr lang="cs-CZ" sz="1200" b="1" smtClean="0"/>
              <a:t>Préparation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…… le poulet en morceaux.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Coupez les poivrons, écrasez l´… et l'oignon.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Dans quatre ….. à soupes d'huile d'olive, faites revenir dans une casserole à feu doux l'ail, l'oignon et les poivrons.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Faites …5 min en tournant avec une cuillère en bois.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… les tomates et faites cuire à couvert 20 min.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Pendant ce temps, salez et poivrez les … de poulet et faites … sur toutes les faces dans une po</a:t>
            </a:r>
            <a:r>
              <a:rPr lang="en-US" sz="1200" smtClean="0"/>
              <a:t>ê</a:t>
            </a:r>
            <a:r>
              <a:rPr lang="cs-CZ" sz="1200" smtClean="0"/>
              <a:t>le avec de l'huile d'olive.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Quand le mélange tomates poivrons est prêt, … les morceaux de poulet et le bouquet garni.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/>
              <a:t>… et poivrez à convenance et laissez cuire 35 min.</a:t>
            </a:r>
          </a:p>
        </p:txBody>
      </p:sp>
      <p:pic>
        <p:nvPicPr>
          <p:cNvPr id="30723" name="Picture 5" descr="dr&amp;uring;be&amp;zcaron;,dušené maso,jídla,Korea,korejské jídlo,ku&amp;rcaron;ata,ku&amp;rcaron;e ginseng,ku&amp;rcaron;e ginseng ve vývaru,polévky,potraviny,ve&amp;ccaron;e&amp;rcaron;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1628775"/>
            <a:ext cx="20145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49275"/>
            <a:ext cx="8243887" cy="6477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/>
              <a:t>Vrai ou faux ???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434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La France compte plus de 300 types de fromages.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Le croissant est une invention fran</a:t>
            </a:r>
            <a:r>
              <a:rPr lang="en-US" sz="2000" smtClean="0"/>
              <a:t>ç</a:t>
            </a:r>
            <a:r>
              <a:rPr lang="cs-CZ" sz="2000" smtClean="0"/>
              <a:t>aise.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Le repas gastronomique des Fran</a:t>
            </a:r>
            <a:r>
              <a:rPr lang="en-US" sz="2000" smtClean="0"/>
              <a:t>ç</a:t>
            </a:r>
            <a:r>
              <a:rPr lang="cs-CZ" sz="2000" smtClean="0"/>
              <a:t>ais est inscrit sur la Liste du patrimoine culturel immatériel de l’humanité.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La France est le premier pays producteur de vin au monde.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La France est le seul pays au monde o</a:t>
            </a:r>
            <a:r>
              <a:rPr lang="en-US" sz="2000" smtClean="0"/>
              <a:t>ù</a:t>
            </a:r>
            <a:r>
              <a:rPr lang="cs-CZ" sz="2000" smtClean="0"/>
              <a:t> l´on mange des cuisses de grenouille.</a:t>
            </a: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</p:txBody>
      </p:sp>
      <p:pic>
        <p:nvPicPr>
          <p:cNvPr id="31747" name="Picture 5" descr="amphibiens,animaux,animaux sauvages,faune et flore,grenouilles,natu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4797425"/>
            <a:ext cx="17272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01625"/>
          </a:xfrm>
        </p:spPr>
        <p:txBody>
          <a:bodyPr/>
          <a:lstStyle/>
          <a:p>
            <a:pPr>
              <a:defRPr/>
            </a:pPr>
            <a:r>
              <a:rPr lang="cs-CZ" sz="2000" smtClean="0">
                <a:solidFill>
                  <a:srgbClr val="FF00FF"/>
                </a:solidFill>
              </a:rPr>
              <a:t>Použitý obrazový materiál: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856662" cy="2879725"/>
          </a:xfrm>
        </p:spPr>
        <p:txBody>
          <a:bodyPr/>
          <a:lstStyle/>
          <a:p>
            <a:pPr eaLnBrk="1" hangingPunct="1"/>
            <a:r>
              <a:rPr lang="cs-CZ" sz="16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400" smtClean="0"/>
              <a:t>Fromages dostupné pod 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2"/>
              </a:rPr>
              <a:t>http://office.microsoft.com/cs-cz/images/jidlo-CM079001959.aspx?qu=fromage&amp;ex=1#ai:MC900344001|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400" smtClean="0"/>
              <a:t>La carte de France dostupné pod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3"/>
              </a:rPr>
              <a:t>http://office.microsoft.com/fr-fr/images/results.aspx?qu=france&amp;ex=1#ai:MC900405770|mt:1</a:t>
            </a:r>
            <a:r>
              <a:rPr lang="fr-FR" sz="1400" smtClean="0">
                <a:hlinkClick r:id="rId3"/>
              </a:rPr>
              <a:t>|</a:t>
            </a:r>
            <a:endParaRPr lang="cs-CZ" sz="1400" smtClean="0"/>
          </a:p>
          <a:p>
            <a:pPr eaLnBrk="1" hangingPunct="1">
              <a:buFontTx/>
              <a:buNone/>
            </a:pPr>
            <a:r>
              <a:rPr lang="cs-CZ" sz="1400" smtClean="0"/>
              <a:t>Les cr</a:t>
            </a:r>
            <a:r>
              <a:rPr lang="en-US" sz="1400" smtClean="0"/>
              <a:t>ê</a:t>
            </a:r>
            <a:r>
              <a:rPr lang="cs-CZ" sz="1400" smtClean="0"/>
              <a:t>pes dostupné pod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4"/>
              </a:rPr>
              <a:t>http://office.microsoft.com/cs-cz/images/jidlo-CM079001959.aspx?qu=jidlo+francie&amp;ex=1#ai:MC900412834|</a:t>
            </a:r>
            <a:endParaRPr lang="en-US" sz="1000" smtClean="0"/>
          </a:p>
          <a:p>
            <a:pPr eaLnBrk="1" hangingPunct="1">
              <a:buFontTx/>
              <a:buNone/>
            </a:pPr>
            <a:r>
              <a:rPr lang="cs-CZ" sz="1400" smtClean="0"/>
              <a:t>Le poulet dostupné pod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5"/>
              </a:rPr>
              <a:t>http://office.microsoft.com/cs-cz/images/jidlo-CM079001959.aspx?qu=ku%C5%99e&amp;ex=1#ai:MC900415630|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400" smtClean="0"/>
              <a:t>La grenouille dostupné pod</a:t>
            </a:r>
          </a:p>
          <a:p>
            <a:pPr eaLnBrk="1" hangingPunct="1">
              <a:buFontTx/>
              <a:buNone/>
            </a:pPr>
            <a:r>
              <a:rPr lang="fr-FR" sz="1000" smtClean="0">
                <a:hlinkClick r:id="rId6"/>
              </a:rPr>
              <a:t>http://office.microsoft.com/fr-fr/images/results.aspx?qu=grenouille&amp;ex=1&amp;origin=FX010132103#ai:MC900424710</a:t>
            </a:r>
            <a:r>
              <a:rPr lang="fr-FR" sz="1400" smtClean="0">
                <a:hlinkClick r:id="rId6"/>
              </a:rPr>
              <a:t>|</a:t>
            </a:r>
            <a:endParaRPr lang="cs-CZ" sz="1400" smtClean="0"/>
          </a:p>
          <a:p>
            <a:endParaRPr lang="cs-CZ" sz="120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650" y="3573463"/>
            <a:ext cx="8243888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</a:pP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Zdroje:</a:t>
            </a:r>
          </a:p>
        </p:txBody>
      </p:sp>
      <p:sp>
        <p:nvSpPr>
          <p:cNvPr id="32774" name="Rectangle 3"/>
          <p:cNvSpPr>
            <a:spLocks noChangeArrowheads="1"/>
          </p:cNvSpPr>
          <p:nvPr/>
        </p:nvSpPr>
        <p:spPr bwMode="auto">
          <a:xfrm>
            <a:off x="107950" y="4149725"/>
            <a:ext cx="88566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fr-FR" sz="1200">
                <a:solidFill>
                  <a:schemeClr val="hlink"/>
                </a:solidFill>
                <a:latin typeface="Verdana" pitchFamily="34" charset="0"/>
                <a:hlinkClick r:id="rId7"/>
              </a:rPr>
              <a:t>http://fr.wikipedia.org/wiki/Wikip%C3%A9dia:Accueil_principal</a:t>
            </a:r>
            <a:endParaRPr lang="cs-CZ" sz="1200">
              <a:solidFill>
                <a:schemeClr val="hlink"/>
              </a:solidFill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cs-CZ" sz="1200">
              <a:solidFill>
                <a:schemeClr val="hlink"/>
              </a:solidFill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cs-CZ" sz="1200">
                <a:latin typeface="Verdana" pitchFamily="34" charset="0"/>
                <a:hlinkClick r:id="rId8"/>
              </a:rPr>
              <a:t>http://www.cuisineaz.com/</a:t>
            </a:r>
            <a:endParaRPr lang="cs-CZ" sz="32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048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cs-CZ" sz="1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Proposition de corrections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1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Définition 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2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Les escargots,le plateau de fruits de mer, la ratatouille…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3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Bretagne: les cr</a:t>
            </a:r>
            <a:r>
              <a:rPr lang="en-US" sz="1000" smtClean="0">
                <a:latin typeface="Calibri" pitchFamily="34" charset="0"/>
              </a:rPr>
              <a:t>ê</a:t>
            </a:r>
            <a:r>
              <a:rPr lang="cs-CZ" sz="1000" smtClean="0">
                <a:latin typeface="Calibri" pitchFamily="34" charset="0"/>
              </a:rPr>
              <a:t>pes, le kouign amann		Normandie: le camembert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Les pays de la Loire: les rillettes (du Mans)		Poitou-Charentes: les hu</a:t>
            </a:r>
            <a:r>
              <a:rPr lang="en-US" sz="1000" smtClean="0">
                <a:latin typeface="Calibri" pitchFamily="34" charset="0"/>
              </a:rPr>
              <a:t>î</a:t>
            </a:r>
            <a:r>
              <a:rPr lang="cs-CZ" sz="1000" smtClean="0">
                <a:latin typeface="Calibri" pitchFamily="34" charset="0"/>
              </a:rPr>
              <a:t>tres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Aquitaine: le jambon de Bayonne 			Languedoc: le cassoulet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Corse: la brousse				Rh</a:t>
            </a:r>
            <a:r>
              <a:rPr lang="en-US" sz="1000" smtClean="0">
                <a:latin typeface="Calibri" pitchFamily="34" charset="0"/>
              </a:rPr>
              <a:t>ô</a:t>
            </a:r>
            <a:r>
              <a:rPr lang="cs-CZ" sz="1000" smtClean="0">
                <a:latin typeface="Calibri" pitchFamily="34" charset="0"/>
              </a:rPr>
              <a:t>ne-Alpes: les quenelles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Bourgogne: escargots, moutarde			Nord Pas-de-Calais: le waterzooï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la PACA: la tapenade			Lorraine: la quiche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Alsace: la choucroute			Champagne-Ardenne: le biscuit rose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4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1b	2f	3h	4a	5d	6i	7j	8c	9g	10e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Coupez le poulet en morceaux.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Coupez les poivrons, écrasez l'ail et l'oignon.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Dans quatre cuill</a:t>
            </a:r>
            <a:r>
              <a:rPr lang="en-US" sz="1000" smtClean="0">
                <a:latin typeface="Calibri" pitchFamily="34" charset="0"/>
              </a:rPr>
              <a:t>è</a:t>
            </a:r>
            <a:r>
              <a:rPr lang="cs-CZ" sz="1000" smtClean="0">
                <a:latin typeface="Calibri" pitchFamily="34" charset="0"/>
              </a:rPr>
              <a:t>res à soupes d'huile d'olive, faites revenir dans une casserole à feu doux l'ail, l'oignon et les poivrons.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Faites cuire 5 min en tournant avec une cuillère en bois.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Rajoutez les tomates et faites cuire à couvert 20 min.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Pendant ce temps, salez et poivrez les morceaux de poulet et faites dorer sur toutes les faces dans une po</a:t>
            </a:r>
            <a:r>
              <a:rPr lang="en-US" sz="1000" smtClean="0">
                <a:latin typeface="Calibri" pitchFamily="34" charset="0"/>
              </a:rPr>
              <a:t>ê</a:t>
            </a:r>
            <a:r>
              <a:rPr lang="cs-CZ" sz="1000" smtClean="0">
                <a:latin typeface="Calibri" pitchFamily="34" charset="0"/>
              </a:rPr>
              <a:t>le avec de l'huile d'olive.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Quand le mélange tomates poivrons est prêt, ajoutez les morceaux de poulet et le bouquet garni.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Salez et poivrez à convenance et laissez cuire 35min.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1000" u="sng" smtClean="0">
                <a:latin typeface="Calibri" pitchFamily="34" charset="0"/>
              </a:rPr>
              <a:t>Activité 6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1- Vrai. La France produit entre 350 et 400 types de fromages.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2- Faux. Le croissant est originaire d´Autriche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3- Vrai. Depuis 2010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4- Vrai, elle a produit 50 millions d´hectolitres de vin en 2011. Elle se place devant l´Italie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1000" smtClean="0">
                <a:latin typeface="Calibri" pitchFamily="34" charset="0"/>
              </a:rPr>
              <a:t>5- Faux. Elles se dégustent en Chine, aux Etats-Unis, en Thaïlande …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10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80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823</Words>
  <Application>Microsoft Office PowerPoint</Application>
  <PresentationFormat>Předvádění na obrazovce (4:3)</PresentationFormat>
  <Paragraphs>163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La gastronomie française</vt:lpstr>
      <vt:lpstr>La gastronomie française</vt:lpstr>
      <vt:lpstr>La gastronomie des régions</vt:lpstr>
      <vt:lpstr>Les ingrédients des plats régionaux Associez chaque  plat à sa définition</vt:lpstr>
      <vt:lpstr>Recette du poulet basquaise Complétez la recette avec les mots suivants à la bonne forme:  ail, ajouter, dorer, couper, cuillère, cuire, morceaux, rajouter, saler</vt:lpstr>
      <vt:lpstr>Vrai ou faux ???</vt:lpstr>
      <vt:lpstr>Použitý obrazový materiál: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48</cp:revision>
  <dcterms:created xsi:type="dcterms:W3CDTF">2012-06-18T15:15:37Z</dcterms:created>
  <dcterms:modified xsi:type="dcterms:W3CDTF">2013-11-05T10:57:57Z</dcterms:modified>
</cp:coreProperties>
</file>