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</p:sldMasterIdLst>
  <p:sldIdLst>
    <p:sldId id="256" r:id="rId3"/>
    <p:sldId id="263" r:id="rId4"/>
    <p:sldId id="264" r:id="rId5"/>
    <p:sldId id="265" r:id="rId6"/>
    <p:sldId id="266" r:id="rId7"/>
    <p:sldId id="268" r:id="rId8"/>
    <p:sldId id="269" r:id="rId9"/>
    <p:sldId id="267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0066"/>
    <a:srgbClr val="CC62C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765" autoAdjust="0"/>
    <p:restoredTop sz="94208" autoAdjust="0"/>
  </p:normalViewPr>
  <p:slideViewPr>
    <p:cSldViewPr>
      <p:cViewPr>
        <p:scale>
          <a:sx n="133" d="100"/>
          <a:sy n="133" d="100"/>
        </p:scale>
        <p:origin x="84" y="13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72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BC37B-709B-4FEE-9867-B891745EE335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7704F-8461-429B-BB39-53A9C4ABB4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2ACF8-686C-48BB-A07E-2BFCBACED57A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0D3CD-0D91-425D-AAF7-4290812838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E5866-8D6B-432A-BA3E-E5E53E4109DB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2FDB7-C8E0-422C-AC67-67EBFD98E1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0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4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7" y="2159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69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38" y="2204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1" y="1319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</p:grpSp>
      <p:sp>
        <p:nvSpPr>
          <p:cNvPr id="532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32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9E08A-C8C7-4C1F-BDBF-0653C33F7A57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55942-FBAD-482A-8556-3B1E8C2668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52744-F63B-4400-A53E-E605855658C7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E4023-9A5C-46E7-B036-C633F4E20E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2D152-CB22-4A44-AD24-C85409779460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88B0C-E157-457A-8C90-5A31AB8069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46518-D599-46D9-8695-20C9DDBFBC8E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761ED-29B4-4758-8FF8-4A71B0600E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7264D-7F10-421D-855D-24A4EA44DDA5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A38F1-C007-421E-816D-E22CFA0831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6FAB7-743C-44D6-8568-FF164B5C4C11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27A62-E2C1-4AE5-B03D-55DC1B22A49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10BD4-9E89-44AD-9A3F-6AED6EA84F14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E2A1E-EFF8-40EF-8217-DBC2CBBD26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BB6ED-39BC-4D53-8B1E-025B0B0A6637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6DF5A-0E21-4677-B2A2-C636ED0E66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2F9DC-DB8B-4674-A1AE-734BE8F63AE2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DFEB2-C950-4598-98FB-1D89592DED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3CD13-C806-4714-AA59-C6E026184D9A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2D507-4E7D-41E9-80D2-F5E90E3611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18A30-3DFF-4855-9FBB-A3317E0E382E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F0847-AB65-4285-B791-9857063A11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468CF-DD68-4F77-8052-8B5F07AD643E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60918-299D-4A9C-A700-134B26F1F9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B28DB-ADCD-444D-9F9D-8E86456B3F1F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07F69-5AF0-4E39-B159-02BD85538D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4CC3F-4696-4932-9807-18811A97B14A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45364-4707-4AD2-AAF8-144F4CC9BA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591FB-0BE0-4658-B336-01DC07DC0E9F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0BA0B-9BC2-4374-A596-EFB7B9045C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32F11-DC1D-470A-989C-906DD6B06632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45E8B-F69B-4692-A094-8228486FFEB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C02E6-6DE6-4C83-956D-A685207A8167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0C40-B543-49B9-8644-229F2100C2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C009A-D5E3-4C8C-BBF1-1B34D4F9EB09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A090B-CBB8-4E79-B0DC-AC296F5675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57750-F6AE-4DA1-A2FB-5DAECFB12E9A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D9E91-0B6D-43FE-882F-2717045200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D358C-2518-486D-92B7-7B240599229B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68375-21E5-469C-8A09-23CC675ECA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8607980-30B0-4560-BBE8-D5590A5525FA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80B257-33D0-499B-B0FB-FE24CB9C83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5222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3321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5222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5223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3323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5223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grpSp>
            <p:nvGrpSpPr>
              <p:cNvPr id="13355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5224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  <p:sp>
              <p:nvSpPr>
                <p:cNvPr id="5224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  <p:sp>
              <p:nvSpPr>
                <p:cNvPr id="5224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5" y="1723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</p:grpSp>
        </p:grpSp>
        <p:grpSp>
          <p:nvGrpSpPr>
            <p:cNvPr id="13324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52244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5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325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5224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326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5225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5225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</p:grpSp>
      <p:sp>
        <p:nvSpPr>
          <p:cNvPr id="5226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3316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5227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C28137F5-F386-4139-AFDD-0CC8382FB8C4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227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7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4892DA77-4B3B-4832-AD7E-9303F740D3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4" r:id="rId3"/>
    <p:sldLayoutId id="2147483673" r:id="rId4"/>
    <p:sldLayoutId id="2147483672" r:id="rId5"/>
    <p:sldLayoutId id="2147483671" r:id="rId6"/>
    <p:sldLayoutId id="2147483670" r:id="rId7"/>
    <p:sldLayoutId id="2147483669" r:id="rId8"/>
    <p:sldLayoutId id="2147483668" r:id="rId9"/>
    <p:sldLayoutId id="2147483667" r:id="rId10"/>
    <p:sldLayoutId id="2147483666" r:id="rId11"/>
    <p:sldLayoutId id="2147483665" r:id="rId12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2ZmTMzN5NY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office.microsoft.com/fr-fr/images/results.aspx?qu=huitres&amp;ex=1" TargetMode="External"/><Relationship Id="rId13" Type="http://schemas.openxmlformats.org/officeDocument/2006/relationships/hyperlink" Target="http://office.microsoft.com/fr-fr/images/results.aspx?qu=belgique&amp;ex=1&amp;AxInstalled=copy&amp;Download=MP900362851&amp;ext=JPG&amp;c=0" TargetMode="External"/><Relationship Id="rId3" Type="http://schemas.openxmlformats.org/officeDocument/2006/relationships/hyperlink" Target="http://office.microsoft.com/fr-fr/images/results.aspx?qu=pere+noel&amp;ex=1" TargetMode="External"/><Relationship Id="rId7" Type="http://schemas.openxmlformats.org/officeDocument/2006/relationships/hyperlink" Target="http://office.microsoft.com/fr-fr/images/results.aspx?qu=carpe&amp;ex=1" TargetMode="External"/><Relationship Id="rId12" Type="http://schemas.openxmlformats.org/officeDocument/2006/relationships/hyperlink" Target="http://office.microsoft.com/fr-fr/images/results.aspx?qu=foie+gras&amp;ex=1" TargetMode="External"/><Relationship Id="rId2" Type="http://schemas.openxmlformats.org/officeDocument/2006/relationships/hyperlink" Target="http://office.microsoft.com/fr-fr/images/results.aspx?qu=sapin&amp;ex=2" TargetMode="External"/><Relationship Id="rId16" Type="http://schemas.openxmlformats.org/officeDocument/2006/relationships/hyperlink" Target="http://office.microsoft.com/fr-fr/images/results.aspx?qu=suisse&amp;ex=1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office.microsoft.com/fr-fr/images/results.aspx?qu=chataignes&amp;ex=1" TargetMode="External"/><Relationship Id="rId11" Type="http://schemas.openxmlformats.org/officeDocument/2006/relationships/hyperlink" Target="http://office.microsoft.com/fr-fr/images/results.aspx?qu=escargots&amp;ex=1" TargetMode="External"/><Relationship Id="rId5" Type="http://schemas.openxmlformats.org/officeDocument/2006/relationships/hyperlink" Target="http://office.microsoft.com/fr-fr/images/results.aspx?qu=noel&amp;ex=1" TargetMode="External"/><Relationship Id="rId15" Type="http://schemas.openxmlformats.org/officeDocument/2006/relationships/hyperlink" Target="http://office.microsoft.com/fr-fr/images/results.aspx?qu=france+drapeau&amp;ex=1&amp;AxInstalled=copy&amp;Download=MP900362851&amp;ext=JPG&amp;c=0" TargetMode="External"/><Relationship Id="rId10" Type="http://schemas.openxmlformats.org/officeDocument/2006/relationships/hyperlink" Target="http://office.microsoft.com/fr-fr/images/results.aspx?qu=grenouille&amp;ex=1" TargetMode="External"/><Relationship Id="rId4" Type="http://schemas.openxmlformats.org/officeDocument/2006/relationships/hyperlink" Target="http://office.microsoft.com/fr-fr/images/results.aspx?qu=cadeaux&amp;ex=1" TargetMode="External"/><Relationship Id="rId9" Type="http://schemas.openxmlformats.org/officeDocument/2006/relationships/hyperlink" Target="http://office.microsoft.com/fr-fr/images/results.aspx?qu=oie&amp;ex=1" TargetMode="External"/><Relationship Id="rId14" Type="http://schemas.openxmlformats.org/officeDocument/2006/relationships/hyperlink" Target="http://office.microsoft.com/fr-fr/images/results.aspx?qu=CANADA&amp;ex=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1773238"/>
            <a:ext cx="7772400" cy="431800"/>
          </a:xfrm>
        </p:spPr>
        <p:txBody>
          <a:bodyPr/>
          <a:lstStyle/>
          <a:p>
            <a:pPr eaLnBrk="1" hangingPunct="1"/>
            <a:r>
              <a:rPr lang="cs-CZ" sz="3600" b="1" dirty="0" smtClean="0">
                <a:solidFill>
                  <a:srgbClr val="000000"/>
                </a:solidFill>
                <a:latin typeface="Arial" charset="0"/>
              </a:rPr>
              <a:t>No</a:t>
            </a:r>
            <a:r>
              <a:rPr lang="en-US" sz="36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ë</a:t>
            </a:r>
            <a:r>
              <a:rPr lang="cs-CZ" sz="36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l</a:t>
            </a:r>
            <a:endParaRPr lang="cs-CZ" sz="3600" b="1" dirty="0" smtClean="0"/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6627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57" name="Group 33"/>
          <p:cNvGraphicFramePr>
            <a:graphicFrameLocks noGrp="1"/>
          </p:cNvGraphicFramePr>
          <p:nvPr/>
        </p:nvGraphicFramePr>
        <p:xfrm>
          <a:off x="728663" y="2492375"/>
          <a:ext cx="7666037" cy="2840355"/>
        </p:xfrm>
        <a:graphic>
          <a:graphicData uri="http://schemas.openxmlformats.org/drawingml/2006/table">
            <a:tbl>
              <a:tblPr/>
              <a:tblGrid>
                <a:gridCol w="2465387"/>
                <a:gridCol w="52006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Tematická oblast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La </a:t>
                      </a:r>
                      <a:r>
                        <a:rPr kumimoji="0" 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vie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en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France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Datum vytvoření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06.12.2012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Ročník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5. a 6. ročníky osmiletého gymnázium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Stručný obsah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Découverte des traditions de No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ë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Způsob využití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pages sont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effectuer dans l´ordre proposé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. 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solutions proposées sont en page 8.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Autor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Mgr. S. Nevo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Kód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VY_32_INOVACE_08_FNEV19</a:t>
                      </a: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2665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Nadpis 1"/>
          <p:cNvSpPr txBox="1">
            <a:spLocks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4400" b="1">
              <a:latin typeface="Calibri" pitchFamily="34" charset="0"/>
            </a:endParaRP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xfrm>
            <a:off x="442913" y="260350"/>
            <a:ext cx="8243887" cy="504825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smtClean="0">
                <a:latin typeface="Comic Sans MS" pitchFamily="66" charset="0"/>
              </a:rPr>
              <a:t>No</a:t>
            </a:r>
            <a:r>
              <a:rPr lang="en-US" sz="2400" smtClean="0">
                <a:latin typeface="Comic Sans MS" pitchFamily="66" charset="0"/>
              </a:rPr>
              <a:t>ë</a:t>
            </a:r>
            <a:r>
              <a:rPr lang="cs-CZ" sz="2400" smtClean="0">
                <a:latin typeface="Comic Sans MS" pitchFamily="66" charset="0"/>
              </a:rPr>
              <a:t>l: vocabulaire</a:t>
            </a:r>
            <a:endParaRPr lang="en-US" sz="2400" smtClean="0">
              <a:latin typeface="Comic Sans MS" pitchFamily="66" charset="0"/>
            </a:endParaRP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25538"/>
            <a:ext cx="4038600" cy="4608512"/>
          </a:xfrm>
        </p:spPr>
        <p:txBody>
          <a:bodyPr/>
          <a:lstStyle/>
          <a:p>
            <a:pPr eaLnBrk="1" hangingPunct="1"/>
            <a:r>
              <a:rPr lang="cs-CZ" smtClean="0"/>
              <a:t>La b</a:t>
            </a:r>
            <a:r>
              <a:rPr lang="en-US" smtClean="0"/>
              <a:t>û</a:t>
            </a:r>
            <a:r>
              <a:rPr lang="cs-CZ" smtClean="0"/>
              <a:t>che</a:t>
            </a:r>
            <a:endParaRPr lang="en-US" smtClean="0"/>
          </a:p>
          <a:p>
            <a:pPr eaLnBrk="1" hangingPunct="1"/>
            <a:r>
              <a:rPr lang="cs-CZ" smtClean="0"/>
              <a:t>Le cadeau</a:t>
            </a:r>
          </a:p>
          <a:p>
            <a:pPr eaLnBrk="1" hangingPunct="1"/>
            <a:r>
              <a:rPr lang="cs-CZ" smtClean="0"/>
              <a:t>La cr</a:t>
            </a:r>
            <a:r>
              <a:rPr lang="en-US" smtClean="0"/>
              <a:t>è</a:t>
            </a:r>
            <a:r>
              <a:rPr lang="cs-CZ" smtClean="0"/>
              <a:t>che</a:t>
            </a:r>
            <a:endParaRPr lang="en-US" smtClean="0"/>
          </a:p>
          <a:p>
            <a:pPr eaLnBrk="1" hangingPunct="1"/>
            <a:r>
              <a:rPr lang="cs-CZ" smtClean="0"/>
              <a:t>Le P</a:t>
            </a:r>
            <a:r>
              <a:rPr lang="en-US" smtClean="0"/>
              <a:t>è</a:t>
            </a:r>
            <a:r>
              <a:rPr lang="cs-CZ" smtClean="0"/>
              <a:t>re Noël</a:t>
            </a:r>
          </a:p>
          <a:p>
            <a:pPr eaLnBrk="1" hangingPunct="1"/>
            <a:r>
              <a:rPr lang="cs-CZ" smtClean="0"/>
              <a:t>Le réveillon</a:t>
            </a:r>
            <a:endParaRPr lang="en-US" smtClean="0"/>
          </a:p>
          <a:p>
            <a:pPr eaLnBrk="1" hangingPunct="1"/>
            <a:r>
              <a:rPr lang="cs-CZ" smtClean="0"/>
              <a:t>Le sapin</a:t>
            </a:r>
            <a:endParaRPr lang="en-US" smtClean="0"/>
          </a:p>
        </p:txBody>
      </p:sp>
      <p:pic>
        <p:nvPicPr>
          <p:cNvPr id="27652" name="Picture 11" descr="jours fériés,Noël,occasions spéciales,sapins de Noë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7900" y="1052513"/>
            <a:ext cx="1439863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13" descr="bonnet de père Noël,costumes de père Noël,crayons,fêtes de fin d'année,flocons de neige,hiver,jours fériés,listes,météo,neiges,Noël,occasions spéciales,papiers,Père Noël,saison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9925" y="1052513"/>
            <a:ext cx="1403350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17" descr="arrière-plan transparent,boîtes,cadeaux,célébrations,congés,dessins miniatures,image PNG,images miniatures,Noël,nœuds,occasions particulières,paquets,présents,rubans"/>
          <p:cNvPicPr>
            <a:picLocks noChangeAspect="1" noChangeArrowheads="1"/>
          </p:cNvPicPr>
          <p:nvPr/>
        </p:nvPicPr>
        <p:blipFill>
          <a:blip r:embed="rId4"/>
          <a:srcRect l="19098" t="18993" r="23819" b="19098"/>
          <a:stretch>
            <a:fillRect/>
          </a:stretch>
        </p:blipFill>
        <p:spPr bwMode="auto">
          <a:xfrm>
            <a:off x="4932363" y="2781300"/>
            <a:ext cx="112871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19" descr="ânes,animaux,auréoles,bébés,bovins,Christ,crèches,enfant Jésus,étables,Étoile de Noël,étoiles,Jésus,Jésus Christ,jours fériés,mouton,Nativité,Noël,occasions spéciales,personnes,religions,vach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08850" y="4437063"/>
            <a:ext cx="1296988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21" descr="boules de Noël,cadeaux,couples,éclairage de Noël,fêter,hiver,jours de fête,Noël,présents,romantisme,sapins de noël"/>
          <p:cNvPicPr>
            <a:picLocks noChangeAspect="1" noChangeArrowheads="1"/>
          </p:cNvPicPr>
          <p:nvPr/>
        </p:nvPicPr>
        <p:blipFill>
          <a:blip r:embed="rId6"/>
          <a:srcRect t="16307" b="16257"/>
          <a:stretch>
            <a:fillRect/>
          </a:stretch>
        </p:blipFill>
        <p:spPr bwMode="auto">
          <a:xfrm>
            <a:off x="6659563" y="2708275"/>
            <a:ext cx="2087562" cy="140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22" descr="IMG_0160'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4694238" y="-3519488"/>
            <a:ext cx="13430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23" descr="IMG_0160''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4694238" y="-3522663"/>
            <a:ext cx="4164013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9" name="Picture 25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787900" y="4652963"/>
            <a:ext cx="22764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442913" y="171450"/>
            <a:ext cx="8243887" cy="577850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smtClean="0"/>
              <a:t>La f</a:t>
            </a:r>
            <a:r>
              <a:rPr lang="en-US" sz="2400" smtClean="0"/>
              <a:t>ê</a:t>
            </a:r>
            <a:r>
              <a:rPr lang="cs-CZ" sz="2400" smtClean="0"/>
              <a:t>te de No</a:t>
            </a:r>
            <a:r>
              <a:rPr lang="en-US" sz="2400" smtClean="0"/>
              <a:t>ë</a:t>
            </a:r>
            <a:r>
              <a:rPr lang="cs-CZ" sz="2400" smtClean="0"/>
              <a:t>l en France: vrai / faux</a:t>
            </a:r>
          </a:p>
        </p:txBody>
      </p:sp>
      <p:sp>
        <p:nvSpPr>
          <p:cNvPr id="2867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908050"/>
            <a:ext cx="6994525" cy="4679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/>
              <a:t>1- Le 6 décembre, toute la France f</a:t>
            </a:r>
            <a:r>
              <a:rPr lang="en-US" sz="1800" smtClean="0"/>
              <a:t>ê</a:t>
            </a:r>
            <a:r>
              <a:rPr lang="cs-CZ" sz="1800" smtClean="0"/>
              <a:t>te la Saint Nicolas.</a:t>
            </a:r>
            <a:endParaRPr lang="en-US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/>
              <a:t>2- Les 24,25 et 26 décembre sont des jours fériés.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/>
              <a:t>3- Dans la plupart des familles, on ouvre les cadeaux le 25 décembre au matin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/>
              <a:t>4- En France, il est habituel d´envoyer des cartes de voeux avant Noël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/>
              <a:t>5- Le sapin de Noël est une tradition d´origine fran</a:t>
            </a:r>
            <a:r>
              <a:rPr lang="en-US" sz="1800" smtClean="0"/>
              <a:t>ç</a:t>
            </a:r>
            <a:r>
              <a:rPr lang="cs-CZ" sz="1800" smtClean="0"/>
              <a:t>aise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/>
              <a:t>6- Le dessert traditionnel de Noël a la forme d´une b</a:t>
            </a:r>
            <a:r>
              <a:rPr lang="en-US" sz="1800" smtClean="0"/>
              <a:t>û</a:t>
            </a:r>
            <a:r>
              <a:rPr lang="cs-CZ" sz="1800" smtClean="0"/>
              <a:t>che car autrefois on se réunissait le soir de Noël autour de la cheminée.</a:t>
            </a:r>
            <a:endParaRPr lang="cs-CZ" sz="1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>
                <a:latin typeface="Arial" charset="0"/>
              </a:rPr>
              <a:t>7- En Provence, </a:t>
            </a:r>
            <a:r>
              <a:rPr lang="en-US" sz="1800" smtClean="0">
                <a:latin typeface="Arial" charset="0"/>
                <a:cs typeface="Arial" charset="0"/>
              </a:rPr>
              <a:t>à</a:t>
            </a:r>
            <a:r>
              <a:rPr lang="cs-CZ" sz="1800" smtClean="0">
                <a:latin typeface="Arial" charset="0"/>
                <a:cs typeface="Arial" charset="0"/>
              </a:rPr>
              <a:t> Noël, la coutume est de manger 13 desserts</a:t>
            </a:r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800" smtClean="0"/>
          </a:p>
        </p:txBody>
      </p:sp>
      <p:pic>
        <p:nvPicPr>
          <p:cNvPr id="28675" name="Picture 9" descr="crosses,Europe,européen,évêques,Fête de la Saint-Nicolas,jours fériés,mitres,occasions spéciales,Pays-Bas,père Noël,portées,Sinterklaas"/>
          <p:cNvPicPr>
            <a:picLocks noChangeAspect="1" noChangeArrowheads="1"/>
          </p:cNvPicPr>
          <p:nvPr/>
        </p:nvPicPr>
        <p:blipFill>
          <a:blip r:embed="rId2"/>
          <a:srcRect l="8820" r="8820"/>
          <a:stretch>
            <a:fillRect/>
          </a:stretch>
        </p:blipFill>
        <p:spPr bwMode="auto">
          <a:xfrm>
            <a:off x="7164388" y="4581525"/>
            <a:ext cx="1719262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28662"/>
          </a:xfrm>
        </p:spPr>
        <p:txBody>
          <a:bodyPr/>
          <a:lstStyle/>
          <a:p>
            <a:pPr eaLnBrk="1" hangingPunct="1">
              <a:defRPr/>
            </a:pPr>
            <a:r>
              <a:rPr lang="cs-CZ" sz="2800" smtClean="0"/>
              <a:t>Que mange-t-on en France </a:t>
            </a:r>
            <a:r>
              <a:rPr lang="en-US" sz="2800" smtClean="0"/>
              <a:t>à</a:t>
            </a:r>
            <a:r>
              <a:rPr lang="cs-CZ" sz="2800" smtClean="0"/>
              <a:t> Noël ? </a:t>
            </a:r>
            <a:endParaRPr lang="en-US" sz="1600" smtClean="0"/>
          </a:p>
        </p:txBody>
      </p:sp>
      <p:pic>
        <p:nvPicPr>
          <p:cNvPr id="2969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4911725"/>
            <a:ext cx="23780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8" descr="assaisonnements,bougies,dindes,farces,fêtes de fin d'année,jours fériés,Noël,nourriture,occasions spéciales,photographies,plats,pommes de pin,raisins"/>
          <p:cNvPicPr>
            <a:picLocks noChangeAspect="1" noChangeArrowheads="1"/>
          </p:cNvPicPr>
          <p:nvPr/>
        </p:nvPicPr>
        <p:blipFill>
          <a:blip r:embed="rId3"/>
          <a:srcRect t="13948" r="13948" b="25539"/>
          <a:stretch>
            <a:fillRect/>
          </a:stretch>
        </p:blipFill>
        <p:spPr bwMode="auto">
          <a:xfrm>
            <a:off x="323850" y="1125538"/>
            <a:ext cx="1800225" cy="126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10" descr="carpe,carpe koi,eau,fleuves,iStockphoto,koi,natation,poissons,rivières"/>
          <p:cNvPicPr>
            <a:picLocks noChangeAspect="1" noChangeArrowheads="1"/>
          </p:cNvPicPr>
          <p:nvPr/>
        </p:nvPicPr>
        <p:blipFill>
          <a:blip r:embed="rId4"/>
          <a:srcRect t="8536" b="36211"/>
          <a:stretch>
            <a:fillRect/>
          </a:stretch>
        </p:blipFill>
        <p:spPr bwMode="auto">
          <a:xfrm>
            <a:off x="6156325" y="1268413"/>
            <a:ext cx="2014538" cy="111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12" descr="châtaignes,fruits et légumes frais,noix,nourriture"/>
          <p:cNvPicPr>
            <a:picLocks noChangeAspect="1" noChangeArrowheads="1"/>
          </p:cNvPicPr>
          <p:nvPr/>
        </p:nvPicPr>
        <p:blipFill>
          <a:blip r:embed="rId5"/>
          <a:srcRect t="19743" b="19743"/>
          <a:stretch>
            <a:fillRect/>
          </a:stretch>
        </p:blipFill>
        <p:spPr bwMode="auto">
          <a:xfrm>
            <a:off x="3276600" y="1211263"/>
            <a:ext cx="1800225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14" descr="aliments,coquillages et crustacés,crevettes,escargots,fruits de mer,glace,huitres,photographies,poissons,repas"/>
          <p:cNvPicPr>
            <a:picLocks noChangeAspect="1" noChangeArrowheads="1"/>
          </p:cNvPicPr>
          <p:nvPr/>
        </p:nvPicPr>
        <p:blipFill>
          <a:blip r:embed="rId6"/>
          <a:srcRect t="17436" b="17436"/>
          <a:stretch>
            <a:fillRect/>
          </a:stretch>
        </p:blipFill>
        <p:spPr bwMode="auto">
          <a:xfrm>
            <a:off x="250825" y="2852738"/>
            <a:ext cx="1943100" cy="126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16" descr="cuisine française,dîner,foie gras,France,nourriture,pâtes à tartiner,repas"/>
          <p:cNvPicPr>
            <a:picLocks noChangeAspect="1" noChangeArrowheads="1"/>
          </p:cNvPicPr>
          <p:nvPr/>
        </p:nvPicPr>
        <p:blipFill>
          <a:blip r:embed="rId7"/>
          <a:srcRect t="15128" b="12769"/>
          <a:stretch>
            <a:fillRect/>
          </a:stretch>
        </p:blipFill>
        <p:spPr bwMode="auto">
          <a:xfrm>
            <a:off x="3132138" y="4508500"/>
            <a:ext cx="2233612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4" name="Picture 18" descr="animaux,nature,oies,oiseaux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2636838"/>
            <a:ext cx="1439863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5" name="Picture 20" descr="amphibiens,animaux,animaux sauvages,faune et flore,grenouilles,nature"/>
          <p:cNvPicPr>
            <a:picLocks noChangeAspect="1" noChangeArrowheads="1"/>
          </p:cNvPicPr>
          <p:nvPr/>
        </p:nvPicPr>
        <p:blipFill>
          <a:blip r:embed="rId9"/>
          <a:srcRect t="19743" b="19743"/>
          <a:stretch>
            <a:fillRect/>
          </a:stretch>
        </p:blipFill>
        <p:spPr bwMode="auto">
          <a:xfrm>
            <a:off x="5867400" y="2781300"/>
            <a:ext cx="2052638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6" name="Picture 22" descr="aliments,cuisine,cuisine française,escargots,Europe,Européen,français,France,photographies,poêlons,repas,verres,verres à vin,vins"/>
          <p:cNvPicPr>
            <a:picLocks noChangeAspect="1" noChangeArrowheads="1"/>
          </p:cNvPicPr>
          <p:nvPr/>
        </p:nvPicPr>
        <p:blipFill>
          <a:blip r:embed="rId10"/>
          <a:srcRect l="9282" t="41846" r="11641" b="6975"/>
          <a:stretch>
            <a:fillRect/>
          </a:stretch>
        </p:blipFill>
        <p:spPr bwMode="auto">
          <a:xfrm>
            <a:off x="179388" y="4365625"/>
            <a:ext cx="24479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43887" cy="935038"/>
          </a:xfrm>
        </p:spPr>
        <p:txBody>
          <a:bodyPr/>
          <a:lstStyle/>
          <a:p>
            <a:pPr eaLnBrk="1" hangingPunct="1">
              <a:defRPr/>
            </a:pPr>
            <a:r>
              <a:rPr lang="cs-CZ" sz="2800" smtClean="0"/>
              <a:t>Que mange-t-on </a:t>
            </a:r>
            <a:r>
              <a:rPr lang="en-US" sz="2800" smtClean="0"/>
              <a:t>à</a:t>
            </a:r>
            <a:r>
              <a:rPr lang="cs-CZ" sz="2800" smtClean="0"/>
              <a:t> Noël dans les pays francophones?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259263" cy="44561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smtClean="0"/>
              <a:t>1- Les traditions varient selon les régions, les deux points communs: l´oie et le chocolat.</a:t>
            </a:r>
            <a:endParaRPr lang="en-US" sz="1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smtClean="0"/>
              <a:t>2- On y mange de la dinde, du boudin blanc, du foie gras et on boit de la bi</a:t>
            </a:r>
            <a:r>
              <a:rPr lang="en-US" sz="1400" smtClean="0"/>
              <a:t>è</a:t>
            </a:r>
            <a:r>
              <a:rPr lang="cs-CZ" sz="1400" smtClean="0"/>
              <a:t>re de Noël</a:t>
            </a:r>
            <a:endParaRPr lang="en-US" sz="1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smtClean="0"/>
              <a:t>3- Dans les familles chrétiennes, on y mange du poisson grillé servi avec du riz au gras tr</a:t>
            </a:r>
            <a:r>
              <a:rPr lang="en-US" sz="1400" smtClean="0"/>
              <a:t>è</a:t>
            </a:r>
            <a:r>
              <a:rPr lang="cs-CZ" sz="1400" smtClean="0"/>
              <a:t>s épicé. On boit du vin de palme</a:t>
            </a:r>
            <a:endParaRPr lang="en-US" sz="1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smtClean="0"/>
              <a:t>4- On y mange de la dinde farcie aux pommes et aromatisée au sirop d´érable.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smtClean="0"/>
              <a:t>5- C´est le grand jour du cochon: on mange du boudin noir, du jambon fumé </a:t>
            </a:r>
            <a:r>
              <a:rPr lang="en-US" sz="1400" smtClean="0"/>
              <a:t>à</a:t>
            </a:r>
            <a:r>
              <a:rPr lang="cs-CZ" sz="1400" smtClean="0"/>
              <a:t> l´ananas, du cochon de lait r</a:t>
            </a:r>
            <a:r>
              <a:rPr lang="en-US" sz="1400" smtClean="0"/>
              <a:t>ô</a:t>
            </a:r>
            <a:r>
              <a:rPr lang="cs-CZ" sz="1400" smtClean="0"/>
              <a:t>ti et du „pois de bois“ (préparation </a:t>
            </a:r>
            <a:r>
              <a:rPr lang="en-US" sz="1400" smtClean="0"/>
              <a:t>à</a:t>
            </a:r>
            <a:r>
              <a:rPr lang="cs-CZ" sz="1400" smtClean="0"/>
              <a:t> base de pois et de lard)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400" smtClean="0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50" y="3429000"/>
            <a:ext cx="12954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1725" y="1557338"/>
            <a:ext cx="1368425" cy="109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5" name="Text Box 10"/>
          <p:cNvSpPr txBox="1">
            <a:spLocks noChangeArrowheads="1"/>
          </p:cNvSpPr>
          <p:nvPr/>
        </p:nvSpPr>
        <p:spPr bwMode="auto">
          <a:xfrm>
            <a:off x="7451725" y="2781300"/>
            <a:ext cx="13684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900"/>
              <a:t>Aux Antilles, </a:t>
            </a:r>
            <a:r>
              <a:rPr lang="en-US" sz="900">
                <a:cs typeface="Arial" charset="0"/>
              </a:rPr>
              <a:t>î</a:t>
            </a:r>
            <a:r>
              <a:rPr lang="cs-CZ" sz="900">
                <a:cs typeface="Arial" charset="0"/>
              </a:rPr>
              <a:t>le de la Réunion, Maurice</a:t>
            </a:r>
            <a:endParaRPr lang="en-US" sz="900">
              <a:cs typeface="Arial" charset="0"/>
            </a:endParaRPr>
          </a:p>
        </p:txBody>
      </p:sp>
      <p:sp>
        <p:nvSpPr>
          <p:cNvPr id="30726" name="Text Box 11"/>
          <p:cNvSpPr txBox="1">
            <a:spLocks noChangeArrowheads="1"/>
          </p:cNvSpPr>
          <p:nvPr/>
        </p:nvSpPr>
        <p:spPr bwMode="auto">
          <a:xfrm>
            <a:off x="5076825" y="1773238"/>
            <a:ext cx="18716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2000">
                <a:solidFill>
                  <a:srgbClr val="FF0066"/>
                </a:solidFill>
              </a:rPr>
              <a:t>AFRIQUE</a:t>
            </a:r>
          </a:p>
        </p:txBody>
      </p:sp>
      <p:pic>
        <p:nvPicPr>
          <p:cNvPr id="30727" name="Picture 13" descr="Amérique du Nord,Canada,Canadiens,drapeaux,Feuille d'érable,pays"/>
          <p:cNvPicPr>
            <a:picLocks noChangeAspect="1" noChangeArrowheads="1"/>
          </p:cNvPicPr>
          <p:nvPr/>
        </p:nvPicPr>
        <p:blipFill>
          <a:blip r:embed="rId4"/>
          <a:srcRect t="24409" b="26718"/>
          <a:stretch>
            <a:fillRect/>
          </a:stretch>
        </p:blipFill>
        <p:spPr bwMode="auto">
          <a:xfrm>
            <a:off x="5219700" y="3357563"/>
            <a:ext cx="1979613" cy="96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15" descr="Drapeaux,drapeaux nationaux,Europe,Europe centrale,pays,pays ou régions,Suiss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72225" y="4797425"/>
            <a:ext cx="1439863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8243887" cy="865188"/>
          </a:xfrm>
        </p:spPr>
        <p:txBody>
          <a:bodyPr/>
          <a:lstStyle/>
          <a:p>
            <a:pPr eaLnBrk="1" hangingPunct="1"/>
            <a:r>
              <a:rPr lang="cs-CZ" sz="2000" smtClean="0"/>
              <a:t>Une chanson traditionnel de Noël: </a:t>
            </a:r>
            <a:br>
              <a:rPr lang="cs-CZ" sz="2000" smtClean="0"/>
            </a:br>
            <a:r>
              <a:rPr lang="cs-CZ" sz="2000" smtClean="0"/>
              <a:t>Petit Papa Noël interprété par Tino Rossi</a:t>
            </a:r>
            <a:br>
              <a:rPr lang="cs-CZ" sz="2000" smtClean="0"/>
            </a:br>
            <a:r>
              <a:rPr lang="cs-CZ" sz="900" smtClean="0">
                <a:hlinkClick r:id="rId2"/>
              </a:rPr>
              <a:t>https://www.youtube.com/watch?v=W2ZmTMzN5NY</a:t>
            </a:r>
            <a:endParaRPr lang="cs-CZ" sz="900" smtClean="0"/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7715250" cy="4643438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000" dirty="0" err="1" smtClean="0"/>
              <a:t>Ecoutez</a:t>
            </a:r>
            <a:r>
              <a:rPr lang="cs-CZ" sz="2000" dirty="0" smtClean="0"/>
              <a:t> la </a:t>
            </a:r>
            <a:r>
              <a:rPr lang="cs-CZ" sz="2000" dirty="0" err="1" smtClean="0"/>
              <a:t>chanson</a:t>
            </a:r>
            <a:r>
              <a:rPr lang="cs-CZ" sz="2000" dirty="0" smtClean="0"/>
              <a:t> </a:t>
            </a:r>
            <a:r>
              <a:rPr lang="cs-CZ" sz="2000" dirty="0" err="1" smtClean="0"/>
              <a:t>et</a:t>
            </a:r>
            <a:r>
              <a:rPr lang="cs-CZ" sz="2000" dirty="0" smtClean="0"/>
              <a:t> </a:t>
            </a:r>
            <a:r>
              <a:rPr lang="cs-CZ" sz="2000" dirty="0" err="1" smtClean="0"/>
              <a:t>complétez</a:t>
            </a:r>
            <a:r>
              <a:rPr lang="cs-CZ" sz="2000" dirty="0" smtClean="0"/>
              <a:t> </a:t>
            </a:r>
            <a:r>
              <a:rPr lang="cs-CZ" sz="2000" dirty="0" err="1" smtClean="0"/>
              <a:t>avec</a:t>
            </a:r>
            <a:r>
              <a:rPr lang="cs-CZ" sz="2000" dirty="0" smtClean="0"/>
              <a:t> les </a:t>
            </a:r>
            <a:r>
              <a:rPr lang="cs-CZ" sz="2000" dirty="0" err="1" smtClean="0"/>
              <a:t>mots</a:t>
            </a:r>
            <a:r>
              <a:rPr lang="cs-CZ" sz="2000" dirty="0" smtClean="0"/>
              <a:t> </a:t>
            </a:r>
            <a:r>
              <a:rPr lang="cs-CZ" sz="2000" dirty="0" err="1" smtClean="0"/>
              <a:t>suivants</a:t>
            </a:r>
            <a:r>
              <a:rPr lang="cs-CZ" sz="2000" dirty="0" smtClean="0"/>
              <a:t>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1400" i="1" dirty="0" err="1" smtClean="0"/>
              <a:t>e</a:t>
            </a:r>
            <a:r>
              <a:rPr lang="cs-CZ" sz="1400" i="1" dirty="0" err="1" smtClean="0"/>
              <a:t>nfants</a:t>
            </a:r>
            <a:r>
              <a:rPr lang="cs-CZ" sz="1400" i="1" dirty="0" smtClean="0"/>
              <a:t> </a:t>
            </a:r>
            <a:r>
              <a:rPr lang="cs-CZ" sz="1400" i="1" dirty="0" smtClean="0"/>
              <a:t>– </a:t>
            </a:r>
            <a:r>
              <a:rPr lang="cs-CZ" sz="1400" i="1" dirty="0" err="1" smtClean="0"/>
              <a:t>fermer</a:t>
            </a:r>
            <a:r>
              <a:rPr lang="cs-CZ" sz="1400" i="1" dirty="0" smtClean="0"/>
              <a:t> – </a:t>
            </a:r>
            <a:r>
              <a:rPr lang="cs-CZ" sz="1400" i="1" dirty="0" err="1" smtClean="0"/>
              <a:t>froid</a:t>
            </a:r>
            <a:r>
              <a:rPr lang="cs-CZ" sz="1400" i="1" dirty="0" smtClean="0"/>
              <a:t> - </a:t>
            </a:r>
            <a:r>
              <a:rPr lang="cs-CZ" sz="1400" i="1" dirty="0" err="1" smtClean="0"/>
              <a:t>jouets</a:t>
            </a:r>
            <a:r>
              <a:rPr lang="cs-CZ" sz="1400" i="1" dirty="0" smtClean="0"/>
              <a:t> - </a:t>
            </a:r>
            <a:r>
              <a:rPr lang="cs-CZ" sz="1400" i="1" dirty="0" err="1" smtClean="0"/>
              <a:t>n</a:t>
            </a:r>
            <a:r>
              <a:rPr lang="cs-CZ" sz="1400" i="1" dirty="0" err="1" smtClean="0"/>
              <a:t>eige</a:t>
            </a:r>
            <a:r>
              <a:rPr lang="cs-CZ" sz="1400" i="1" dirty="0" smtClean="0"/>
              <a:t> </a:t>
            </a:r>
            <a:r>
              <a:rPr lang="cs-CZ" sz="1400" i="1" dirty="0" smtClean="0"/>
              <a:t>– </a:t>
            </a:r>
            <a:r>
              <a:rPr lang="cs-CZ" sz="1400" i="1" dirty="0" err="1" smtClean="0"/>
              <a:t>Noël</a:t>
            </a:r>
            <a:r>
              <a:rPr lang="cs-CZ" sz="1400" i="1" dirty="0" smtClean="0"/>
              <a:t> (*2)– </a:t>
            </a:r>
            <a:r>
              <a:rPr lang="cs-CZ" sz="1400" i="1" dirty="0" err="1" smtClean="0"/>
              <a:t>oublie</a:t>
            </a:r>
            <a:r>
              <a:rPr lang="cs-CZ" sz="1400" i="1" dirty="0" smtClean="0"/>
              <a:t> -  </a:t>
            </a:r>
            <a:r>
              <a:rPr lang="cs-CZ" sz="1400" i="1" dirty="0" err="1" smtClean="0"/>
              <a:t>pri</a:t>
            </a:r>
            <a:r>
              <a:rPr lang="en-US" sz="1400" i="1" dirty="0" smtClean="0"/>
              <a:t>è</a:t>
            </a:r>
            <a:r>
              <a:rPr lang="cs-CZ" sz="1400" i="1" dirty="0" smtClean="0"/>
              <a:t>re -</a:t>
            </a:r>
            <a:r>
              <a:rPr lang="cs-CZ" sz="1400" i="1" dirty="0" smtClean="0">
                <a:solidFill>
                  <a:srgbClr val="FF0066"/>
                </a:solidFill>
              </a:rPr>
              <a:t> </a:t>
            </a:r>
            <a:r>
              <a:rPr lang="cs-CZ" sz="1400" i="1" dirty="0" err="1" smtClean="0"/>
              <a:t>yeux</a:t>
            </a:r>
            <a:r>
              <a:rPr lang="cs-CZ" sz="1400" i="1" dirty="0" smtClean="0"/>
              <a:t> -</a:t>
            </a:r>
            <a:r>
              <a:rPr lang="cs-CZ" sz="2000" dirty="0" smtClean="0"/>
              <a:t>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cs-CZ" sz="2000" dirty="0" smtClean="0">
              <a:solidFill>
                <a:srgbClr val="CC62C4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1400" dirty="0" smtClean="0">
                <a:solidFill>
                  <a:srgbClr val="FF0066"/>
                </a:solidFill>
              </a:rPr>
              <a:t>	C'</a:t>
            </a:r>
            <a:r>
              <a:rPr lang="cs-CZ" sz="1400" dirty="0" err="1" smtClean="0">
                <a:solidFill>
                  <a:srgbClr val="FF0066"/>
                </a:solidFill>
              </a:rPr>
              <a:t>est</a:t>
            </a:r>
            <a:r>
              <a:rPr lang="cs-CZ" sz="1400" dirty="0" smtClean="0">
                <a:solidFill>
                  <a:srgbClr val="FF0066"/>
                </a:solidFill>
              </a:rPr>
              <a:t> la belle </a:t>
            </a:r>
            <a:r>
              <a:rPr lang="cs-CZ" sz="1400" dirty="0" err="1" smtClean="0">
                <a:solidFill>
                  <a:srgbClr val="FF0066"/>
                </a:solidFill>
              </a:rPr>
              <a:t>nuit</a:t>
            </a:r>
            <a:r>
              <a:rPr lang="cs-CZ" sz="1400" dirty="0" smtClean="0">
                <a:solidFill>
                  <a:srgbClr val="FF0066"/>
                </a:solidFill>
              </a:rPr>
              <a:t> de ……………………</a:t>
            </a:r>
            <a:br>
              <a:rPr lang="cs-CZ" sz="1400" dirty="0" smtClean="0">
                <a:solidFill>
                  <a:srgbClr val="FF0066"/>
                </a:solidFill>
              </a:rPr>
            </a:br>
            <a:r>
              <a:rPr lang="cs-CZ" sz="1400" dirty="0" smtClean="0">
                <a:solidFill>
                  <a:srgbClr val="FF0066"/>
                </a:solidFill>
              </a:rPr>
              <a:t>La ……………. </a:t>
            </a:r>
            <a:r>
              <a:rPr lang="cs-CZ" sz="1400" dirty="0" err="1" smtClean="0">
                <a:solidFill>
                  <a:srgbClr val="FF0066"/>
                </a:solidFill>
              </a:rPr>
              <a:t>étend</a:t>
            </a:r>
            <a:r>
              <a:rPr lang="cs-CZ" sz="1400" dirty="0" smtClean="0">
                <a:solidFill>
                  <a:srgbClr val="FF0066"/>
                </a:solidFill>
              </a:rPr>
              <a:t> son </a:t>
            </a:r>
            <a:r>
              <a:rPr lang="cs-CZ" sz="1400" dirty="0" err="1" smtClean="0">
                <a:solidFill>
                  <a:srgbClr val="FF0066"/>
                </a:solidFill>
              </a:rPr>
              <a:t>manteau</a:t>
            </a:r>
            <a:r>
              <a:rPr lang="cs-CZ" sz="1400" dirty="0" smtClean="0">
                <a:solidFill>
                  <a:srgbClr val="FF0066"/>
                </a:solidFill>
              </a:rPr>
              <a:t> </a:t>
            </a:r>
            <a:r>
              <a:rPr lang="cs-CZ" sz="1400" dirty="0" err="1" smtClean="0">
                <a:solidFill>
                  <a:srgbClr val="FF0066"/>
                </a:solidFill>
              </a:rPr>
              <a:t>blanc</a:t>
            </a:r>
            <a:r>
              <a:rPr lang="cs-CZ" sz="1400" dirty="0" smtClean="0">
                <a:solidFill>
                  <a:srgbClr val="FF0066"/>
                </a:solidFill>
              </a:rPr>
              <a:t/>
            </a:r>
            <a:br>
              <a:rPr lang="cs-CZ" sz="1400" dirty="0" smtClean="0">
                <a:solidFill>
                  <a:srgbClr val="FF0066"/>
                </a:solidFill>
              </a:rPr>
            </a:br>
            <a:r>
              <a:rPr lang="cs-CZ" sz="1400" dirty="0" err="1" smtClean="0">
                <a:solidFill>
                  <a:srgbClr val="FF0066"/>
                </a:solidFill>
              </a:rPr>
              <a:t>Et</a:t>
            </a:r>
            <a:r>
              <a:rPr lang="cs-CZ" sz="1400" dirty="0" smtClean="0">
                <a:solidFill>
                  <a:srgbClr val="FF0066"/>
                </a:solidFill>
              </a:rPr>
              <a:t> les …………. </a:t>
            </a:r>
            <a:r>
              <a:rPr lang="cs-CZ" sz="1400" dirty="0" err="1" smtClean="0">
                <a:solidFill>
                  <a:srgbClr val="FF0066"/>
                </a:solidFill>
              </a:rPr>
              <a:t>levés</a:t>
            </a:r>
            <a:r>
              <a:rPr lang="cs-CZ" sz="1400" dirty="0" smtClean="0">
                <a:solidFill>
                  <a:srgbClr val="FF0066"/>
                </a:solidFill>
              </a:rPr>
              <a:t> </a:t>
            </a:r>
            <a:r>
              <a:rPr lang="cs-CZ" sz="1400" dirty="0" err="1" smtClean="0">
                <a:solidFill>
                  <a:srgbClr val="FF0066"/>
                </a:solidFill>
              </a:rPr>
              <a:t>vers</a:t>
            </a:r>
            <a:r>
              <a:rPr lang="cs-CZ" sz="1400" dirty="0" smtClean="0">
                <a:solidFill>
                  <a:srgbClr val="FF0066"/>
                </a:solidFill>
              </a:rPr>
              <a:t> </a:t>
            </a:r>
            <a:r>
              <a:rPr lang="cs-CZ" sz="1400" dirty="0" err="1" smtClean="0">
                <a:solidFill>
                  <a:srgbClr val="FF0066"/>
                </a:solidFill>
              </a:rPr>
              <a:t>le</a:t>
            </a:r>
            <a:r>
              <a:rPr lang="cs-CZ" sz="1400" dirty="0" smtClean="0">
                <a:solidFill>
                  <a:srgbClr val="FF0066"/>
                </a:solidFill>
              </a:rPr>
              <a:t> </a:t>
            </a:r>
            <a:r>
              <a:rPr lang="cs-CZ" sz="1400" dirty="0" err="1" smtClean="0">
                <a:solidFill>
                  <a:srgbClr val="FF0066"/>
                </a:solidFill>
              </a:rPr>
              <a:t>ciel</a:t>
            </a:r>
            <a:r>
              <a:rPr lang="cs-CZ" sz="1400" dirty="0" smtClean="0">
                <a:solidFill>
                  <a:srgbClr val="FF0066"/>
                </a:solidFill>
              </a:rPr>
              <a:t/>
            </a:r>
            <a:br>
              <a:rPr lang="cs-CZ" sz="1400" dirty="0" smtClean="0">
                <a:solidFill>
                  <a:srgbClr val="FF0066"/>
                </a:solidFill>
              </a:rPr>
            </a:br>
            <a:r>
              <a:rPr lang="cs-CZ" sz="1400" dirty="0" smtClean="0">
                <a:solidFill>
                  <a:srgbClr val="FF0066"/>
                </a:solidFill>
              </a:rPr>
              <a:t>A </a:t>
            </a:r>
            <a:r>
              <a:rPr lang="cs-CZ" sz="1400" dirty="0" err="1" smtClean="0">
                <a:solidFill>
                  <a:srgbClr val="FF0066"/>
                </a:solidFill>
              </a:rPr>
              <a:t>genoux</a:t>
            </a:r>
            <a:r>
              <a:rPr lang="cs-CZ" sz="1400" dirty="0" smtClean="0">
                <a:solidFill>
                  <a:srgbClr val="FF0066"/>
                </a:solidFill>
              </a:rPr>
              <a:t>, les </a:t>
            </a:r>
            <a:r>
              <a:rPr lang="cs-CZ" sz="1400" dirty="0" err="1" smtClean="0">
                <a:solidFill>
                  <a:srgbClr val="FF0066"/>
                </a:solidFill>
              </a:rPr>
              <a:t>petits</a:t>
            </a:r>
            <a:r>
              <a:rPr lang="cs-CZ" sz="1400" dirty="0" smtClean="0">
                <a:solidFill>
                  <a:srgbClr val="FF0066"/>
                </a:solidFill>
              </a:rPr>
              <a:t> ………………</a:t>
            </a:r>
            <a:br>
              <a:rPr lang="cs-CZ" sz="1400" dirty="0" smtClean="0">
                <a:solidFill>
                  <a:srgbClr val="FF0066"/>
                </a:solidFill>
              </a:rPr>
            </a:br>
            <a:r>
              <a:rPr lang="cs-CZ" sz="1400" dirty="0" err="1" smtClean="0">
                <a:solidFill>
                  <a:srgbClr val="FF0066"/>
                </a:solidFill>
              </a:rPr>
              <a:t>Avant</a:t>
            </a:r>
            <a:r>
              <a:rPr lang="cs-CZ" sz="1400" dirty="0" smtClean="0">
                <a:solidFill>
                  <a:srgbClr val="FF0066"/>
                </a:solidFill>
              </a:rPr>
              <a:t> de …………….. les </a:t>
            </a:r>
            <a:r>
              <a:rPr lang="cs-CZ" sz="1400" dirty="0" err="1" smtClean="0">
                <a:solidFill>
                  <a:srgbClr val="FF0066"/>
                </a:solidFill>
              </a:rPr>
              <a:t>paupi</a:t>
            </a:r>
            <a:r>
              <a:rPr lang="en-US" sz="1400" dirty="0" smtClean="0">
                <a:solidFill>
                  <a:srgbClr val="FF0066"/>
                </a:solidFill>
              </a:rPr>
              <a:t>è</a:t>
            </a:r>
            <a:r>
              <a:rPr lang="cs-CZ" sz="1400" dirty="0" smtClean="0">
                <a:solidFill>
                  <a:srgbClr val="FF0066"/>
                </a:solidFill>
              </a:rPr>
              <a:t>res</a:t>
            </a:r>
            <a:br>
              <a:rPr lang="cs-CZ" sz="1400" dirty="0" smtClean="0">
                <a:solidFill>
                  <a:srgbClr val="FF0066"/>
                </a:solidFill>
              </a:rPr>
            </a:br>
            <a:r>
              <a:rPr lang="cs-CZ" sz="1400" dirty="0" smtClean="0">
                <a:solidFill>
                  <a:srgbClr val="FF0066"/>
                </a:solidFill>
              </a:rPr>
              <a:t>Font </a:t>
            </a:r>
            <a:r>
              <a:rPr lang="cs-CZ" sz="1400" dirty="0" err="1" smtClean="0">
                <a:solidFill>
                  <a:srgbClr val="FF0066"/>
                </a:solidFill>
              </a:rPr>
              <a:t>une</a:t>
            </a:r>
            <a:r>
              <a:rPr lang="cs-CZ" sz="1400" dirty="0" smtClean="0">
                <a:solidFill>
                  <a:srgbClr val="FF0066"/>
                </a:solidFill>
              </a:rPr>
              <a:t> </a:t>
            </a:r>
            <a:r>
              <a:rPr lang="cs-CZ" sz="1400" dirty="0" err="1" smtClean="0">
                <a:solidFill>
                  <a:srgbClr val="FF0066"/>
                </a:solidFill>
              </a:rPr>
              <a:t>derni</a:t>
            </a:r>
            <a:r>
              <a:rPr lang="en-US" sz="1400" dirty="0" smtClean="0">
                <a:solidFill>
                  <a:srgbClr val="FF0066"/>
                </a:solidFill>
              </a:rPr>
              <a:t>è</a:t>
            </a:r>
            <a:r>
              <a:rPr lang="cs-CZ" sz="1400" dirty="0" smtClean="0">
                <a:solidFill>
                  <a:srgbClr val="FF0066"/>
                </a:solidFill>
              </a:rPr>
              <a:t>re………………..</a:t>
            </a:r>
            <a:br>
              <a:rPr lang="cs-CZ" sz="1400" dirty="0" smtClean="0">
                <a:solidFill>
                  <a:srgbClr val="FF0066"/>
                </a:solidFill>
              </a:rPr>
            </a:br>
            <a:r>
              <a:rPr lang="cs-CZ" sz="1400" dirty="0" smtClean="0">
                <a:solidFill>
                  <a:srgbClr val="FF0066"/>
                </a:solidFill>
              </a:rPr>
              <a:t/>
            </a:r>
            <a:br>
              <a:rPr lang="cs-CZ" sz="1400" dirty="0" smtClean="0">
                <a:solidFill>
                  <a:srgbClr val="FF0066"/>
                </a:solidFill>
              </a:rPr>
            </a:br>
            <a:r>
              <a:rPr lang="cs-CZ" sz="1400" dirty="0" smtClean="0">
                <a:solidFill>
                  <a:srgbClr val="FF0066"/>
                </a:solidFill>
              </a:rPr>
              <a:t>[</a:t>
            </a:r>
            <a:r>
              <a:rPr lang="cs-CZ" sz="1400" dirty="0" err="1" smtClean="0">
                <a:solidFill>
                  <a:srgbClr val="FF0066"/>
                </a:solidFill>
              </a:rPr>
              <a:t>Refrain</a:t>
            </a:r>
            <a:r>
              <a:rPr lang="cs-CZ" sz="1400" dirty="0" smtClean="0">
                <a:solidFill>
                  <a:srgbClr val="FF0066"/>
                </a:solidFill>
              </a:rPr>
              <a:t>:]</a:t>
            </a:r>
            <a:br>
              <a:rPr lang="cs-CZ" sz="1400" dirty="0" smtClean="0">
                <a:solidFill>
                  <a:srgbClr val="FF0066"/>
                </a:solidFill>
              </a:rPr>
            </a:br>
            <a:r>
              <a:rPr lang="cs-CZ" sz="1400" dirty="0" smtClean="0">
                <a:solidFill>
                  <a:srgbClr val="FF0066"/>
                </a:solidFill>
              </a:rPr>
              <a:t>Petit </a:t>
            </a:r>
            <a:r>
              <a:rPr lang="cs-CZ" sz="1400" dirty="0" err="1" smtClean="0">
                <a:solidFill>
                  <a:srgbClr val="FF0066"/>
                </a:solidFill>
              </a:rPr>
              <a:t>papa</a:t>
            </a:r>
            <a:r>
              <a:rPr lang="cs-CZ" sz="1400" dirty="0" smtClean="0">
                <a:solidFill>
                  <a:srgbClr val="FF0066"/>
                </a:solidFill>
              </a:rPr>
              <a:t> …………….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1400" dirty="0" smtClean="0">
                <a:solidFill>
                  <a:srgbClr val="FF0066"/>
                </a:solidFill>
              </a:rPr>
              <a:t>	</a:t>
            </a:r>
            <a:r>
              <a:rPr lang="cs-CZ" sz="1400" dirty="0" err="1" smtClean="0">
                <a:solidFill>
                  <a:srgbClr val="FF0066"/>
                </a:solidFill>
              </a:rPr>
              <a:t>Quand</a:t>
            </a:r>
            <a:r>
              <a:rPr lang="cs-CZ" sz="1400" dirty="0" smtClean="0">
                <a:solidFill>
                  <a:srgbClr val="FF0066"/>
                </a:solidFill>
              </a:rPr>
              <a:t> tu </a:t>
            </a:r>
            <a:r>
              <a:rPr lang="cs-CZ" sz="1400" dirty="0" err="1" smtClean="0">
                <a:solidFill>
                  <a:srgbClr val="FF0066"/>
                </a:solidFill>
              </a:rPr>
              <a:t>descendras</a:t>
            </a:r>
            <a:r>
              <a:rPr lang="cs-CZ" sz="1400" dirty="0" smtClean="0">
                <a:solidFill>
                  <a:srgbClr val="FF0066"/>
                </a:solidFill>
              </a:rPr>
              <a:t> </a:t>
            </a:r>
            <a:r>
              <a:rPr lang="cs-CZ" sz="1400" dirty="0" err="1" smtClean="0">
                <a:solidFill>
                  <a:srgbClr val="FF0066"/>
                </a:solidFill>
              </a:rPr>
              <a:t>du</a:t>
            </a:r>
            <a:r>
              <a:rPr lang="cs-CZ" sz="1400" dirty="0" smtClean="0">
                <a:solidFill>
                  <a:srgbClr val="FF0066"/>
                </a:solidFill>
              </a:rPr>
              <a:t> </a:t>
            </a:r>
            <a:r>
              <a:rPr lang="cs-CZ" sz="1400" dirty="0" err="1" smtClean="0">
                <a:solidFill>
                  <a:srgbClr val="FF0066"/>
                </a:solidFill>
              </a:rPr>
              <a:t>ciel</a:t>
            </a:r>
            <a:r>
              <a:rPr lang="cs-CZ" sz="1400" dirty="0" smtClean="0">
                <a:solidFill>
                  <a:srgbClr val="FF0066"/>
                </a:solidFill>
              </a:rPr>
              <a:t/>
            </a:r>
            <a:br>
              <a:rPr lang="cs-CZ" sz="1400" dirty="0" smtClean="0">
                <a:solidFill>
                  <a:srgbClr val="FF0066"/>
                </a:solidFill>
              </a:rPr>
            </a:br>
            <a:r>
              <a:rPr lang="cs-CZ" sz="1400" dirty="0" err="1" smtClean="0">
                <a:solidFill>
                  <a:srgbClr val="FF0066"/>
                </a:solidFill>
              </a:rPr>
              <a:t>Avec</a:t>
            </a:r>
            <a:r>
              <a:rPr lang="cs-CZ" sz="1400" dirty="0" smtClean="0">
                <a:solidFill>
                  <a:srgbClr val="FF0066"/>
                </a:solidFill>
              </a:rPr>
              <a:t> des …………… par </a:t>
            </a:r>
            <a:r>
              <a:rPr lang="cs-CZ" sz="1400" dirty="0" err="1" smtClean="0">
                <a:solidFill>
                  <a:srgbClr val="FF0066"/>
                </a:solidFill>
              </a:rPr>
              <a:t>milliers</a:t>
            </a:r>
            <a:r>
              <a:rPr lang="cs-CZ" sz="1400" dirty="0" smtClean="0">
                <a:solidFill>
                  <a:srgbClr val="FF0066"/>
                </a:solidFill>
              </a:rPr>
              <a:t/>
            </a:r>
            <a:br>
              <a:rPr lang="cs-CZ" sz="1400" dirty="0" smtClean="0">
                <a:solidFill>
                  <a:srgbClr val="FF0066"/>
                </a:solidFill>
              </a:rPr>
            </a:br>
            <a:r>
              <a:rPr lang="cs-CZ" sz="1400" dirty="0" smtClean="0">
                <a:solidFill>
                  <a:srgbClr val="FF0066"/>
                </a:solidFill>
              </a:rPr>
              <a:t>N‚…………….. pas </a:t>
            </a:r>
            <a:r>
              <a:rPr lang="cs-CZ" sz="1400" dirty="0" err="1" smtClean="0">
                <a:solidFill>
                  <a:srgbClr val="FF0066"/>
                </a:solidFill>
              </a:rPr>
              <a:t>mon</a:t>
            </a:r>
            <a:r>
              <a:rPr lang="cs-CZ" sz="1400" dirty="0" smtClean="0">
                <a:solidFill>
                  <a:srgbClr val="FF0066"/>
                </a:solidFill>
              </a:rPr>
              <a:t> petit </a:t>
            </a:r>
            <a:r>
              <a:rPr lang="cs-CZ" sz="1400" dirty="0" err="1" smtClean="0">
                <a:solidFill>
                  <a:srgbClr val="FF0066"/>
                </a:solidFill>
              </a:rPr>
              <a:t>soulier</a:t>
            </a:r>
            <a:r>
              <a:rPr lang="cs-CZ" sz="1400" dirty="0" smtClean="0">
                <a:solidFill>
                  <a:srgbClr val="FF0066"/>
                </a:solidFill>
              </a:rPr>
              <a:t>.</a:t>
            </a:r>
            <a:br>
              <a:rPr lang="cs-CZ" sz="1400" dirty="0" smtClean="0">
                <a:solidFill>
                  <a:srgbClr val="FF0066"/>
                </a:solidFill>
              </a:rPr>
            </a:br>
            <a:r>
              <a:rPr lang="cs-CZ" sz="1400" dirty="0" err="1" smtClean="0">
                <a:solidFill>
                  <a:srgbClr val="FF0066"/>
                </a:solidFill>
              </a:rPr>
              <a:t>Mais</a:t>
            </a:r>
            <a:r>
              <a:rPr lang="cs-CZ" sz="1400" dirty="0" smtClean="0">
                <a:solidFill>
                  <a:srgbClr val="FF0066"/>
                </a:solidFill>
              </a:rPr>
              <a:t> </a:t>
            </a:r>
            <a:r>
              <a:rPr lang="cs-CZ" sz="1400" dirty="0" err="1" smtClean="0">
                <a:solidFill>
                  <a:srgbClr val="FF0066"/>
                </a:solidFill>
              </a:rPr>
              <a:t>avant</a:t>
            </a:r>
            <a:r>
              <a:rPr lang="cs-CZ" sz="1400" dirty="0" smtClean="0">
                <a:solidFill>
                  <a:srgbClr val="FF0066"/>
                </a:solidFill>
              </a:rPr>
              <a:t> de </a:t>
            </a:r>
            <a:r>
              <a:rPr lang="cs-CZ" sz="1400" dirty="0" err="1" smtClean="0">
                <a:solidFill>
                  <a:srgbClr val="FF0066"/>
                </a:solidFill>
              </a:rPr>
              <a:t>partir</a:t>
            </a:r>
            <a:r>
              <a:rPr lang="cs-CZ" sz="1400" dirty="0" smtClean="0">
                <a:solidFill>
                  <a:srgbClr val="FF0066"/>
                </a:solidFill>
              </a:rPr>
              <a:t/>
            </a:r>
            <a:br>
              <a:rPr lang="cs-CZ" sz="1400" dirty="0" smtClean="0">
                <a:solidFill>
                  <a:srgbClr val="FF0066"/>
                </a:solidFill>
              </a:rPr>
            </a:br>
            <a:r>
              <a:rPr lang="cs-CZ" sz="1400" dirty="0" err="1" smtClean="0">
                <a:solidFill>
                  <a:srgbClr val="FF0066"/>
                </a:solidFill>
              </a:rPr>
              <a:t>Il</a:t>
            </a:r>
            <a:r>
              <a:rPr lang="cs-CZ" sz="1400" dirty="0" smtClean="0">
                <a:solidFill>
                  <a:srgbClr val="FF0066"/>
                </a:solidFill>
              </a:rPr>
              <a:t> </a:t>
            </a:r>
            <a:r>
              <a:rPr lang="cs-CZ" sz="1400" dirty="0" err="1" smtClean="0">
                <a:solidFill>
                  <a:srgbClr val="FF0066"/>
                </a:solidFill>
              </a:rPr>
              <a:t>faudra</a:t>
            </a:r>
            <a:r>
              <a:rPr lang="cs-CZ" sz="1400" dirty="0" smtClean="0">
                <a:solidFill>
                  <a:srgbClr val="FF0066"/>
                </a:solidFill>
              </a:rPr>
              <a:t> </a:t>
            </a:r>
            <a:r>
              <a:rPr lang="cs-CZ" sz="1400" dirty="0" err="1" smtClean="0">
                <a:solidFill>
                  <a:srgbClr val="FF0066"/>
                </a:solidFill>
              </a:rPr>
              <a:t>bien</a:t>
            </a:r>
            <a:r>
              <a:rPr lang="cs-CZ" sz="1400" dirty="0" smtClean="0">
                <a:solidFill>
                  <a:srgbClr val="FF0066"/>
                </a:solidFill>
              </a:rPr>
              <a:t> </a:t>
            </a:r>
            <a:r>
              <a:rPr lang="cs-CZ" sz="1400" dirty="0" err="1" smtClean="0">
                <a:solidFill>
                  <a:srgbClr val="FF0066"/>
                </a:solidFill>
              </a:rPr>
              <a:t>te</a:t>
            </a:r>
            <a:r>
              <a:rPr lang="cs-CZ" sz="1400" dirty="0" smtClean="0">
                <a:solidFill>
                  <a:srgbClr val="FF0066"/>
                </a:solidFill>
              </a:rPr>
              <a:t> </a:t>
            </a:r>
            <a:r>
              <a:rPr lang="cs-CZ" sz="1400" dirty="0" err="1" smtClean="0">
                <a:solidFill>
                  <a:srgbClr val="FF0066"/>
                </a:solidFill>
              </a:rPr>
              <a:t>couvrir</a:t>
            </a:r>
            <a:r>
              <a:rPr lang="cs-CZ" sz="1400" dirty="0" smtClean="0">
                <a:solidFill>
                  <a:srgbClr val="FF0066"/>
                </a:solidFill>
              </a:rPr>
              <a:t/>
            </a:r>
            <a:br>
              <a:rPr lang="cs-CZ" sz="1400" dirty="0" smtClean="0">
                <a:solidFill>
                  <a:srgbClr val="FF0066"/>
                </a:solidFill>
              </a:rPr>
            </a:br>
            <a:r>
              <a:rPr lang="cs-CZ" sz="1400" dirty="0" err="1" smtClean="0">
                <a:solidFill>
                  <a:srgbClr val="FF0066"/>
                </a:solidFill>
              </a:rPr>
              <a:t>Dehors</a:t>
            </a:r>
            <a:r>
              <a:rPr lang="cs-CZ" sz="1400" dirty="0" smtClean="0">
                <a:solidFill>
                  <a:srgbClr val="FF0066"/>
                </a:solidFill>
              </a:rPr>
              <a:t> tu </a:t>
            </a:r>
            <a:r>
              <a:rPr lang="cs-CZ" sz="1400" dirty="0" err="1" smtClean="0">
                <a:solidFill>
                  <a:srgbClr val="FF0066"/>
                </a:solidFill>
              </a:rPr>
              <a:t>vas</a:t>
            </a:r>
            <a:r>
              <a:rPr lang="cs-CZ" sz="1400" dirty="0" smtClean="0">
                <a:solidFill>
                  <a:srgbClr val="FF0066"/>
                </a:solidFill>
              </a:rPr>
              <a:t> </a:t>
            </a:r>
            <a:r>
              <a:rPr lang="cs-CZ" sz="1400" dirty="0" err="1" smtClean="0">
                <a:solidFill>
                  <a:srgbClr val="FF0066"/>
                </a:solidFill>
              </a:rPr>
              <a:t>avoir</a:t>
            </a:r>
            <a:r>
              <a:rPr lang="cs-CZ" sz="1400" dirty="0" smtClean="0">
                <a:solidFill>
                  <a:srgbClr val="FF0066"/>
                </a:solidFill>
              </a:rPr>
              <a:t> si ……………..</a:t>
            </a:r>
            <a:br>
              <a:rPr lang="cs-CZ" sz="1400" dirty="0" smtClean="0">
                <a:solidFill>
                  <a:srgbClr val="FF0066"/>
                </a:solidFill>
              </a:rPr>
            </a:br>
            <a:r>
              <a:rPr lang="cs-CZ" sz="1400" dirty="0" smtClean="0">
                <a:solidFill>
                  <a:srgbClr val="FF0066"/>
                </a:solidFill>
              </a:rPr>
              <a:t>C'</a:t>
            </a:r>
            <a:r>
              <a:rPr lang="cs-CZ" sz="1400" dirty="0" err="1" smtClean="0">
                <a:solidFill>
                  <a:srgbClr val="FF0066"/>
                </a:solidFill>
              </a:rPr>
              <a:t>est</a:t>
            </a:r>
            <a:r>
              <a:rPr lang="cs-CZ" sz="1400" dirty="0" smtClean="0">
                <a:solidFill>
                  <a:srgbClr val="FF0066"/>
                </a:solidFill>
              </a:rPr>
              <a:t> </a:t>
            </a:r>
            <a:r>
              <a:rPr lang="cs-CZ" sz="1400" dirty="0" err="1" smtClean="0">
                <a:solidFill>
                  <a:srgbClr val="FF0066"/>
                </a:solidFill>
              </a:rPr>
              <a:t>un</a:t>
            </a:r>
            <a:r>
              <a:rPr lang="cs-CZ" sz="1400" dirty="0" smtClean="0">
                <a:solidFill>
                  <a:srgbClr val="FF0066"/>
                </a:solidFill>
              </a:rPr>
              <a:t> </a:t>
            </a:r>
            <a:r>
              <a:rPr lang="cs-CZ" sz="1400" dirty="0" err="1" smtClean="0">
                <a:solidFill>
                  <a:srgbClr val="FF0066"/>
                </a:solidFill>
              </a:rPr>
              <a:t>peu</a:t>
            </a:r>
            <a:r>
              <a:rPr lang="cs-CZ" sz="1400" dirty="0" smtClean="0">
                <a:solidFill>
                  <a:srgbClr val="FF0066"/>
                </a:solidFill>
              </a:rPr>
              <a:t>  </a:t>
            </a:r>
            <a:r>
              <a:rPr lang="en-US" sz="1400" dirty="0" smtClean="0">
                <a:solidFill>
                  <a:srgbClr val="FF0066"/>
                </a:solidFill>
              </a:rPr>
              <a:t>à</a:t>
            </a:r>
            <a:r>
              <a:rPr lang="cs-CZ" sz="1400" dirty="0" smtClean="0">
                <a:solidFill>
                  <a:srgbClr val="FF0066"/>
                </a:solidFill>
              </a:rPr>
              <a:t> cause de moi. 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en-US" sz="1400" dirty="0" smtClean="0">
              <a:solidFill>
                <a:srgbClr val="FF0066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1400" dirty="0" smtClean="0">
              <a:solidFill>
                <a:srgbClr val="FF0066"/>
              </a:solidFill>
            </a:endParaRPr>
          </a:p>
        </p:txBody>
      </p:sp>
      <p:sp>
        <p:nvSpPr>
          <p:cNvPr id="31747" name="TextovéPole 6"/>
          <p:cNvSpPr txBox="1">
            <a:spLocks noChangeArrowheads="1"/>
          </p:cNvSpPr>
          <p:nvPr/>
        </p:nvSpPr>
        <p:spPr bwMode="auto">
          <a:xfrm>
            <a:off x="2195513" y="1341438"/>
            <a:ext cx="41036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301625"/>
          </a:xfrm>
        </p:spPr>
        <p:txBody>
          <a:bodyPr/>
          <a:lstStyle/>
          <a:p>
            <a:pPr>
              <a:defRPr/>
            </a:pPr>
            <a:r>
              <a:rPr lang="cs-CZ" sz="2000" smtClean="0">
                <a:solidFill>
                  <a:srgbClr val="FF00FF"/>
                </a:solidFill>
              </a:rPr>
              <a:t>Použitý obrazový materiál: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1"/>
            <a:ext cx="8856662" cy="5953146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1200" u="sng" dirty="0" smtClean="0"/>
              <a:t>Kliparty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solidFill>
                  <a:srgbClr val="7030A0"/>
                </a:solidFill>
              </a:rPr>
              <a:t>sapin dostupné pod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hlinkClick r:id="rId2"/>
              </a:rPr>
              <a:t>http://office.</a:t>
            </a:r>
            <a:r>
              <a:rPr lang="cs-CZ" sz="700" dirty="0" err="1" smtClean="0">
                <a:hlinkClick r:id="rId2"/>
              </a:rPr>
              <a:t>microsoft.com</a:t>
            </a:r>
            <a:r>
              <a:rPr lang="cs-CZ" sz="700" dirty="0" smtClean="0">
                <a:hlinkClick r:id="rId2"/>
              </a:rPr>
              <a:t>/fr-fr/</a:t>
            </a:r>
            <a:r>
              <a:rPr lang="cs-CZ" sz="700" dirty="0" err="1" smtClean="0">
                <a:hlinkClick r:id="rId2"/>
              </a:rPr>
              <a:t>images</a:t>
            </a:r>
            <a:r>
              <a:rPr lang="cs-CZ" sz="700" dirty="0" smtClean="0">
                <a:hlinkClick r:id="rId2"/>
              </a:rPr>
              <a:t>/</a:t>
            </a:r>
            <a:r>
              <a:rPr lang="cs-CZ" sz="700" dirty="0" err="1" smtClean="0">
                <a:hlinkClick r:id="rId2"/>
              </a:rPr>
              <a:t>results.aspx</a:t>
            </a:r>
            <a:r>
              <a:rPr lang="cs-CZ" sz="700" dirty="0" smtClean="0">
                <a:hlinkClick r:id="rId2"/>
              </a:rPr>
              <a:t>?</a:t>
            </a:r>
            <a:r>
              <a:rPr lang="cs-CZ" sz="700" dirty="0" err="1" smtClean="0">
                <a:hlinkClick r:id="rId2"/>
              </a:rPr>
              <a:t>qu</a:t>
            </a:r>
            <a:r>
              <a:rPr lang="cs-CZ" sz="700" dirty="0" smtClean="0">
                <a:hlinkClick r:id="rId2"/>
              </a:rPr>
              <a:t>=sapin&amp;ex=2#</a:t>
            </a:r>
            <a:r>
              <a:rPr lang="cs-CZ" sz="700" dirty="0" err="1" smtClean="0">
                <a:hlinkClick r:id="rId2"/>
              </a:rPr>
              <a:t>ai</a:t>
            </a:r>
            <a:r>
              <a:rPr lang="cs-CZ" sz="700" dirty="0" smtClean="0">
                <a:hlinkClick r:id="rId2"/>
              </a:rPr>
              <a:t>:MC900354065|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>
              <a:solidFill>
                <a:srgbClr val="7030A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solidFill>
                  <a:srgbClr val="7030A0"/>
                </a:solidFill>
              </a:rPr>
              <a:t>Pere </a:t>
            </a:r>
            <a:r>
              <a:rPr lang="cs-CZ" sz="700" dirty="0" err="1" smtClean="0">
                <a:solidFill>
                  <a:srgbClr val="7030A0"/>
                </a:solidFill>
              </a:rPr>
              <a:t>Noël</a:t>
            </a:r>
            <a:r>
              <a:rPr lang="cs-CZ" sz="700" dirty="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hlinkClick r:id="rId3"/>
              </a:rPr>
              <a:t>http://office.</a:t>
            </a:r>
            <a:r>
              <a:rPr lang="cs-CZ" sz="700" dirty="0" err="1" smtClean="0">
                <a:hlinkClick r:id="rId3"/>
              </a:rPr>
              <a:t>microsoft.com</a:t>
            </a:r>
            <a:r>
              <a:rPr lang="cs-CZ" sz="700" dirty="0" smtClean="0">
                <a:hlinkClick r:id="rId3"/>
              </a:rPr>
              <a:t>/fr-fr/</a:t>
            </a:r>
            <a:r>
              <a:rPr lang="cs-CZ" sz="700" dirty="0" err="1" smtClean="0">
                <a:hlinkClick r:id="rId3"/>
              </a:rPr>
              <a:t>images</a:t>
            </a:r>
            <a:r>
              <a:rPr lang="cs-CZ" sz="700" dirty="0" smtClean="0">
                <a:hlinkClick r:id="rId3"/>
              </a:rPr>
              <a:t>/</a:t>
            </a:r>
            <a:r>
              <a:rPr lang="cs-CZ" sz="700" dirty="0" err="1" smtClean="0">
                <a:hlinkClick r:id="rId3"/>
              </a:rPr>
              <a:t>results.aspx</a:t>
            </a:r>
            <a:r>
              <a:rPr lang="cs-CZ" sz="700" dirty="0" smtClean="0">
                <a:hlinkClick r:id="rId3"/>
              </a:rPr>
              <a:t>?</a:t>
            </a:r>
            <a:r>
              <a:rPr lang="cs-CZ" sz="700" dirty="0" err="1" smtClean="0">
                <a:hlinkClick r:id="rId3"/>
              </a:rPr>
              <a:t>qu</a:t>
            </a:r>
            <a:r>
              <a:rPr lang="cs-CZ" sz="700" dirty="0" smtClean="0">
                <a:hlinkClick r:id="rId3"/>
              </a:rPr>
              <a:t>=pere+</a:t>
            </a:r>
            <a:r>
              <a:rPr lang="cs-CZ" sz="700" dirty="0" err="1" smtClean="0">
                <a:hlinkClick r:id="rId3"/>
              </a:rPr>
              <a:t>noel</a:t>
            </a:r>
            <a:r>
              <a:rPr lang="cs-CZ" sz="700" dirty="0" smtClean="0">
                <a:hlinkClick r:id="rId3"/>
              </a:rPr>
              <a:t>&amp;ex=1#</a:t>
            </a:r>
            <a:r>
              <a:rPr lang="cs-CZ" sz="700" dirty="0" err="1" smtClean="0">
                <a:hlinkClick r:id="rId3"/>
              </a:rPr>
              <a:t>ai</a:t>
            </a:r>
            <a:r>
              <a:rPr lang="cs-CZ" sz="700" dirty="0" smtClean="0">
                <a:hlinkClick r:id="rId3"/>
              </a:rPr>
              <a:t>:MC900410837|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>
              <a:solidFill>
                <a:srgbClr val="7030A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err="1" smtClean="0">
                <a:solidFill>
                  <a:srgbClr val="7030A0"/>
                </a:solidFill>
              </a:rPr>
              <a:t>Cadeau</a:t>
            </a:r>
            <a:r>
              <a:rPr lang="cs-CZ" sz="700" dirty="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700" dirty="0" smtClean="0">
                <a:hlinkClick r:id="rId4"/>
              </a:rPr>
              <a:t>http://office.microsoft.com/fr-fr/images/results.aspx?qu=cadeaux&amp;ex=1#ai:MC900436296|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err="1" smtClean="0">
                <a:solidFill>
                  <a:srgbClr val="7030A0"/>
                </a:solidFill>
              </a:rPr>
              <a:t>Réveillon</a:t>
            </a:r>
            <a:r>
              <a:rPr lang="cs-CZ" sz="700" dirty="0" smtClean="0">
                <a:solidFill>
                  <a:srgbClr val="7030A0"/>
                </a:solidFill>
              </a:rPr>
              <a:t> dostupné pod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hlinkClick r:id="rId5"/>
              </a:rPr>
              <a:t>http://office.</a:t>
            </a:r>
            <a:r>
              <a:rPr lang="cs-CZ" sz="700" dirty="0" err="1" smtClean="0">
                <a:hlinkClick r:id="rId5"/>
              </a:rPr>
              <a:t>microsoft.com</a:t>
            </a:r>
            <a:r>
              <a:rPr lang="cs-CZ" sz="700" dirty="0" smtClean="0">
                <a:hlinkClick r:id="rId5"/>
              </a:rPr>
              <a:t>/fr-fr/</a:t>
            </a:r>
            <a:r>
              <a:rPr lang="cs-CZ" sz="700" dirty="0" err="1" smtClean="0">
                <a:hlinkClick r:id="rId5"/>
              </a:rPr>
              <a:t>images</a:t>
            </a:r>
            <a:r>
              <a:rPr lang="cs-CZ" sz="700" dirty="0" smtClean="0">
                <a:hlinkClick r:id="rId5"/>
              </a:rPr>
              <a:t>/</a:t>
            </a:r>
            <a:r>
              <a:rPr lang="cs-CZ" sz="700" dirty="0" err="1" smtClean="0">
                <a:hlinkClick r:id="rId5"/>
              </a:rPr>
              <a:t>results.aspx</a:t>
            </a:r>
            <a:r>
              <a:rPr lang="cs-CZ" sz="700" dirty="0" smtClean="0">
                <a:hlinkClick r:id="rId5"/>
              </a:rPr>
              <a:t>?</a:t>
            </a:r>
            <a:r>
              <a:rPr lang="cs-CZ" sz="700" dirty="0" err="1" smtClean="0">
                <a:hlinkClick r:id="rId5"/>
              </a:rPr>
              <a:t>qu</a:t>
            </a:r>
            <a:r>
              <a:rPr lang="cs-CZ" sz="700" dirty="0" smtClean="0">
                <a:hlinkClick r:id="rId5"/>
              </a:rPr>
              <a:t>=</a:t>
            </a:r>
            <a:r>
              <a:rPr lang="cs-CZ" sz="700" dirty="0" err="1" smtClean="0">
                <a:hlinkClick r:id="rId5"/>
              </a:rPr>
              <a:t>noel</a:t>
            </a:r>
            <a:r>
              <a:rPr lang="cs-CZ" sz="700" dirty="0" smtClean="0">
                <a:hlinkClick r:id="rId5"/>
              </a:rPr>
              <a:t>&amp;ex=1#</a:t>
            </a:r>
            <a:r>
              <a:rPr lang="cs-CZ" sz="700" dirty="0" err="1" smtClean="0">
                <a:hlinkClick r:id="rId5"/>
              </a:rPr>
              <a:t>ai</a:t>
            </a:r>
            <a:r>
              <a:rPr lang="cs-CZ" sz="700" dirty="0" smtClean="0">
                <a:hlinkClick r:id="rId5"/>
              </a:rPr>
              <a:t>:MP900440279|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solidFill>
                  <a:srgbClr val="7030A0"/>
                </a:solidFill>
              </a:rPr>
              <a:t>B</a:t>
            </a:r>
            <a:r>
              <a:rPr lang="en-US" sz="700" dirty="0" smtClean="0">
                <a:solidFill>
                  <a:srgbClr val="7030A0"/>
                </a:solidFill>
              </a:rPr>
              <a:t>û</a:t>
            </a:r>
            <a:r>
              <a:rPr lang="cs-CZ" sz="700" dirty="0" err="1" smtClean="0">
                <a:solidFill>
                  <a:srgbClr val="7030A0"/>
                </a:solidFill>
              </a:rPr>
              <a:t>che</a:t>
            </a:r>
            <a:r>
              <a:rPr lang="cs-CZ" sz="700" dirty="0" smtClean="0">
                <a:solidFill>
                  <a:srgbClr val="7030A0"/>
                </a:solidFill>
              </a:rPr>
              <a:t>: vlastní fotka</a:t>
            </a:r>
            <a:endParaRPr lang="en-US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>
              <a:solidFill>
                <a:srgbClr val="7030A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err="1" smtClean="0">
                <a:solidFill>
                  <a:srgbClr val="7030A0"/>
                </a:solidFill>
              </a:rPr>
              <a:t>Saint</a:t>
            </a:r>
            <a:r>
              <a:rPr lang="cs-CZ" sz="700" dirty="0" smtClean="0">
                <a:solidFill>
                  <a:srgbClr val="7030A0"/>
                </a:solidFill>
              </a:rPr>
              <a:t> </a:t>
            </a:r>
            <a:r>
              <a:rPr lang="cs-CZ" sz="700" dirty="0" err="1" smtClean="0">
                <a:solidFill>
                  <a:srgbClr val="7030A0"/>
                </a:solidFill>
              </a:rPr>
              <a:t>Nicolas</a:t>
            </a:r>
            <a:r>
              <a:rPr lang="cs-CZ" sz="700" dirty="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hlinkClick r:id="rId5"/>
              </a:rPr>
              <a:t>http://office.</a:t>
            </a:r>
            <a:r>
              <a:rPr lang="cs-CZ" sz="700" dirty="0" err="1" smtClean="0">
                <a:hlinkClick r:id="rId5"/>
              </a:rPr>
              <a:t>microsoft.com</a:t>
            </a:r>
            <a:r>
              <a:rPr lang="cs-CZ" sz="700" dirty="0" smtClean="0">
                <a:hlinkClick r:id="rId5"/>
              </a:rPr>
              <a:t>/fr-fr/</a:t>
            </a:r>
            <a:r>
              <a:rPr lang="cs-CZ" sz="700" dirty="0" err="1" smtClean="0">
                <a:hlinkClick r:id="rId5"/>
              </a:rPr>
              <a:t>images</a:t>
            </a:r>
            <a:r>
              <a:rPr lang="cs-CZ" sz="700" dirty="0" smtClean="0">
                <a:hlinkClick r:id="rId5"/>
              </a:rPr>
              <a:t>/</a:t>
            </a:r>
            <a:r>
              <a:rPr lang="cs-CZ" sz="700" dirty="0" err="1" smtClean="0">
                <a:hlinkClick r:id="rId5"/>
              </a:rPr>
              <a:t>results.aspx</a:t>
            </a:r>
            <a:r>
              <a:rPr lang="cs-CZ" sz="700" dirty="0" smtClean="0">
                <a:hlinkClick r:id="rId5"/>
              </a:rPr>
              <a:t>?</a:t>
            </a:r>
            <a:r>
              <a:rPr lang="cs-CZ" sz="700" dirty="0" err="1" smtClean="0">
                <a:hlinkClick r:id="rId5"/>
              </a:rPr>
              <a:t>qu</a:t>
            </a:r>
            <a:r>
              <a:rPr lang="cs-CZ" sz="700" dirty="0" smtClean="0">
                <a:hlinkClick r:id="rId5"/>
              </a:rPr>
              <a:t>=</a:t>
            </a:r>
            <a:r>
              <a:rPr lang="cs-CZ" sz="700" dirty="0" err="1" smtClean="0">
                <a:hlinkClick r:id="rId5"/>
              </a:rPr>
              <a:t>noel</a:t>
            </a:r>
            <a:r>
              <a:rPr lang="cs-CZ" sz="700" dirty="0" smtClean="0">
                <a:hlinkClick r:id="rId5"/>
              </a:rPr>
              <a:t>&amp;ex=1#</a:t>
            </a:r>
            <a:r>
              <a:rPr lang="cs-CZ" sz="700" dirty="0" err="1" smtClean="0">
                <a:hlinkClick r:id="rId5"/>
              </a:rPr>
              <a:t>ai</a:t>
            </a:r>
            <a:r>
              <a:rPr lang="cs-CZ" sz="700" dirty="0" smtClean="0">
                <a:hlinkClick r:id="rId5"/>
              </a:rPr>
              <a:t>:MC900433470|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err="1" smtClean="0">
                <a:solidFill>
                  <a:srgbClr val="7030A0"/>
                </a:solidFill>
              </a:rPr>
              <a:t>Dinde</a:t>
            </a:r>
            <a:r>
              <a:rPr lang="cs-CZ" sz="700" dirty="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hlinkClick r:id="rId5"/>
              </a:rPr>
              <a:t>http://office.</a:t>
            </a:r>
            <a:r>
              <a:rPr lang="cs-CZ" sz="700" dirty="0" err="1" smtClean="0">
                <a:hlinkClick r:id="rId5"/>
              </a:rPr>
              <a:t>microsoft.com</a:t>
            </a:r>
            <a:r>
              <a:rPr lang="cs-CZ" sz="700" dirty="0" smtClean="0">
                <a:hlinkClick r:id="rId5"/>
              </a:rPr>
              <a:t>/fr-fr/</a:t>
            </a:r>
            <a:r>
              <a:rPr lang="cs-CZ" sz="700" dirty="0" err="1" smtClean="0">
                <a:hlinkClick r:id="rId5"/>
              </a:rPr>
              <a:t>images</a:t>
            </a:r>
            <a:r>
              <a:rPr lang="cs-CZ" sz="700" dirty="0" smtClean="0">
                <a:hlinkClick r:id="rId5"/>
              </a:rPr>
              <a:t>/</a:t>
            </a:r>
            <a:r>
              <a:rPr lang="cs-CZ" sz="700" dirty="0" err="1" smtClean="0">
                <a:hlinkClick r:id="rId5"/>
              </a:rPr>
              <a:t>results.aspx</a:t>
            </a:r>
            <a:r>
              <a:rPr lang="cs-CZ" sz="700" dirty="0" smtClean="0">
                <a:hlinkClick r:id="rId5"/>
              </a:rPr>
              <a:t>?</a:t>
            </a:r>
            <a:r>
              <a:rPr lang="cs-CZ" sz="700" dirty="0" err="1" smtClean="0">
                <a:hlinkClick r:id="rId5"/>
              </a:rPr>
              <a:t>qu</a:t>
            </a:r>
            <a:r>
              <a:rPr lang="cs-CZ" sz="700" dirty="0" smtClean="0">
                <a:hlinkClick r:id="rId5"/>
              </a:rPr>
              <a:t>=</a:t>
            </a:r>
            <a:r>
              <a:rPr lang="cs-CZ" sz="700" dirty="0" err="1" smtClean="0">
                <a:hlinkClick r:id="rId5"/>
              </a:rPr>
              <a:t>noel</a:t>
            </a:r>
            <a:r>
              <a:rPr lang="cs-CZ" sz="700" dirty="0" smtClean="0">
                <a:hlinkClick r:id="rId5"/>
              </a:rPr>
              <a:t>&amp;ex=1#</a:t>
            </a:r>
            <a:r>
              <a:rPr lang="cs-CZ" sz="700" dirty="0" err="1" smtClean="0">
                <a:hlinkClick r:id="rId5"/>
              </a:rPr>
              <a:t>ai</a:t>
            </a:r>
            <a:r>
              <a:rPr lang="cs-CZ" sz="700" dirty="0" smtClean="0">
                <a:hlinkClick r:id="rId5"/>
              </a:rPr>
              <a:t>:MP900409274|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err="1" smtClean="0">
                <a:solidFill>
                  <a:srgbClr val="7030A0"/>
                </a:solidFill>
              </a:rPr>
              <a:t>Marrons</a:t>
            </a:r>
            <a:r>
              <a:rPr lang="cs-CZ" sz="700" dirty="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hlinkClick r:id="rId6"/>
              </a:rPr>
              <a:t>http://office.</a:t>
            </a:r>
            <a:r>
              <a:rPr lang="cs-CZ" sz="700" dirty="0" err="1" smtClean="0">
                <a:hlinkClick r:id="rId6"/>
              </a:rPr>
              <a:t>microsoft.com</a:t>
            </a:r>
            <a:r>
              <a:rPr lang="cs-CZ" sz="700" dirty="0" smtClean="0">
                <a:hlinkClick r:id="rId6"/>
              </a:rPr>
              <a:t>/fr-fr/</a:t>
            </a:r>
            <a:r>
              <a:rPr lang="cs-CZ" sz="700" dirty="0" err="1" smtClean="0">
                <a:hlinkClick r:id="rId6"/>
              </a:rPr>
              <a:t>images</a:t>
            </a:r>
            <a:r>
              <a:rPr lang="cs-CZ" sz="700" dirty="0" smtClean="0">
                <a:hlinkClick r:id="rId6"/>
              </a:rPr>
              <a:t>/</a:t>
            </a:r>
            <a:r>
              <a:rPr lang="cs-CZ" sz="700" dirty="0" err="1" smtClean="0">
                <a:hlinkClick r:id="rId6"/>
              </a:rPr>
              <a:t>results.aspx</a:t>
            </a:r>
            <a:r>
              <a:rPr lang="cs-CZ" sz="700" dirty="0" smtClean="0">
                <a:hlinkClick r:id="rId6"/>
              </a:rPr>
              <a:t>?</a:t>
            </a:r>
            <a:r>
              <a:rPr lang="cs-CZ" sz="700" dirty="0" err="1" smtClean="0">
                <a:hlinkClick r:id="rId6"/>
              </a:rPr>
              <a:t>qu</a:t>
            </a:r>
            <a:r>
              <a:rPr lang="cs-CZ" sz="700" dirty="0" smtClean="0">
                <a:hlinkClick r:id="rId6"/>
              </a:rPr>
              <a:t>=</a:t>
            </a:r>
            <a:r>
              <a:rPr lang="cs-CZ" sz="700" dirty="0" err="1" smtClean="0">
                <a:hlinkClick r:id="rId6"/>
              </a:rPr>
              <a:t>chataignes</a:t>
            </a:r>
            <a:r>
              <a:rPr lang="cs-CZ" sz="700" dirty="0" smtClean="0">
                <a:hlinkClick r:id="rId6"/>
              </a:rPr>
              <a:t>&amp;ex=1#</a:t>
            </a:r>
            <a:r>
              <a:rPr lang="cs-CZ" sz="700" dirty="0" err="1" smtClean="0">
                <a:hlinkClick r:id="rId6"/>
              </a:rPr>
              <a:t>ai</a:t>
            </a:r>
            <a:r>
              <a:rPr lang="cs-CZ" sz="700" dirty="0" smtClean="0">
                <a:hlinkClick r:id="rId6"/>
              </a:rPr>
              <a:t>:MC900215518|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err="1" smtClean="0">
                <a:solidFill>
                  <a:srgbClr val="7030A0"/>
                </a:solidFill>
              </a:rPr>
              <a:t>Carpe</a:t>
            </a:r>
            <a:r>
              <a:rPr lang="cs-CZ" sz="700" dirty="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hlinkClick r:id="rId7"/>
              </a:rPr>
              <a:t>http://office.</a:t>
            </a:r>
            <a:r>
              <a:rPr lang="cs-CZ" sz="700" dirty="0" err="1" smtClean="0">
                <a:hlinkClick r:id="rId7"/>
              </a:rPr>
              <a:t>microsoft.com</a:t>
            </a:r>
            <a:r>
              <a:rPr lang="cs-CZ" sz="700" dirty="0" smtClean="0">
                <a:hlinkClick r:id="rId7"/>
              </a:rPr>
              <a:t>/fr-fr/</a:t>
            </a:r>
            <a:r>
              <a:rPr lang="cs-CZ" sz="700" dirty="0" err="1" smtClean="0">
                <a:hlinkClick r:id="rId7"/>
              </a:rPr>
              <a:t>images</a:t>
            </a:r>
            <a:r>
              <a:rPr lang="cs-CZ" sz="700" dirty="0" smtClean="0">
                <a:hlinkClick r:id="rId7"/>
              </a:rPr>
              <a:t>/</a:t>
            </a:r>
            <a:r>
              <a:rPr lang="cs-CZ" sz="700" dirty="0" err="1" smtClean="0">
                <a:hlinkClick r:id="rId7"/>
              </a:rPr>
              <a:t>results.aspx</a:t>
            </a:r>
            <a:r>
              <a:rPr lang="cs-CZ" sz="700" dirty="0" smtClean="0">
                <a:hlinkClick r:id="rId7"/>
              </a:rPr>
              <a:t>?</a:t>
            </a:r>
            <a:r>
              <a:rPr lang="cs-CZ" sz="700" dirty="0" err="1" smtClean="0">
                <a:hlinkClick r:id="rId7"/>
              </a:rPr>
              <a:t>qu</a:t>
            </a:r>
            <a:r>
              <a:rPr lang="cs-CZ" sz="700" dirty="0" smtClean="0">
                <a:hlinkClick r:id="rId7"/>
              </a:rPr>
              <a:t>=</a:t>
            </a:r>
            <a:r>
              <a:rPr lang="cs-CZ" sz="700" dirty="0" err="1" smtClean="0">
                <a:hlinkClick r:id="rId7"/>
              </a:rPr>
              <a:t>carpe</a:t>
            </a:r>
            <a:r>
              <a:rPr lang="cs-CZ" sz="700" dirty="0" smtClean="0">
                <a:hlinkClick r:id="rId7"/>
              </a:rPr>
              <a:t>&amp;ex=1#</a:t>
            </a:r>
            <a:r>
              <a:rPr lang="cs-CZ" sz="700" dirty="0" err="1" smtClean="0">
                <a:hlinkClick r:id="rId7"/>
              </a:rPr>
              <a:t>ai</a:t>
            </a:r>
            <a:r>
              <a:rPr lang="cs-CZ" sz="700" dirty="0" smtClean="0">
                <a:hlinkClick r:id="rId7"/>
              </a:rPr>
              <a:t>:MC900438840|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err="1" smtClean="0">
                <a:solidFill>
                  <a:srgbClr val="7030A0"/>
                </a:solidFill>
              </a:rPr>
              <a:t>Hu</a:t>
            </a:r>
            <a:r>
              <a:rPr lang="en-US" sz="700" dirty="0" smtClean="0">
                <a:solidFill>
                  <a:srgbClr val="7030A0"/>
                </a:solidFill>
              </a:rPr>
              <a:t>î</a:t>
            </a:r>
            <a:r>
              <a:rPr lang="cs-CZ" sz="700" dirty="0" err="1" smtClean="0">
                <a:solidFill>
                  <a:srgbClr val="7030A0"/>
                </a:solidFill>
              </a:rPr>
              <a:t>tres</a:t>
            </a:r>
            <a:r>
              <a:rPr lang="cs-CZ" sz="700" dirty="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hlinkClick r:id="rId8"/>
              </a:rPr>
              <a:t>http://office.</a:t>
            </a:r>
            <a:r>
              <a:rPr lang="cs-CZ" sz="700" dirty="0" err="1" smtClean="0">
                <a:hlinkClick r:id="rId8"/>
              </a:rPr>
              <a:t>microsoft.com</a:t>
            </a:r>
            <a:r>
              <a:rPr lang="cs-CZ" sz="700" dirty="0" smtClean="0">
                <a:hlinkClick r:id="rId8"/>
              </a:rPr>
              <a:t>/fr-fr/</a:t>
            </a:r>
            <a:r>
              <a:rPr lang="cs-CZ" sz="700" dirty="0" err="1" smtClean="0">
                <a:hlinkClick r:id="rId8"/>
              </a:rPr>
              <a:t>images</a:t>
            </a:r>
            <a:r>
              <a:rPr lang="cs-CZ" sz="700" dirty="0" smtClean="0">
                <a:hlinkClick r:id="rId8"/>
              </a:rPr>
              <a:t>/</a:t>
            </a:r>
            <a:r>
              <a:rPr lang="cs-CZ" sz="700" dirty="0" err="1" smtClean="0">
                <a:hlinkClick r:id="rId8"/>
              </a:rPr>
              <a:t>results.aspx</a:t>
            </a:r>
            <a:r>
              <a:rPr lang="cs-CZ" sz="700" dirty="0" smtClean="0">
                <a:hlinkClick r:id="rId8"/>
              </a:rPr>
              <a:t>?</a:t>
            </a:r>
            <a:r>
              <a:rPr lang="cs-CZ" sz="700" dirty="0" err="1" smtClean="0">
                <a:hlinkClick r:id="rId8"/>
              </a:rPr>
              <a:t>qu</a:t>
            </a:r>
            <a:r>
              <a:rPr lang="cs-CZ" sz="700" dirty="0" smtClean="0">
                <a:hlinkClick r:id="rId8"/>
              </a:rPr>
              <a:t>=</a:t>
            </a:r>
            <a:r>
              <a:rPr lang="cs-CZ" sz="700" dirty="0" err="1" smtClean="0">
                <a:hlinkClick r:id="rId8"/>
              </a:rPr>
              <a:t>huitres</a:t>
            </a:r>
            <a:r>
              <a:rPr lang="cs-CZ" sz="700" dirty="0" smtClean="0">
                <a:hlinkClick r:id="rId8"/>
              </a:rPr>
              <a:t>&amp;ex=1#</a:t>
            </a:r>
            <a:r>
              <a:rPr lang="cs-CZ" sz="700" dirty="0" err="1" smtClean="0">
                <a:hlinkClick r:id="rId8"/>
              </a:rPr>
              <a:t>ai</a:t>
            </a:r>
            <a:r>
              <a:rPr lang="cs-CZ" sz="700" dirty="0" smtClean="0">
                <a:hlinkClick r:id="rId8"/>
              </a:rPr>
              <a:t>:MP900434106|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err="1" smtClean="0">
                <a:solidFill>
                  <a:srgbClr val="7030A0"/>
                </a:solidFill>
              </a:rPr>
              <a:t>Oie</a:t>
            </a:r>
            <a:r>
              <a:rPr lang="cs-CZ" sz="700" dirty="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hlinkClick r:id="rId9"/>
              </a:rPr>
              <a:t>http://office.</a:t>
            </a:r>
            <a:r>
              <a:rPr lang="cs-CZ" sz="700" dirty="0" err="1" smtClean="0">
                <a:hlinkClick r:id="rId9"/>
              </a:rPr>
              <a:t>microsoft.com</a:t>
            </a:r>
            <a:r>
              <a:rPr lang="cs-CZ" sz="700" dirty="0" smtClean="0">
                <a:hlinkClick r:id="rId9"/>
              </a:rPr>
              <a:t>/fr-fr/</a:t>
            </a:r>
            <a:r>
              <a:rPr lang="cs-CZ" sz="700" dirty="0" err="1" smtClean="0">
                <a:hlinkClick r:id="rId9"/>
              </a:rPr>
              <a:t>images</a:t>
            </a:r>
            <a:r>
              <a:rPr lang="cs-CZ" sz="700" dirty="0" smtClean="0">
                <a:hlinkClick r:id="rId9"/>
              </a:rPr>
              <a:t>/</a:t>
            </a:r>
            <a:r>
              <a:rPr lang="cs-CZ" sz="700" dirty="0" err="1" smtClean="0">
                <a:hlinkClick r:id="rId9"/>
              </a:rPr>
              <a:t>results.aspx</a:t>
            </a:r>
            <a:r>
              <a:rPr lang="cs-CZ" sz="700" dirty="0" smtClean="0">
                <a:hlinkClick r:id="rId9"/>
              </a:rPr>
              <a:t>?</a:t>
            </a:r>
            <a:r>
              <a:rPr lang="cs-CZ" sz="700" dirty="0" err="1" smtClean="0">
                <a:hlinkClick r:id="rId9"/>
              </a:rPr>
              <a:t>qu</a:t>
            </a:r>
            <a:r>
              <a:rPr lang="cs-CZ" sz="700" dirty="0" smtClean="0">
                <a:hlinkClick r:id="rId9"/>
              </a:rPr>
              <a:t>=</a:t>
            </a:r>
            <a:r>
              <a:rPr lang="cs-CZ" sz="700" dirty="0" err="1" smtClean="0">
                <a:hlinkClick r:id="rId9"/>
              </a:rPr>
              <a:t>oie</a:t>
            </a:r>
            <a:r>
              <a:rPr lang="cs-CZ" sz="700" dirty="0" smtClean="0">
                <a:hlinkClick r:id="rId9"/>
              </a:rPr>
              <a:t>&amp;ex=1#</a:t>
            </a:r>
            <a:r>
              <a:rPr lang="cs-CZ" sz="700" dirty="0" err="1" smtClean="0">
                <a:hlinkClick r:id="rId9"/>
              </a:rPr>
              <a:t>ai</a:t>
            </a:r>
            <a:r>
              <a:rPr lang="cs-CZ" sz="700" dirty="0" smtClean="0">
                <a:hlinkClick r:id="rId9"/>
              </a:rPr>
              <a:t>:MC900192211|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err="1" smtClean="0">
                <a:solidFill>
                  <a:srgbClr val="7030A0"/>
                </a:solidFill>
              </a:rPr>
              <a:t>Grenouille</a:t>
            </a:r>
            <a:r>
              <a:rPr lang="cs-CZ" sz="700" dirty="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hlinkClick r:id="rId10"/>
              </a:rPr>
              <a:t>http://office.</a:t>
            </a:r>
            <a:r>
              <a:rPr lang="cs-CZ" sz="700" dirty="0" err="1" smtClean="0">
                <a:hlinkClick r:id="rId10"/>
              </a:rPr>
              <a:t>microsoft.com</a:t>
            </a:r>
            <a:r>
              <a:rPr lang="cs-CZ" sz="700" dirty="0" smtClean="0">
                <a:hlinkClick r:id="rId10"/>
              </a:rPr>
              <a:t>/fr-fr/</a:t>
            </a:r>
            <a:r>
              <a:rPr lang="cs-CZ" sz="700" dirty="0" err="1" smtClean="0">
                <a:hlinkClick r:id="rId10"/>
              </a:rPr>
              <a:t>images</a:t>
            </a:r>
            <a:r>
              <a:rPr lang="cs-CZ" sz="700" dirty="0" smtClean="0">
                <a:hlinkClick r:id="rId10"/>
              </a:rPr>
              <a:t>/</a:t>
            </a:r>
            <a:r>
              <a:rPr lang="cs-CZ" sz="700" dirty="0" err="1" smtClean="0">
                <a:hlinkClick r:id="rId10"/>
              </a:rPr>
              <a:t>results.aspx</a:t>
            </a:r>
            <a:r>
              <a:rPr lang="cs-CZ" sz="700" dirty="0" smtClean="0">
                <a:hlinkClick r:id="rId10"/>
              </a:rPr>
              <a:t>?</a:t>
            </a:r>
            <a:r>
              <a:rPr lang="cs-CZ" sz="700" dirty="0" err="1" smtClean="0">
                <a:hlinkClick r:id="rId10"/>
              </a:rPr>
              <a:t>qu</a:t>
            </a:r>
            <a:r>
              <a:rPr lang="cs-CZ" sz="700" dirty="0" smtClean="0">
                <a:hlinkClick r:id="rId10"/>
              </a:rPr>
              <a:t>=</a:t>
            </a:r>
            <a:r>
              <a:rPr lang="cs-CZ" sz="700" dirty="0" err="1" smtClean="0">
                <a:hlinkClick r:id="rId10"/>
              </a:rPr>
              <a:t>grenouille</a:t>
            </a:r>
            <a:r>
              <a:rPr lang="cs-CZ" sz="700" dirty="0" smtClean="0">
                <a:hlinkClick r:id="rId10"/>
              </a:rPr>
              <a:t>&amp;ex=1#</a:t>
            </a:r>
            <a:r>
              <a:rPr lang="cs-CZ" sz="700" dirty="0" err="1" smtClean="0">
                <a:hlinkClick r:id="rId10"/>
              </a:rPr>
              <a:t>ai</a:t>
            </a:r>
            <a:r>
              <a:rPr lang="cs-CZ" sz="700" dirty="0" smtClean="0">
                <a:hlinkClick r:id="rId10"/>
              </a:rPr>
              <a:t>:MC900424710|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err="1" smtClean="0">
                <a:solidFill>
                  <a:srgbClr val="7030A0"/>
                </a:solidFill>
              </a:rPr>
              <a:t>Escargots</a:t>
            </a:r>
            <a:r>
              <a:rPr lang="cs-CZ" sz="700" dirty="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hlinkClick r:id="rId11"/>
              </a:rPr>
              <a:t>http://office.</a:t>
            </a:r>
            <a:r>
              <a:rPr lang="cs-CZ" sz="700" dirty="0" err="1" smtClean="0">
                <a:hlinkClick r:id="rId11"/>
              </a:rPr>
              <a:t>microsoft.com</a:t>
            </a:r>
            <a:r>
              <a:rPr lang="cs-CZ" sz="700" dirty="0" smtClean="0">
                <a:hlinkClick r:id="rId11"/>
              </a:rPr>
              <a:t>/fr-fr/</a:t>
            </a:r>
            <a:r>
              <a:rPr lang="cs-CZ" sz="700" dirty="0" err="1" smtClean="0">
                <a:hlinkClick r:id="rId11"/>
              </a:rPr>
              <a:t>images</a:t>
            </a:r>
            <a:r>
              <a:rPr lang="cs-CZ" sz="700" dirty="0" smtClean="0">
                <a:hlinkClick r:id="rId11"/>
              </a:rPr>
              <a:t>/</a:t>
            </a:r>
            <a:r>
              <a:rPr lang="cs-CZ" sz="700" dirty="0" err="1" smtClean="0">
                <a:hlinkClick r:id="rId11"/>
              </a:rPr>
              <a:t>results.aspx</a:t>
            </a:r>
            <a:r>
              <a:rPr lang="cs-CZ" sz="700" dirty="0" smtClean="0">
                <a:hlinkClick r:id="rId11"/>
              </a:rPr>
              <a:t>?</a:t>
            </a:r>
            <a:r>
              <a:rPr lang="cs-CZ" sz="700" dirty="0" err="1" smtClean="0">
                <a:hlinkClick r:id="rId11"/>
              </a:rPr>
              <a:t>qu</a:t>
            </a:r>
            <a:r>
              <a:rPr lang="cs-CZ" sz="700" dirty="0" smtClean="0">
                <a:hlinkClick r:id="rId11"/>
              </a:rPr>
              <a:t>=</a:t>
            </a:r>
            <a:r>
              <a:rPr lang="cs-CZ" sz="700" dirty="0" err="1" smtClean="0">
                <a:hlinkClick r:id="rId11"/>
              </a:rPr>
              <a:t>escargots</a:t>
            </a:r>
            <a:r>
              <a:rPr lang="cs-CZ" sz="700" dirty="0" smtClean="0">
                <a:hlinkClick r:id="rId11"/>
              </a:rPr>
              <a:t>&amp;ex=1#</a:t>
            </a:r>
            <a:r>
              <a:rPr lang="cs-CZ" sz="700" dirty="0" err="1" smtClean="0">
                <a:hlinkClick r:id="rId11"/>
              </a:rPr>
              <a:t>ai</a:t>
            </a:r>
            <a:r>
              <a:rPr lang="cs-CZ" sz="700" dirty="0" smtClean="0">
                <a:hlinkClick r:id="rId11"/>
              </a:rPr>
              <a:t>:MP900433967|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>
              <a:solidFill>
                <a:srgbClr val="7030A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err="1" smtClean="0">
                <a:solidFill>
                  <a:srgbClr val="7030A0"/>
                </a:solidFill>
              </a:rPr>
              <a:t>Foie</a:t>
            </a:r>
            <a:r>
              <a:rPr lang="cs-CZ" sz="700" dirty="0" smtClean="0">
                <a:solidFill>
                  <a:srgbClr val="7030A0"/>
                </a:solidFill>
              </a:rPr>
              <a:t> </a:t>
            </a:r>
            <a:r>
              <a:rPr lang="cs-CZ" sz="700" dirty="0" err="1" smtClean="0">
                <a:solidFill>
                  <a:srgbClr val="7030A0"/>
                </a:solidFill>
              </a:rPr>
              <a:t>gras</a:t>
            </a:r>
            <a:r>
              <a:rPr lang="cs-CZ" sz="700" dirty="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hlinkClick r:id="rId12"/>
              </a:rPr>
              <a:t>http://office.</a:t>
            </a:r>
            <a:r>
              <a:rPr lang="cs-CZ" sz="700" dirty="0" err="1" smtClean="0">
                <a:hlinkClick r:id="rId12"/>
              </a:rPr>
              <a:t>microsoft.com</a:t>
            </a:r>
            <a:r>
              <a:rPr lang="cs-CZ" sz="700" dirty="0" smtClean="0">
                <a:hlinkClick r:id="rId12"/>
              </a:rPr>
              <a:t>/fr-fr/</a:t>
            </a:r>
            <a:r>
              <a:rPr lang="cs-CZ" sz="700" dirty="0" err="1" smtClean="0">
                <a:hlinkClick r:id="rId12"/>
              </a:rPr>
              <a:t>images</a:t>
            </a:r>
            <a:r>
              <a:rPr lang="cs-CZ" sz="700" dirty="0" smtClean="0">
                <a:hlinkClick r:id="rId12"/>
              </a:rPr>
              <a:t>/</a:t>
            </a:r>
            <a:r>
              <a:rPr lang="cs-CZ" sz="700" dirty="0" err="1" smtClean="0">
                <a:hlinkClick r:id="rId12"/>
              </a:rPr>
              <a:t>results.aspx</a:t>
            </a:r>
            <a:r>
              <a:rPr lang="cs-CZ" sz="700" dirty="0" smtClean="0">
                <a:hlinkClick r:id="rId12"/>
              </a:rPr>
              <a:t>?</a:t>
            </a:r>
            <a:r>
              <a:rPr lang="cs-CZ" sz="700" dirty="0" err="1" smtClean="0">
                <a:hlinkClick r:id="rId12"/>
              </a:rPr>
              <a:t>qu</a:t>
            </a:r>
            <a:r>
              <a:rPr lang="cs-CZ" sz="700" dirty="0" smtClean="0">
                <a:hlinkClick r:id="rId12"/>
              </a:rPr>
              <a:t>=</a:t>
            </a:r>
            <a:r>
              <a:rPr lang="cs-CZ" sz="700" dirty="0" err="1" smtClean="0">
                <a:hlinkClick r:id="rId12"/>
              </a:rPr>
              <a:t>foie</a:t>
            </a:r>
            <a:r>
              <a:rPr lang="cs-CZ" sz="700" dirty="0" smtClean="0">
                <a:hlinkClick r:id="rId12"/>
              </a:rPr>
              <a:t>+</a:t>
            </a:r>
            <a:r>
              <a:rPr lang="cs-CZ" sz="700" dirty="0" err="1" smtClean="0">
                <a:hlinkClick r:id="rId12"/>
              </a:rPr>
              <a:t>gras</a:t>
            </a:r>
            <a:r>
              <a:rPr lang="cs-CZ" sz="700" dirty="0" smtClean="0">
                <a:hlinkClick r:id="rId12"/>
              </a:rPr>
              <a:t>&amp;ex=1#</a:t>
            </a:r>
            <a:r>
              <a:rPr lang="cs-CZ" sz="700" dirty="0" err="1" smtClean="0">
                <a:hlinkClick r:id="rId12"/>
              </a:rPr>
              <a:t>ai</a:t>
            </a:r>
            <a:r>
              <a:rPr lang="cs-CZ" sz="700" dirty="0" smtClean="0">
                <a:hlinkClick r:id="rId12"/>
              </a:rPr>
              <a:t>:MC900412858|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err="1" smtClean="0">
                <a:solidFill>
                  <a:srgbClr val="7030A0"/>
                </a:solidFill>
              </a:rPr>
              <a:t>Belgique</a:t>
            </a:r>
            <a:r>
              <a:rPr lang="cs-CZ" sz="700" dirty="0" smtClean="0">
                <a:solidFill>
                  <a:srgbClr val="7030A0"/>
                </a:solidFill>
              </a:rPr>
              <a:t> dostupné pod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FR" sz="700" dirty="0" smtClean="0">
                <a:hlinkClick r:id="rId13"/>
              </a:rPr>
              <a:t>http://office.microsoft.com/fr-fr/images/results.aspx?qu=belgique&amp;ex=1&amp;AxInstalled=copy&amp;Download=MP900362851&amp;ext=JPG&amp;c=0#ai:MC900018771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err="1" smtClean="0">
                <a:solidFill>
                  <a:srgbClr val="7030A0"/>
                </a:solidFill>
              </a:rPr>
              <a:t>Canada</a:t>
            </a:r>
            <a:r>
              <a:rPr lang="cs-CZ" sz="700" dirty="0" smtClean="0">
                <a:solidFill>
                  <a:srgbClr val="7030A0"/>
                </a:solidFill>
              </a:rPr>
              <a:t> dostupné pod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hlinkClick r:id="rId14"/>
              </a:rPr>
              <a:t>http://office.</a:t>
            </a:r>
            <a:r>
              <a:rPr lang="cs-CZ" sz="700" dirty="0" err="1" smtClean="0">
                <a:hlinkClick r:id="rId14"/>
              </a:rPr>
              <a:t>microsoft.com</a:t>
            </a:r>
            <a:r>
              <a:rPr lang="cs-CZ" sz="700" dirty="0" smtClean="0">
                <a:hlinkClick r:id="rId14"/>
              </a:rPr>
              <a:t>/fr-fr/</a:t>
            </a:r>
            <a:r>
              <a:rPr lang="cs-CZ" sz="700" dirty="0" err="1" smtClean="0">
                <a:hlinkClick r:id="rId14"/>
              </a:rPr>
              <a:t>images</a:t>
            </a:r>
            <a:r>
              <a:rPr lang="cs-CZ" sz="700" dirty="0" smtClean="0">
                <a:hlinkClick r:id="rId14"/>
              </a:rPr>
              <a:t>/</a:t>
            </a:r>
            <a:r>
              <a:rPr lang="cs-CZ" sz="700" dirty="0" err="1" smtClean="0">
                <a:hlinkClick r:id="rId14"/>
              </a:rPr>
              <a:t>results.aspx</a:t>
            </a:r>
            <a:r>
              <a:rPr lang="cs-CZ" sz="700" dirty="0" smtClean="0">
                <a:hlinkClick r:id="rId14"/>
              </a:rPr>
              <a:t>?</a:t>
            </a:r>
            <a:r>
              <a:rPr lang="cs-CZ" sz="700" dirty="0" err="1" smtClean="0">
                <a:hlinkClick r:id="rId14"/>
              </a:rPr>
              <a:t>qu</a:t>
            </a:r>
            <a:r>
              <a:rPr lang="cs-CZ" sz="700" dirty="0" smtClean="0">
                <a:hlinkClick r:id="rId14"/>
              </a:rPr>
              <a:t>=CANADA&amp;ex=1#</a:t>
            </a:r>
            <a:r>
              <a:rPr lang="cs-CZ" sz="700" dirty="0" err="1" smtClean="0">
                <a:hlinkClick r:id="rId14"/>
              </a:rPr>
              <a:t>ai</a:t>
            </a:r>
            <a:r>
              <a:rPr lang="cs-CZ" sz="700" dirty="0" smtClean="0">
                <a:hlinkClick r:id="rId14"/>
              </a:rPr>
              <a:t>:MP900362634|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solidFill>
                  <a:srgbClr val="7030A0"/>
                </a:solidFill>
              </a:rPr>
              <a:t>France dostupné pod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hlinkClick r:id="rId15"/>
              </a:rPr>
              <a:t>http://office.</a:t>
            </a:r>
            <a:r>
              <a:rPr lang="cs-CZ" sz="700" dirty="0" err="1" smtClean="0">
                <a:hlinkClick r:id="rId15"/>
              </a:rPr>
              <a:t>microsoft.com</a:t>
            </a:r>
            <a:r>
              <a:rPr lang="cs-CZ" sz="700" dirty="0" smtClean="0">
                <a:hlinkClick r:id="rId15"/>
              </a:rPr>
              <a:t>/fr-fr/</a:t>
            </a:r>
            <a:r>
              <a:rPr lang="cs-CZ" sz="700" dirty="0" err="1" smtClean="0">
                <a:hlinkClick r:id="rId15"/>
              </a:rPr>
              <a:t>images</a:t>
            </a:r>
            <a:r>
              <a:rPr lang="cs-CZ" sz="700" dirty="0" smtClean="0">
                <a:hlinkClick r:id="rId15"/>
              </a:rPr>
              <a:t>/</a:t>
            </a:r>
            <a:r>
              <a:rPr lang="cs-CZ" sz="700" dirty="0" err="1" smtClean="0">
                <a:hlinkClick r:id="rId15"/>
              </a:rPr>
              <a:t>results.aspx</a:t>
            </a:r>
            <a:r>
              <a:rPr lang="cs-CZ" sz="700" dirty="0" smtClean="0">
                <a:hlinkClick r:id="rId15"/>
              </a:rPr>
              <a:t>?</a:t>
            </a:r>
            <a:r>
              <a:rPr lang="cs-CZ" sz="700" dirty="0" err="1" smtClean="0">
                <a:hlinkClick r:id="rId15"/>
              </a:rPr>
              <a:t>qu</a:t>
            </a:r>
            <a:r>
              <a:rPr lang="cs-CZ" sz="700" dirty="0" smtClean="0">
                <a:hlinkClick r:id="rId15"/>
              </a:rPr>
              <a:t>=</a:t>
            </a:r>
            <a:r>
              <a:rPr lang="cs-CZ" sz="700" dirty="0" err="1" smtClean="0">
                <a:hlinkClick r:id="rId15"/>
              </a:rPr>
              <a:t>france</a:t>
            </a:r>
            <a:r>
              <a:rPr lang="cs-CZ" sz="700" dirty="0" smtClean="0">
                <a:hlinkClick r:id="rId15"/>
              </a:rPr>
              <a:t>+</a:t>
            </a:r>
            <a:r>
              <a:rPr lang="cs-CZ" sz="700" dirty="0" err="1" smtClean="0">
                <a:hlinkClick r:id="rId15"/>
              </a:rPr>
              <a:t>drapeau</a:t>
            </a:r>
            <a:r>
              <a:rPr lang="cs-CZ" sz="700" dirty="0" smtClean="0">
                <a:hlinkClick r:id="rId15"/>
              </a:rPr>
              <a:t>&amp;ex=1&amp;</a:t>
            </a:r>
            <a:r>
              <a:rPr lang="cs-CZ" sz="700" dirty="0" err="1" smtClean="0">
                <a:hlinkClick r:id="rId15"/>
              </a:rPr>
              <a:t>AxInstalled</a:t>
            </a:r>
            <a:r>
              <a:rPr lang="cs-CZ" sz="700" dirty="0" smtClean="0">
                <a:hlinkClick r:id="rId15"/>
              </a:rPr>
              <a:t>=copy&amp;</a:t>
            </a:r>
            <a:r>
              <a:rPr lang="cs-CZ" sz="700" dirty="0" err="1" smtClean="0">
                <a:hlinkClick r:id="rId15"/>
              </a:rPr>
              <a:t>Download</a:t>
            </a:r>
            <a:r>
              <a:rPr lang="cs-CZ" sz="700" dirty="0" smtClean="0">
                <a:hlinkClick r:id="rId15"/>
              </a:rPr>
              <a:t>=MP900362851&amp;</a:t>
            </a:r>
            <a:r>
              <a:rPr lang="cs-CZ" sz="700" dirty="0" err="1" smtClean="0">
                <a:hlinkClick r:id="rId15"/>
              </a:rPr>
              <a:t>ext</a:t>
            </a:r>
            <a:r>
              <a:rPr lang="cs-CZ" sz="700" dirty="0" smtClean="0">
                <a:hlinkClick r:id="rId15"/>
              </a:rPr>
              <a:t>=JPG&amp;c=0#</a:t>
            </a:r>
            <a:r>
              <a:rPr lang="cs-CZ" sz="700" dirty="0" err="1" smtClean="0">
                <a:hlinkClick r:id="rId15"/>
              </a:rPr>
              <a:t>ai</a:t>
            </a:r>
            <a:r>
              <a:rPr lang="cs-CZ" sz="700" dirty="0" smtClean="0">
                <a:hlinkClick r:id="rId15"/>
              </a:rPr>
              <a:t>:MC900018789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err="1" smtClean="0">
                <a:solidFill>
                  <a:srgbClr val="7030A0"/>
                </a:solidFill>
              </a:rPr>
              <a:t>Suisse</a:t>
            </a:r>
            <a:r>
              <a:rPr lang="cs-CZ" sz="700" dirty="0" smtClean="0">
                <a:solidFill>
                  <a:srgbClr val="7030A0"/>
                </a:solidFill>
              </a:rPr>
              <a:t> dostupné pod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700" dirty="0" smtClean="0">
                <a:hlinkClick r:id="rId16"/>
              </a:rPr>
              <a:t>http://office.</a:t>
            </a:r>
            <a:r>
              <a:rPr lang="cs-CZ" sz="700" dirty="0" err="1" smtClean="0">
                <a:hlinkClick r:id="rId16"/>
              </a:rPr>
              <a:t>microsoft.com</a:t>
            </a:r>
            <a:r>
              <a:rPr lang="cs-CZ" sz="700" dirty="0" smtClean="0">
                <a:hlinkClick r:id="rId16"/>
              </a:rPr>
              <a:t>/fr-fr/</a:t>
            </a:r>
            <a:r>
              <a:rPr lang="cs-CZ" sz="700" dirty="0" err="1" smtClean="0">
                <a:hlinkClick r:id="rId16"/>
              </a:rPr>
              <a:t>images</a:t>
            </a:r>
            <a:r>
              <a:rPr lang="cs-CZ" sz="700" dirty="0" smtClean="0">
                <a:hlinkClick r:id="rId16"/>
              </a:rPr>
              <a:t>/</a:t>
            </a:r>
            <a:r>
              <a:rPr lang="cs-CZ" sz="700" dirty="0" err="1" smtClean="0">
                <a:hlinkClick r:id="rId16"/>
              </a:rPr>
              <a:t>results.aspx</a:t>
            </a:r>
            <a:r>
              <a:rPr lang="cs-CZ" sz="700" dirty="0" smtClean="0">
                <a:hlinkClick r:id="rId16"/>
              </a:rPr>
              <a:t>?</a:t>
            </a:r>
            <a:r>
              <a:rPr lang="cs-CZ" sz="700" dirty="0" err="1" smtClean="0">
                <a:hlinkClick r:id="rId16"/>
              </a:rPr>
              <a:t>qu</a:t>
            </a:r>
            <a:r>
              <a:rPr lang="cs-CZ" sz="700" dirty="0" smtClean="0">
                <a:hlinkClick r:id="rId16"/>
              </a:rPr>
              <a:t>=</a:t>
            </a:r>
            <a:r>
              <a:rPr lang="cs-CZ" sz="700" dirty="0" err="1" smtClean="0">
                <a:hlinkClick r:id="rId16"/>
              </a:rPr>
              <a:t>suisse</a:t>
            </a:r>
            <a:r>
              <a:rPr lang="cs-CZ" sz="700" dirty="0" smtClean="0">
                <a:hlinkClick r:id="rId16"/>
              </a:rPr>
              <a:t>&amp;ex=1#</a:t>
            </a:r>
            <a:r>
              <a:rPr lang="cs-CZ" sz="700" dirty="0" err="1" smtClean="0">
                <a:hlinkClick r:id="rId16"/>
              </a:rPr>
              <a:t>ai</a:t>
            </a:r>
            <a:r>
              <a:rPr lang="cs-CZ" sz="700" dirty="0" smtClean="0">
                <a:hlinkClick r:id="rId16"/>
              </a:rPr>
              <a:t>:MP900362839|</a:t>
            </a:r>
            <a:endParaRPr lang="cs-CZ" sz="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04813"/>
            <a:ext cx="8229600" cy="604837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cs-CZ" sz="1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Proposition de corrections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000" u="sng" smtClean="0">
                <a:latin typeface="Calibri" pitchFamily="34" charset="0"/>
              </a:rPr>
              <a:t>Activité 1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Image 1: le sapin		image 2: le p</a:t>
            </a:r>
            <a:r>
              <a:rPr lang="en-US" sz="1000" smtClean="0">
                <a:latin typeface="Calibri" pitchFamily="34" charset="0"/>
              </a:rPr>
              <a:t>è</a:t>
            </a:r>
            <a:r>
              <a:rPr lang="cs-CZ" sz="1000" smtClean="0">
                <a:latin typeface="Calibri" pitchFamily="34" charset="0"/>
              </a:rPr>
              <a:t>re Noël	image 3: le cadeau	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image 4: le réveillon (repas pris au milieu de la Nuit de la nuit de Noël, avant ou apr</a:t>
            </a:r>
            <a:r>
              <a:rPr lang="en-US" sz="1000" smtClean="0">
                <a:latin typeface="Calibri" pitchFamily="34" charset="0"/>
              </a:rPr>
              <a:t>è</a:t>
            </a:r>
            <a:r>
              <a:rPr lang="cs-CZ" sz="1000" smtClean="0">
                <a:latin typeface="Calibri" pitchFamily="34" charset="0"/>
              </a:rPr>
              <a:t>s la messe de minuit).		Image 5: la b</a:t>
            </a:r>
            <a:r>
              <a:rPr lang="en-US" sz="1000" smtClean="0">
                <a:latin typeface="Calibri" pitchFamily="34" charset="0"/>
              </a:rPr>
              <a:t>û</a:t>
            </a:r>
            <a:r>
              <a:rPr lang="cs-CZ" sz="1000" smtClean="0">
                <a:latin typeface="Calibri" pitchFamily="34" charset="0"/>
              </a:rPr>
              <a:t>che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image 6: la cr</a:t>
            </a:r>
            <a:r>
              <a:rPr lang="en-US" sz="1000" smtClean="0">
                <a:latin typeface="Calibri" pitchFamily="34" charset="0"/>
              </a:rPr>
              <a:t>è</a:t>
            </a:r>
            <a:r>
              <a:rPr lang="cs-CZ" sz="1000" smtClean="0">
                <a:latin typeface="Calibri" pitchFamily="34" charset="0"/>
              </a:rPr>
              <a:t>che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1000" u="sng" smtClean="0">
                <a:latin typeface="Calibri" pitchFamily="34" charset="0"/>
              </a:rPr>
              <a:t>Activité 2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1- faux (la Saint Nicolas se f</a:t>
            </a:r>
            <a:r>
              <a:rPr lang="en-US" sz="1000" smtClean="0">
                <a:latin typeface="Calibri" pitchFamily="34" charset="0"/>
              </a:rPr>
              <a:t>ê</a:t>
            </a:r>
            <a:r>
              <a:rPr lang="cs-CZ" sz="1000" smtClean="0">
                <a:latin typeface="Calibri" pitchFamily="34" charset="0"/>
              </a:rPr>
              <a:t>te uniquement en Alsace, Lorraine, Franche-Comté et en Flandres)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2- faux (seul le 25 décembre est férié, en Alsace et Lorraine les 25 et 26 décembre)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3- vrai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4- faux (on le fait pendant tout le mois de janvier)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5- vrai (le premier sapin de Noël est apparu en Alsace en 1521)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6- vrai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7- vrai (nougat noir et blanc, pompe à l'huile, noix ou noisettes, figues sèches, amandes et raisins secs, dattes, fougasse, fruits confits, gibassié, pâte de fruits, oreillettes, calissons, pommes, poires, melon vert, vin cuit)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1000" u="sng" smtClean="0">
                <a:latin typeface="Calibri" pitchFamily="34" charset="0"/>
              </a:rPr>
              <a:t>Activité 3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Images 1 (dinde), 2 (marrons avec la dinde), 4 (plateau de fruits de mer), 8 (foie gras) et 9 (b</a:t>
            </a:r>
            <a:r>
              <a:rPr lang="en-US" sz="1000" smtClean="0">
                <a:latin typeface="Calibri" pitchFamily="34" charset="0"/>
              </a:rPr>
              <a:t>û</a:t>
            </a:r>
            <a:r>
              <a:rPr lang="cs-CZ" sz="1000" smtClean="0">
                <a:latin typeface="Calibri" pitchFamily="34" charset="0"/>
              </a:rPr>
              <a:t>che)</a:t>
            </a:r>
            <a:endParaRPr lang="en-US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		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000" u="sng" smtClean="0">
                <a:latin typeface="Calibri" pitchFamily="34" charset="0"/>
              </a:rPr>
              <a:t>Activité 4</a:t>
            </a:r>
            <a:endParaRPr lang="cs-CZ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1- Suisse	2- Belgique	3- Afrique	4- Canada	5- France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1000" u="sng" smtClean="0">
                <a:latin typeface="Calibri" pitchFamily="34" charset="0"/>
              </a:rPr>
              <a:t>Activité 5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Noël – neige – yeux – enfants – fermer – pri</a:t>
            </a:r>
            <a:r>
              <a:rPr lang="en-US" sz="1000" smtClean="0">
                <a:latin typeface="Calibri" pitchFamily="34" charset="0"/>
              </a:rPr>
              <a:t>è</a:t>
            </a:r>
            <a:r>
              <a:rPr lang="cs-CZ" sz="1000" smtClean="0">
                <a:latin typeface="Calibri" pitchFamily="34" charset="0"/>
              </a:rPr>
              <a:t>re – Noël – jouets – oublie – froid - </a:t>
            </a:r>
            <a:endParaRPr lang="en-US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8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80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otiv systému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tiv systému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761</TotalTime>
  <Words>556</Words>
  <Application>Microsoft Office PowerPoint</Application>
  <PresentationFormat>Předvádění na obrazovce (4:3)</PresentationFormat>
  <Paragraphs>134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Motiv systému Office</vt:lpstr>
      <vt:lpstr>Balónky</vt:lpstr>
      <vt:lpstr>Noël</vt:lpstr>
      <vt:lpstr>Noël: vocabulaire</vt:lpstr>
      <vt:lpstr>La fête de Noël en France: vrai / faux</vt:lpstr>
      <vt:lpstr>Que mange-t-on en France à Noël ? </vt:lpstr>
      <vt:lpstr>Que mange-t-on à Noël dans les pays francophones?</vt:lpstr>
      <vt:lpstr>Une chanson traditionnel de Noël:  Petit Papa Noël interprété par Tino Rossi https://www.youtube.com/watch?v=W2ZmTMzN5NY</vt:lpstr>
      <vt:lpstr>Použitý obrazový materiál: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78</cp:revision>
  <dcterms:created xsi:type="dcterms:W3CDTF">2012-06-18T15:15:37Z</dcterms:created>
  <dcterms:modified xsi:type="dcterms:W3CDTF">2013-12-12T13:03:56Z</dcterms:modified>
</cp:coreProperties>
</file>