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8" r:id="rId5"/>
    <p:sldId id="271" r:id="rId6"/>
    <p:sldId id="269" r:id="rId7"/>
    <p:sldId id="27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1" autoAdjust="0"/>
    <p:restoredTop sz="94660"/>
  </p:normalViewPr>
  <p:slideViewPr>
    <p:cSldViewPr>
      <p:cViewPr>
        <p:scale>
          <a:sx n="110" d="100"/>
          <a:sy n="110" d="100"/>
        </p:scale>
        <p:origin x="-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432048"/>
          </a:xfrm>
          <a:noFill/>
        </p:spPr>
        <p:txBody>
          <a:bodyPr>
            <a:noAutofit/>
          </a:bodyPr>
          <a:lstStyle/>
          <a:p>
            <a:r>
              <a:rPr lang="cs-CZ" sz="3600" b="1" dirty="0"/>
              <a:t>MUSIQUE FRANCOPHONE</a:t>
            </a:r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492896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978433"/>
              </p:ext>
            </p:extLst>
          </p:nvPr>
        </p:nvGraphicFramePr>
        <p:xfrm>
          <a:off x="727179" y="2780928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Frankofonie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02.10.2012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07-08, </a:t>
                      </a:r>
                      <a:r>
                        <a:rPr lang="cs-CZ" dirty="0" smtClean="0"/>
                        <a:t>3-4 </a:t>
                      </a:r>
                      <a:r>
                        <a:rPr lang="cs-CZ" dirty="0" err="1" smtClean="0"/>
                        <a:t>ročnik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err="1" smtClean="0"/>
                        <a:t>Chanteurs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et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instruments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francophones</a:t>
                      </a:r>
                      <a:r>
                        <a:rPr lang="cs-CZ" baseline="0" dirty="0" smtClean="0"/>
                        <a:t>. </a:t>
                      </a:r>
                      <a:r>
                        <a:rPr lang="cs-CZ" baseline="0" dirty="0" err="1" smtClean="0"/>
                        <a:t>Quiz</a:t>
                      </a:r>
                      <a:r>
                        <a:rPr lang="cs-CZ" baseline="0" smtClean="0"/>
                        <a:t>.</a:t>
                      </a:r>
                      <a:endParaRPr lang="cs-CZ" baseline="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Vous </a:t>
                      </a:r>
                      <a:r>
                        <a:rPr lang="cs-CZ" dirty="0" err="1" smtClean="0"/>
                        <a:t>pouvez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utiliser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et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barre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ou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clic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gauche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VY_32_INOVACE_09_</a:t>
                      </a:r>
                      <a:r>
                        <a:rPr lang="cs-CZ" dirty="0" err="1" smtClean="0"/>
                        <a:t>FGUI11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404664"/>
            <a:ext cx="4104456" cy="1656184"/>
          </a:xfrm>
        </p:spPr>
        <p:txBody>
          <a:bodyPr>
            <a:normAutofit/>
          </a:bodyPr>
          <a:lstStyle/>
          <a:p>
            <a:r>
              <a:rPr lang="cs-CZ" sz="6600" dirty="0" smtClean="0"/>
              <a:t>JAZZ</a:t>
            </a:r>
            <a:endParaRPr lang="cs-CZ" sz="6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03157"/>
              </p:ext>
            </p:extLst>
          </p:nvPr>
        </p:nvGraphicFramePr>
        <p:xfrm>
          <a:off x="0" y="2060848"/>
          <a:ext cx="5724128" cy="3744417"/>
        </p:xfrm>
        <a:graphic>
          <a:graphicData uri="http://schemas.openxmlformats.org/drawingml/2006/table">
            <a:tbl>
              <a:tblPr firstRow="1" firstCol="1" bandRow="1"/>
              <a:tblGrid>
                <a:gridCol w="574352"/>
                <a:gridCol w="5149776"/>
              </a:tblGrid>
              <a:tr h="880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2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 </a:t>
                      </a:r>
                      <a:r>
                        <a:rPr lang="cs-CZ" sz="14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Louisiane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s-CZ" sz="14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est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s-CZ" sz="14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des 50 </a:t>
                      </a:r>
                      <a:r>
                        <a:rPr lang="cs-CZ" sz="14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états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des</a:t>
                      </a:r>
                      <a:r>
                        <a:rPr lang="cs-CZ" sz="14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s-CZ" sz="14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États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cs-CZ" sz="14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Unis</a:t>
                      </a:r>
                      <a:r>
                        <a:rPr lang="cs-CZ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cs-CZ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Louisiane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la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ville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´´La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Nouvelle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-Orléans´´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est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très</a:t>
                      </a:r>
                      <a:r>
                        <a:rPr lang="cs-CZ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importante</a:t>
                      </a:r>
                      <a:r>
                        <a:rPr lang="cs-CZ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pour</a:t>
                      </a:r>
                      <a:r>
                        <a:rPr lang="cs-CZ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</a:t>
                      </a:r>
                      <a:r>
                        <a:rPr lang="cs-CZ" sz="140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jazz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200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C´est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Louis Armstrong qui a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rendu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jazz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célèbre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dans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monde.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Louis Armstrong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n´est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pas </a:t>
                      </a:r>
                      <a:r>
                        <a:rPr lang="cs-CZ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 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 </a:t>
                      </a:r>
                      <a:r>
                        <a:rPr lang="cs-CZ" sz="14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Nouvelle</a:t>
                      </a:r>
                      <a:r>
                        <a:rPr lang="cs-CZ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-Orléans.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47825" y="24955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ástupný symbol pro text 8"/>
          <p:cNvSpPr txBox="1">
            <a:spLocks/>
          </p:cNvSpPr>
          <p:nvPr/>
        </p:nvSpPr>
        <p:spPr>
          <a:xfrm>
            <a:off x="5724128" y="2060848"/>
            <a:ext cx="1296144" cy="44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VRAI</a:t>
            </a: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400" noProof="0" dirty="0" err="1" smtClean="0">
                <a:solidFill>
                  <a:srgbClr val="FF0000"/>
                </a:solidFill>
              </a:rPr>
              <a:t>VRAI</a:t>
            </a:r>
            <a:endParaRPr lang="cs-CZ" sz="1400" noProof="0" dirty="0" smtClean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VRAI</a:t>
            </a: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sz="1400" dirty="0" smtClean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400" dirty="0" smtClean="0">
                <a:solidFill>
                  <a:srgbClr val="FF0000"/>
                </a:solidFill>
              </a:rPr>
              <a:t>FAUX</a:t>
            </a: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3050"/>
            <a:ext cx="3672408" cy="106771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sz="4400" dirty="0" err="1" smtClean="0"/>
              <a:t>Le</a:t>
            </a:r>
            <a:r>
              <a:rPr lang="cs-CZ" sz="4400" dirty="0" smtClean="0"/>
              <a:t> </a:t>
            </a:r>
            <a:r>
              <a:rPr lang="cs-CZ" sz="4400" dirty="0" err="1"/>
              <a:t>S</a:t>
            </a:r>
            <a:r>
              <a:rPr lang="cs-CZ" sz="4400" dirty="0" err="1" smtClean="0"/>
              <a:t>éga</a:t>
            </a:r>
            <a:r>
              <a:rPr lang="cs-CZ" sz="4400" dirty="0" smtClean="0"/>
              <a:t>,  </a:t>
            </a:r>
            <a:r>
              <a:rPr lang="cs-CZ" sz="4400" dirty="0" err="1" smtClean="0"/>
              <a:t>Le</a:t>
            </a:r>
            <a:r>
              <a:rPr lang="cs-CZ" sz="4400" dirty="0" smtClean="0"/>
              <a:t> </a:t>
            </a:r>
            <a:r>
              <a:rPr lang="cs-CZ" sz="4400" dirty="0" err="1" smtClean="0"/>
              <a:t>raï</a:t>
            </a:r>
            <a:r>
              <a:rPr lang="cs-CZ" sz="4400" dirty="0" smtClean="0"/>
              <a:t>.</a:t>
            </a:r>
            <a:endParaRPr lang="cs-CZ" sz="4400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half" idx="2"/>
          </p:nvPr>
        </p:nvSpPr>
        <p:spPr>
          <a:xfrm>
            <a:off x="7812360" y="1556792"/>
            <a:ext cx="1440160" cy="5112568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VRAI</a:t>
            </a:r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VRAI</a:t>
            </a:r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VRAI</a:t>
            </a:r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VRAI</a:t>
            </a:r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cs-CZ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VRAI</a:t>
            </a:r>
            <a:endParaRPr lang="cs-CZ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859868"/>
              </p:ext>
            </p:extLst>
          </p:nvPr>
        </p:nvGraphicFramePr>
        <p:xfrm>
          <a:off x="827584" y="1628800"/>
          <a:ext cx="6768753" cy="5112568"/>
        </p:xfrm>
        <a:graphic>
          <a:graphicData uri="http://schemas.openxmlformats.org/drawingml/2006/table">
            <a:tbl>
              <a:tblPr firstRow="1" firstCol="1" bandRow="1"/>
              <a:tblGrid>
                <a:gridCol w="689232"/>
                <a:gridCol w="6079521"/>
              </a:tblGrid>
              <a:tr h="4607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 séga est une musique de l´île de la Réunion.</a:t>
                      </a:r>
                      <a:endParaRPr lang="cs-CZ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 Séga </a:t>
                      </a:r>
                      <a:r>
                        <a:rPr lang="cs-CZ" sz="1400" dirty="0" err="1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est</a:t>
                      </a:r>
                      <a:r>
                        <a:rPr lang="cs-CZ" sz="1400" baseline="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fr-FR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influencé par le raggamuffin chanté par les jeunes américains.</a:t>
                      </a:r>
                      <a:endParaRPr lang="cs-CZ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 Algérie le raï est </a:t>
                      </a:r>
                      <a:r>
                        <a:rPr lang="cs-CZ" sz="1400" dirty="0" err="1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inspiré</a:t>
                      </a:r>
                      <a:r>
                        <a:rPr lang="cs-CZ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de </a:t>
                      </a:r>
                      <a:r>
                        <a:rPr lang="fr-FR" sz="14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 vie de tous les jours.</a:t>
                      </a:r>
                      <a:endParaRPr lang="cs-CZ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Le raï est une musique d´improvisation et de poésie qui exprime les </a:t>
                      </a:r>
                      <a:r>
                        <a:rPr lang="cs-CZ" sz="1400" dirty="0" err="1" smtClean="0">
                          <a:latin typeface="Arial" pitchFamily="34" charset="0"/>
                          <a:cs typeface="Arial" pitchFamily="34" charset="0"/>
                        </a:rPr>
                        <a:t>souhaits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des jeunes, 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ce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que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pensent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 les </a:t>
                      </a:r>
                      <a:r>
                        <a:rPr lang="cs-CZ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gens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 de la </a:t>
                      </a:r>
                      <a:r>
                        <a:rPr lang="cs-CZ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société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 de l´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économi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de la </a:t>
                      </a:r>
                      <a:r>
                        <a:rPr lang="cs-CZ" sz="1400" dirty="0" err="1" smtClean="0">
                          <a:latin typeface="Arial" pitchFamily="34" charset="0"/>
                          <a:cs typeface="Arial" pitchFamily="34" charset="0"/>
                        </a:rPr>
                        <a:t>politique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…</a:t>
                      </a:r>
                      <a:endParaRPr lang="cs-CZ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Au départ, le raï n´est chanté que p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r les femmes 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pendant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 des cérémonies de mariage et de </a:t>
                      </a:r>
                      <a:r>
                        <a:rPr lang="cs-CZ" sz="1400" dirty="0" err="1" smtClean="0">
                          <a:latin typeface="Arial" pitchFamily="34" charset="0"/>
                          <a:cs typeface="Arial" pitchFamily="34" charset="0"/>
                        </a:rPr>
                        <a:t>naissance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r>
                        <a:rPr lang="fr-FR" sz="1400" dirty="0" smtClean="0">
                          <a:latin typeface="Arial" pitchFamily="34" charset="0"/>
                          <a:cs typeface="Arial" pitchFamily="34" charset="0"/>
                        </a:rPr>
                        <a:t>Comme les femmes n´avaient pas le droit de se mélanger aux hommes, </a:t>
                      </a:r>
                      <a:r>
                        <a:rPr lang="cs-CZ" sz="1400" dirty="0" err="1" smtClean="0">
                          <a:latin typeface="Arial" pitchFamily="34" charset="0"/>
                          <a:cs typeface="Arial" pitchFamily="34" charset="0"/>
                        </a:rPr>
                        <a:t>elles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 smtClean="0">
                          <a:latin typeface="Arial" pitchFamily="34" charset="0"/>
                          <a:cs typeface="Arial" pitchFamily="34" charset="0"/>
                        </a:rPr>
                        <a:t>pouvaient</a:t>
                      </a:r>
                      <a:r>
                        <a:rPr lang="cs-CZ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400" dirty="0" err="1" smtClean="0">
                          <a:latin typeface="Arial" pitchFamily="34" charset="0"/>
                          <a:cs typeface="Arial" pitchFamily="34" charset="0"/>
                        </a:rPr>
                        <a:t>ainsi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400" baseline="0" dirty="0" err="1" smtClean="0">
                          <a:latin typeface="Arial" pitchFamily="34" charset="0"/>
                          <a:cs typeface="Arial" pitchFamily="34" charset="0"/>
                        </a:rPr>
                        <a:t>s´exprimer</a:t>
                      </a:r>
                      <a:r>
                        <a:rPr lang="cs-CZ" sz="1400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cs-CZ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17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FF0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INSTRUMENTS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1844824"/>
            <a:ext cx="2880320" cy="16561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Le kora est le plus célèbre des instruments à cordes d'Afrique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3779912" y="2276872"/>
            <a:ext cx="3779912" cy="26205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Un</a:t>
            </a:r>
            <a:r>
              <a:rPr lang="cs-CZ" dirty="0" smtClean="0"/>
              <a:t> </a:t>
            </a:r>
            <a:r>
              <a:rPr lang="cs-CZ" dirty="0" err="1" smtClean="0"/>
              <a:t>saxophone</a:t>
            </a:r>
            <a:r>
              <a:rPr lang="cs-CZ" dirty="0" smtClean="0"/>
              <a:t> </a:t>
            </a:r>
            <a:r>
              <a:rPr lang="cs-CZ" dirty="0" err="1" smtClean="0"/>
              <a:t>soprano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utilisé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jazz.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1259632" y="5301208"/>
            <a:ext cx="648072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De </a:t>
            </a:r>
            <a:r>
              <a:rPr lang="cs-CZ" dirty="0" err="1" smtClean="0"/>
              <a:t>quel</a:t>
            </a:r>
            <a:r>
              <a:rPr lang="cs-CZ" dirty="0" smtClean="0"/>
              <a:t> instrument </a:t>
            </a:r>
            <a:r>
              <a:rPr lang="cs-CZ" dirty="0" err="1" smtClean="0"/>
              <a:t>joues</a:t>
            </a:r>
            <a:r>
              <a:rPr lang="cs-CZ" dirty="0" smtClean="0"/>
              <a:t>-tu </a:t>
            </a:r>
            <a:r>
              <a:rPr lang="cs-CZ" dirty="0" err="1" smtClean="0"/>
              <a:t>ou</a:t>
            </a:r>
            <a:r>
              <a:rPr lang="cs-CZ" dirty="0" smtClean="0"/>
              <a:t> </a:t>
            </a:r>
            <a:r>
              <a:rPr lang="cs-CZ" dirty="0" err="1" smtClean="0"/>
              <a:t>aimerais</a:t>
            </a:r>
            <a:r>
              <a:rPr lang="cs-CZ" dirty="0" smtClean="0"/>
              <a:t>-tu </a:t>
            </a:r>
            <a:r>
              <a:rPr lang="cs-CZ" dirty="0" err="1" smtClean="0"/>
              <a:t>jouer</a:t>
            </a:r>
            <a:r>
              <a:rPr lang="cs-CZ" dirty="0" smtClean="0"/>
              <a:t>?</a:t>
            </a:r>
          </a:p>
          <a:p>
            <a:pPr algn="ctr"/>
            <a:r>
              <a:rPr lang="cs-CZ" dirty="0" smtClean="0"/>
              <a:t>Dis </a:t>
            </a:r>
            <a:r>
              <a:rPr lang="cs-CZ" dirty="0" err="1" smtClean="0"/>
              <a:t>pourquoi</a:t>
            </a:r>
            <a:r>
              <a:rPr lang="cs-CZ" dirty="0" smtClean="0"/>
              <a:t>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651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0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331640" y="548680"/>
            <a:ext cx="5904656" cy="8640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BON </a:t>
            </a:r>
            <a:r>
              <a:rPr lang="cs-CZ" dirty="0" err="1" smtClean="0"/>
              <a:t>MOT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179512" y="2348880"/>
            <a:ext cx="6048672" cy="4104456"/>
          </a:xfrm>
        </p:spPr>
        <p:txBody>
          <a:bodyPr>
            <a:normAutofit lnSpcReduction="10000"/>
          </a:bodyPr>
          <a:lstStyle/>
          <a:p>
            <a:r>
              <a:rPr lang="fr-FR" sz="2000" dirty="0" smtClean="0">
                <a:solidFill>
                  <a:schemeClr val="tx1"/>
                </a:solidFill>
              </a:rPr>
              <a:t>Le Festival international de Louisiane est un</a:t>
            </a:r>
            <a:r>
              <a:rPr lang="cs-CZ" sz="2000" dirty="0" smtClean="0">
                <a:solidFill>
                  <a:schemeClr val="tx1"/>
                </a:solidFill>
              </a:rPr>
              <a:t> festival musical </a:t>
            </a:r>
            <a:r>
              <a:rPr lang="cs-CZ" sz="2000" dirty="0" err="1" smtClean="0">
                <a:solidFill>
                  <a:schemeClr val="tx1"/>
                </a:solidFill>
              </a:rPr>
              <a:t>francophone</a:t>
            </a:r>
            <a:r>
              <a:rPr lang="fr-FR" sz="2000" dirty="0" smtClean="0">
                <a:solidFill>
                  <a:schemeClr val="tx1"/>
                </a:solidFill>
              </a:rPr>
              <a:t> qui </a:t>
            </a:r>
            <a:r>
              <a:rPr lang="cs-CZ" sz="2000" dirty="0" smtClean="0">
                <a:solidFill>
                  <a:schemeClr val="tx1"/>
                </a:solidFill>
              </a:rPr>
              <a:t>a </a:t>
            </a:r>
            <a:r>
              <a:rPr lang="cs-CZ" sz="2000" dirty="0" err="1" smtClean="0">
                <a:solidFill>
                  <a:schemeClr val="tx1"/>
                </a:solidFill>
              </a:rPr>
              <a:t>lieu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en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Louisiane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smtClean="0">
                <a:solidFill>
                  <a:schemeClr val="tx1"/>
                </a:solidFill>
              </a:rPr>
              <a:t>(</a:t>
            </a:r>
            <a:r>
              <a:rPr lang="fr-FR" sz="2000" dirty="0" smtClean="0">
                <a:solidFill>
                  <a:srgbClr val="FF0000"/>
                </a:solidFill>
              </a:rPr>
              <a:t>aux É</a:t>
            </a:r>
            <a:r>
              <a:rPr lang="cs-CZ" sz="2000" dirty="0" err="1" smtClean="0">
                <a:solidFill>
                  <a:srgbClr val="FF0000"/>
                </a:solidFill>
              </a:rPr>
              <a:t>tats</a:t>
            </a:r>
            <a:r>
              <a:rPr lang="cs-CZ" sz="2000" dirty="0" smtClean="0">
                <a:solidFill>
                  <a:srgbClr val="FF0000"/>
                </a:solidFill>
              </a:rPr>
              <a:t>-</a:t>
            </a:r>
            <a:r>
              <a:rPr lang="cs-CZ" sz="2000" dirty="0" err="1" smtClean="0">
                <a:solidFill>
                  <a:srgbClr val="FF0000"/>
                </a:solidFill>
              </a:rPr>
              <a:t>Unis</a:t>
            </a:r>
            <a:r>
              <a:rPr lang="cs-CZ" sz="2000" dirty="0" smtClean="0">
                <a:solidFill>
                  <a:srgbClr val="FF0000"/>
                </a:solidFill>
              </a:rPr>
              <a:t>, au Japon</a:t>
            </a:r>
            <a:r>
              <a:rPr lang="cs-CZ" sz="2000" dirty="0" smtClean="0">
                <a:solidFill>
                  <a:schemeClr val="tx1"/>
                </a:solidFill>
              </a:rPr>
              <a:t>)</a:t>
            </a:r>
            <a:r>
              <a:rPr lang="fr-FR" sz="2000" dirty="0" smtClean="0">
                <a:solidFill>
                  <a:schemeClr val="tx1"/>
                </a:solidFill>
              </a:rPr>
              <a:t> depuis</a:t>
            </a:r>
            <a:r>
              <a:rPr lang="cs-CZ" sz="2000" dirty="0" smtClean="0">
                <a:solidFill>
                  <a:schemeClr val="tx1"/>
                </a:solidFill>
              </a:rPr>
              <a:t> (</a:t>
            </a:r>
            <a:r>
              <a:rPr lang="cs-CZ" sz="2000" dirty="0" smtClean="0">
                <a:solidFill>
                  <a:srgbClr val="FF0000"/>
                </a:solidFill>
              </a:rPr>
              <a:t>1986, 2011</a:t>
            </a:r>
            <a:r>
              <a:rPr lang="cs-CZ" sz="2000" dirty="0" smtClean="0">
                <a:solidFill>
                  <a:schemeClr val="tx1"/>
                </a:solidFill>
              </a:rPr>
              <a:t>).</a:t>
            </a:r>
          </a:p>
          <a:p>
            <a:endParaRPr lang="cs-CZ" sz="2000" dirty="0" smtClean="0">
              <a:solidFill>
                <a:schemeClr val="tx1"/>
              </a:solidFill>
            </a:endParaRPr>
          </a:p>
          <a:p>
            <a:r>
              <a:rPr lang="fr-FR" sz="2000" dirty="0" smtClean="0">
                <a:solidFill>
                  <a:schemeClr val="tx1"/>
                </a:solidFill>
              </a:rPr>
              <a:t>Le Festival International de Louisiane est le plus </a:t>
            </a:r>
            <a:r>
              <a:rPr lang="cs-CZ" sz="2000" dirty="0" smtClean="0">
                <a:solidFill>
                  <a:schemeClr val="tx1"/>
                </a:solidFill>
              </a:rPr>
              <a:t>(</a:t>
            </a:r>
            <a:r>
              <a:rPr lang="fr-FR" sz="2000" dirty="0" smtClean="0">
                <a:solidFill>
                  <a:srgbClr val="FF0000"/>
                </a:solidFill>
              </a:rPr>
              <a:t>grand</a:t>
            </a:r>
            <a:r>
              <a:rPr lang="cs-CZ" sz="2000" dirty="0" smtClean="0">
                <a:solidFill>
                  <a:srgbClr val="FF0000"/>
                </a:solidFill>
              </a:rPr>
              <a:t>, petit</a:t>
            </a:r>
            <a:r>
              <a:rPr lang="cs-CZ" sz="2000" dirty="0" smtClean="0">
                <a:solidFill>
                  <a:schemeClr val="tx1"/>
                </a:solidFill>
              </a:rPr>
              <a:t>)</a:t>
            </a:r>
            <a:r>
              <a:rPr lang="fr-FR" sz="2000" dirty="0" smtClean="0">
                <a:solidFill>
                  <a:schemeClr val="tx1"/>
                </a:solidFill>
              </a:rPr>
              <a:t> spectacle en plein air francophone aux États-Unis</a:t>
            </a:r>
            <a:endParaRPr lang="cs-CZ" sz="2000" dirty="0" smtClean="0">
              <a:solidFill>
                <a:schemeClr val="tx1"/>
              </a:solidFill>
            </a:endParaRPr>
          </a:p>
          <a:p>
            <a:r>
              <a:rPr lang="fr-FR" sz="2000" dirty="0" smtClean="0">
                <a:solidFill>
                  <a:schemeClr val="tx1"/>
                </a:solidFill>
              </a:rPr>
              <a:t> </a:t>
            </a:r>
            <a:endParaRPr lang="cs-CZ" sz="2000" dirty="0" smtClean="0">
              <a:solidFill>
                <a:schemeClr val="tx1"/>
              </a:solidFill>
            </a:endParaRPr>
          </a:p>
          <a:p>
            <a:r>
              <a:rPr lang="fr-FR" sz="2000" dirty="0" smtClean="0">
                <a:solidFill>
                  <a:schemeClr val="tx1"/>
                </a:solidFill>
              </a:rPr>
              <a:t>Le raï est un genre musical </a:t>
            </a:r>
            <a:r>
              <a:rPr lang="cs-CZ" sz="2000" dirty="0" smtClean="0">
                <a:solidFill>
                  <a:schemeClr val="tx1"/>
                </a:solidFill>
              </a:rPr>
              <a:t>(</a:t>
            </a:r>
            <a:r>
              <a:rPr lang="cs-CZ" sz="2000" dirty="0" err="1" smtClean="0">
                <a:solidFill>
                  <a:srgbClr val="FF0000"/>
                </a:solidFill>
              </a:rPr>
              <a:t>algérien</a:t>
            </a:r>
            <a:r>
              <a:rPr lang="cs-CZ" sz="2000" dirty="0" smtClean="0">
                <a:solidFill>
                  <a:srgbClr val="FF0000"/>
                </a:solidFill>
              </a:rPr>
              <a:t>, </a:t>
            </a:r>
            <a:r>
              <a:rPr lang="cs-CZ" sz="2000" dirty="0" err="1" smtClean="0">
                <a:solidFill>
                  <a:srgbClr val="FF0000"/>
                </a:solidFill>
              </a:rPr>
              <a:t>américain</a:t>
            </a:r>
            <a:r>
              <a:rPr lang="cs-CZ" sz="2000" smtClean="0">
                <a:solidFill>
                  <a:schemeClr val="tx1"/>
                </a:solidFill>
              </a:rPr>
              <a:t>)</a:t>
            </a:r>
            <a:r>
              <a:rPr lang="fr-FR" sz="2000" smtClean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du </a:t>
            </a:r>
            <a:r>
              <a:rPr lang="cs-CZ" sz="2000" dirty="0" smtClean="0">
                <a:solidFill>
                  <a:schemeClr val="tx1"/>
                </a:solidFill>
              </a:rPr>
              <a:t>(</a:t>
            </a:r>
            <a:r>
              <a:rPr lang="cs-CZ" sz="2000" dirty="0" smtClean="0">
                <a:solidFill>
                  <a:srgbClr val="FF0000"/>
                </a:solidFill>
              </a:rPr>
              <a:t>XVIII</a:t>
            </a:r>
            <a:r>
              <a:rPr lang="fr-FR" sz="2000" baseline="30000" dirty="0" smtClean="0">
                <a:solidFill>
                  <a:srgbClr val="FF0000"/>
                </a:solidFill>
              </a:rPr>
              <a:t>e</a:t>
            </a:r>
            <a:r>
              <a:rPr lang="cs-CZ" sz="2000" dirty="0" smtClean="0">
                <a:solidFill>
                  <a:srgbClr val="FF0000"/>
                </a:solidFill>
              </a:rPr>
              <a:t> , </a:t>
            </a:r>
            <a:r>
              <a:rPr lang="fr-FR" sz="2000" cap="small" dirty="0" smtClean="0">
                <a:solidFill>
                  <a:srgbClr val="FF0000"/>
                </a:solidFill>
              </a:rPr>
              <a:t>XX</a:t>
            </a:r>
            <a:r>
              <a:rPr lang="fr-FR" sz="2000" baseline="30000" dirty="0" smtClean="0">
                <a:solidFill>
                  <a:srgbClr val="FF0000"/>
                </a:solidFill>
              </a:rPr>
              <a:t>e</a:t>
            </a:r>
            <a:r>
              <a:rPr lang="cs-CZ" sz="2000" dirty="0" smtClean="0">
                <a:solidFill>
                  <a:schemeClr val="tx1"/>
                </a:solidFill>
              </a:rPr>
              <a:t>) </a:t>
            </a:r>
            <a:r>
              <a:rPr lang="fr-FR" sz="2000" dirty="0" smtClean="0">
                <a:solidFill>
                  <a:schemeClr val="tx1"/>
                </a:solidFill>
              </a:rPr>
              <a:t>siècle</a:t>
            </a:r>
            <a:r>
              <a:rPr lang="cs-CZ" sz="2000" dirty="0" smtClean="0">
                <a:solidFill>
                  <a:schemeClr val="tx1"/>
                </a:solidFill>
              </a:rPr>
              <a:t>.</a:t>
            </a:r>
            <a:r>
              <a:rPr lang="fr-FR" sz="2000" dirty="0" smtClean="0">
                <a:solidFill>
                  <a:schemeClr val="tx1"/>
                </a:solidFill>
              </a:rPr>
              <a:t> </a:t>
            </a:r>
            <a:endParaRPr lang="cs-CZ" sz="2000" dirty="0" smtClean="0">
              <a:solidFill>
                <a:schemeClr val="tx1"/>
              </a:solidFill>
            </a:endParaRPr>
          </a:p>
          <a:p>
            <a:endParaRPr lang="cs-CZ" sz="2000" dirty="0" smtClean="0">
              <a:solidFill>
                <a:schemeClr val="tx1"/>
              </a:solidFill>
            </a:endParaRPr>
          </a:p>
          <a:p>
            <a:r>
              <a:rPr lang="fr-FR" sz="2000" dirty="0" smtClean="0">
                <a:solidFill>
                  <a:schemeClr val="tx1"/>
                </a:solidFill>
              </a:rPr>
              <a:t>L’origine du mot </a:t>
            </a:r>
            <a:r>
              <a:rPr lang="fr-FR" sz="2000" i="1" dirty="0" smtClean="0">
                <a:solidFill>
                  <a:schemeClr val="tx1"/>
                </a:solidFill>
              </a:rPr>
              <a:t>raï</a:t>
            </a:r>
            <a:r>
              <a:rPr lang="fr-FR" sz="2000" dirty="0" smtClean="0">
                <a:solidFill>
                  <a:schemeClr val="tx1"/>
                </a:solidFill>
              </a:rPr>
              <a:t>, signifie « </a:t>
            </a:r>
            <a:r>
              <a:rPr lang="fr-FR" sz="2000" dirty="0" smtClean="0">
                <a:solidFill>
                  <a:srgbClr val="FF0000"/>
                </a:solidFill>
              </a:rPr>
              <a:t>opinion,  conseil </a:t>
            </a:r>
            <a:r>
              <a:rPr lang="fr-FR" sz="2000" dirty="0" smtClean="0">
                <a:solidFill>
                  <a:schemeClr val="tx1"/>
                </a:solidFill>
              </a:rPr>
              <a:t>»</a:t>
            </a:r>
            <a:r>
              <a:rPr lang="cs-CZ" sz="2000" baseline="30000" dirty="0" smtClean="0">
                <a:solidFill>
                  <a:schemeClr val="tx1"/>
                </a:solidFill>
              </a:rPr>
              <a:t>,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« </a:t>
            </a:r>
            <a:r>
              <a:rPr lang="cs-CZ" sz="2000" dirty="0" err="1" smtClean="0">
                <a:solidFill>
                  <a:srgbClr val="FF0000"/>
                </a:solidFill>
              </a:rPr>
              <a:t>soleil</a:t>
            </a:r>
            <a:r>
              <a:rPr lang="cs-CZ" sz="2000" dirty="0" smtClean="0">
                <a:solidFill>
                  <a:srgbClr val="FF0000"/>
                </a:solidFill>
              </a:rPr>
              <a:t>, </a:t>
            </a:r>
            <a:r>
              <a:rPr lang="cs-CZ" sz="2000" dirty="0" err="1" smtClean="0">
                <a:solidFill>
                  <a:srgbClr val="FF0000"/>
                </a:solidFill>
              </a:rPr>
              <a:t>été</a:t>
            </a:r>
            <a:r>
              <a:rPr lang="fr-FR" sz="2000" dirty="0" smtClean="0">
                <a:solidFill>
                  <a:srgbClr val="FF0000"/>
                </a:solidFill>
              </a:rPr>
              <a:t> »</a:t>
            </a:r>
            <a:endParaRPr lang="cs-CZ" sz="2000" dirty="0" smtClean="0">
              <a:solidFill>
                <a:srgbClr val="FF0000"/>
              </a:solidFill>
            </a:endParaRPr>
          </a:p>
          <a:p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0" name="Podnadpis 5"/>
          <p:cNvSpPr txBox="1">
            <a:spLocks/>
          </p:cNvSpPr>
          <p:nvPr/>
        </p:nvSpPr>
        <p:spPr>
          <a:xfrm>
            <a:off x="6372200" y="2060848"/>
            <a:ext cx="2628800" cy="410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dirty="0" smtClean="0"/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b="1" noProof="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kumimoji="0" lang="cs-CZ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ux</a:t>
            </a:r>
            <a:r>
              <a:rPr kumimoji="0" lang="cs-CZ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cs-CZ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États</a:t>
            </a:r>
            <a:r>
              <a:rPr kumimoji="0" lang="cs-CZ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-</a:t>
            </a:r>
            <a:r>
              <a:rPr kumimoji="0" lang="cs-CZ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Unis</a:t>
            </a:r>
            <a:endParaRPr kumimoji="0" lang="cs-CZ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1986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grand </a:t>
            </a:r>
            <a:r>
              <a:rPr kumimoji="0" lang="cs-CZ" b="1" i="0" u="none" strike="noStrike" kern="1200" cap="none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cs-CZ" b="1" baseline="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cs-CZ" b="1" noProof="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lgérien</a:t>
            </a:r>
            <a:endParaRPr lang="cs-CZ" b="1" noProof="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>
              <a:spcBef>
                <a:spcPct val="20000"/>
              </a:spcBef>
            </a:pPr>
            <a:r>
              <a:rPr lang="cs-CZ" sz="2400" b="1" cap="small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fr-FR" sz="2400" b="1" cap="small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fr-FR" sz="2400" b="1" baseline="300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</a:t>
            </a:r>
            <a:endParaRPr kumimoji="0" lang="cs-CZ" sz="24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opinion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consei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endParaRPr lang="cs-CZ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1475656" y="2060848"/>
            <a:ext cx="5976664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/>
              <a:t>Qui</a:t>
            </a:r>
            <a:r>
              <a:rPr lang="cs-CZ" sz="3200" dirty="0" smtClean="0"/>
              <a:t> </a:t>
            </a:r>
            <a:r>
              <a:rPr lang="cs-CZ" sz="3200" dirty="0" err="1" smtClean="0"/>
              <a:t>est</a:t>
            </a:r>
            <a:r>
              <a:rPr lang="cs-CZ" sz="3200" dirty="0" smtClean="0"/>
              <a:t> </a:t>
            </a:r>
            <a:r>
              <a:rPr lang="cs-CZ" sz="3200" dirty="0" err="1" smtClean="0"/>
              <a:t>Céline</a:t>
            </a:r>
            <a:r>
              <a:rPr lang="cs-CZ" sz="3200" dirty="0" smtClean="0"/>
              <a:t> </a:t>
            </a:r>
            <a:r>
              <a:rPr lang="cs-CZ" sz="3200" dirty="0" err="1" smtClean="0"/>
              <a:t>Dion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smtClean="0"/>
              <a:t>De </a:t>
            </a:r>
            <a:r>
              <a:rPr lang="cs-CZ" sz="3200" dirty="0" err="1" smtClean="0"/>
              <a:t>quel</a:t>
            </a:r>
            <a:r>
              <a:rPr lang="cs-CZ" sz="3200" dirty="0" smtClean="0"/>
              <a:t> </a:t>
            </a:r>
            <a:r>
              <a:rPr lang="cs-CZ" sz="3200" dirty="0" err="1" smtClean="0"/>
              <a:t>pays</a:t>
            </a:r>
            <a:r>
              <a:rPr lang="cs-CZ" sz="3200" dirty="0" smtClean="0"/>
              <a:t> </a:t>
            </a:r>
            <a:r>
              <a:rPr lang="cs-CZ" sz="3200" dirty="0" err="1" smtClean="0"/>
              <a:t>vient</a:t>
            </a:r>
            <a:r>
              <a:rPr lang="cs-CZ" sz="3200" dirty="0" smtClean="0"/>
              <a:t>- </a:t>
            </a:r>
            <a:r>
              <a:rPr lang="cs-CZ" sz="3200" dirty="0" err="1" smtClean="0"/>
              <a:t>elle</a:t>
            </a:r>
            <a:r>
              <a:rPr lang="cs-CZ" sz="3200" dirty="0" smtClean="0"/>
              <a:t>?</a:t>
            </a:r>
          </a:p>
          <a:p>
            <a:pPr algn="ctr"/>
            <a:endParaRPr lang="cs-CZ" sz="3200" dirty="0" smtClean="0"/>
          </a:p>
          <a:p>
            <a:pPr algn="ctr"/>
            <a:r>
              <a:rPr lang="cs-CZ" sz="3200" dirty="0" err="1" smtClean="0"/>
              <a:t>Connais</a:t>
            </a:r>
            <a:r>
              <a:rPr lang="cs-CZ" sz="3200" dirty="0" smtClean="0"/>
              <a:t>-tu d´</a:t>
            </a:r>
            <a:r>
              <a:rPr lang="cs-CZ" sz="3200" dirty="0" err="1" smtClean="0"/>
              <a:t>autres</a:t>
            </a:r>
            <a:r>
              <a:rPr lang="cs-CZ" sz="3200" dirty="0" smtClean="0"/>
              <a:t> </a:t>
            </a:r>
            <a:r>
              <a:rPr lang="cs-CZ" sz="3200" dirty="0" err="1" smtClean="0"/>
              <a:t>chanteurs</a:t>
            </a:r>
            <a:r>
              <a:rPr lang="cs-CZ" sz="3200" dirty="0" smtClean="0"/>
              <a:t> </a:t>
            </a:r>
            <a:r>
              <a:rPr lang="cs-CZ" sz="3200" dirty="0" err="1" smtClean="0"/>
              <a:t>ou</a:t>
            </a:r>
            <a:r>
              <a:rPr lang="cs-CZ" sz="3200" dirty="0" smtClean="0"/>
              <a:t> </a:t>
            </a:r>
            <a:r>
              <a:rPr lang="cs-CZ" sz="3200" dirty="0" err="1" smtClean="0"/>
              <a:t>chanteuses</a:t>
            </a:r>
            <a:r>
              <a:rPr lang="cs-CZ" sz="3200" dirty="0" smtClean="0"/>
              <a:t> de </a:t>
            </a:r>
            <a:r>
              <a:rPr lang="cs-CZ" sz="3200" dirty="0" err="1" smtClean="0"/>
              <a:t>Pays</a:t>
            </a:r>
            <a:r>
              <a:rPr lang="cs-CZ" sz="3200" dirty="0" smtClean="0"/>
              <a:t> </a:t>
            </a:r>
            <a:r>
              <a:rPr lang="cs-CZ" sz="3200" dirty="0" err="1" smtClean="0"/>
              <a:t>francophones</a:t>
            </a:r>
            <a:r>
              <a:rPr lang="cs-CZ" sz="3200" dirty="0" smtClean="0"/>
              <a:t>? </a:t>
            </a:r>
            <a:endParaRPr lang="cs-CZ" sz="3200" dirty="0"/>
          </a:p>
        </p:txBody>
      </p:sp>
      <p:sp>
        <p:nvSpPr>
          <p:cNvPr id="11" name="Obdélník 10"/>
          <p:cNvSpPr/>
          <p:nvPr/>
        </p:nvSpPr>
        <p:spPr>
          <a:xfrm>
            <a:off x="1619672" y="620688"/>
            <a:ext cx="568863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err="1" smtClean="0"/>
              <a:t>CHANTEURS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SOURCES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CULTURE GÉNÉRALE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1987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359</Words>
  <Application>Microsoft Office PowerPoint</Application>
  <PresentationFormat>Předvádění na obrazovce (4:3)</PresentationFormat>
  <Paragraphs>99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MUSIQUE FRANCOPHONE</vt:lpstr>
      <vt:lpstr>JAZZ</vt:lpstr>
      <vt:lpstr>Le Séga,  Le raï.</vt:lpstr>
      <vt:lpstr>INSTRUMENTS</vt:lpstr>
      <vt:lpstr>TROUVE LE BON MOT</vt:lpstr>
      <vt:lpstr>Prezentace aplikace PowerPoint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157</cp:revision>
  <dcterms:created xsi:type="dcterms:W3CDTF">2012-06-18T15:15:37Z</dcterms:created>
  <dcterms:modified xsi:type="dcterms:W3CDTF">2013-12-18T09:05:16Z</dcterms:modified>
</cp:coreProperties>
</file>