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96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MOTS</a:t>
            </a:r>
            <a:r>
              <a:rPr lang="cs-CZ" sz="3600" b="1" smtClean="0"/>
              <a:t>  FRANCOPHONES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34165462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Frankofonie 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12.02.2013 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3-4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ročnik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 07-08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Mots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utilisés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dans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les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pays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francophones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Vous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pouvez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utiliser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touche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F5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et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progresser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avec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barre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espace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ou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le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clic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gauche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GUILLEMENOT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VY_32_INOVACE_09_FGUI13 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800" b="1" dirty="0" smtClean="0"/>
              <a:t>Q1. Au Québec, quel est le sens des noms et adjectifs</a:t>
            </a:r>
            <a:r>
              <a:rPr lang="cs-CZ" sz="1800" b="1" dirty="0" smtClean="0"/>
              <a:t> </a:t>
            </a:r>
            <a:r>
              <a:rPr lang="fr-FR" sz="1800" b="1" dirty="0" smtClean="0"/>
              <a:t>: SERAPHIN et SERAPHINE?</a:t>
            </a:r>
          </a:p>
          <a:p>
            <a:pPr>
              <a:buNone/>
            </a:pPr>
            <a:r>
              <a:rPr lang="fr-FR" sz="1800" dirty="0" smtClean="0"/>
              <a:t>1.	Angélique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2.	Avare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fr-FR" sz="1800" dirty="0" smtClean="0">
                <a:solidFill>
                  <a:srgbClr val="FF0000"/>
                </a:solidFill>
              </a:rPr>
              <a:t> Avare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 smtClean="0"/>
              <a:t>	</a:t>
            </a:r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b="1" dirty="0" smtClean="0"/>
              <a:t>Q2. Que </a:t>
            </a:r>
            <a:r>
              <a:rPr lang="cs-CZ" sz="1800" b="1" dirty="0" err="1" smtClean="0"/>
              <a:t>veut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dire</a:t>
            </a:r>
            <a:r>
              <a:rPr lang="fr-FR" sz="1800" b="1" dirty="0" smtClean="0"/>
              <a:t>'Faire </a:t>
            </a:r>
            <a:r>
              <a:rPr lang="fr-FR" sz="1800" b="1" dirty="0" smtClean="0"/>
              <a:t>le renard' au Québec?</a:t>
            </a:r>
          </a:p>
          <a:p>
            <a:pPr>
              <a:buNone/>
            </a:pPr>
            <a:r>
              <a:rPr lang="fr-FR" sz="1800" dirty="0" smtClean="0"/>
              <a:t>1.	Surveiller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2.	Rester à la maison pour ne pas aller à l´école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bonne réponse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fr-FR" sz="1800" dirty="0" smtClean="0">
                <a:solidFill>
                  <a:srgbClr val="FF0000"/>
                </a:solidFill>
              </a:rPr>
              <a:t>Rester à la maison pour ne pas aller à l´école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 smtClean="0">
                <a:solidFill>
                  <a:srgbClr val="FF0000"/>
                </a:solidFill>
              </a:rPr>
              <a:t>	</a:t>
            </a:r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b="1" dirty="0" smtClean="0"/>
              <a:t>Q3. En Belgique, qu'entend-on par 'Payer ses poufs'?</a:t>
            </a:r>
          </a:p>
          <a:p>
            <a:pPr>
              <a:buNone/>
            </a:pPr>
            <a:r>
              <a:rPr lang="fr-FR" sz="1800" dirty="0" smtClean="0"/>
              <a:t>1.	Etre puni de ses bêtise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2.	 Payer ses dettes</a:t>
            </a:r>
            <a:r>
              <a:rPr lang="cs-CZ" sz="1800" dirty="0" smtClean="0"/>
              <a:t>.</a:t>
            </a: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bonne réponse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Payer</a:t>
            </a:r>
            <a:r>
              <a:rPr lang="cs-CZ" sz="1800" dirty="0" smtClean="0">
                <a:solidFill>
                  <a:srgbClr val="FF0000"/>
                </a:solidFill>
              </a:rPr>
              <a:t> ses </a:t>
            </a:r>
            <a:r>
              <a:rPr lang="cs-CZ" sz="1800" dirty="0" err="1" smtClean="0">
                <a:solidFill>
                  <a:srgbClr val="FF0000"/>
                </a:solidFill>
              </a:rPr>
              <a:t>dettes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cs-CZ" sz="18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4726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1800" b="1" dirty="0"/>
              <a:t>Q4. En Wallonie, qu'est ce qu'un </a:t>
            </a:r>
            <a:r>
              <a:rPr lang="cs-CZ" sz="1800" b="1" u="sng" dirty="0" err="1" smtClean="0"/>
              <a:t>amigo</a:t>
            </a:r>
            <a:r>
              <a:rPr lang="fr-FR" sz="1800" b="1" dirty="0" smtClean="0"/>
              <a:t>?</a:t>
            </a:r>
            <a:endParaRPr lang="fr-FR" sz="1800" b="1" dirty="0"/>
          </a:p>
          <a:p>
            <a:pPr>
              <a:buNone/>
            </a:pPr>
            <a:r>
              <a:rPr lang="fr-FR" sz="1800" dirty="0"/>
              <a:t>1.	Une tarte au </a:t>
            </a:r>
            <a:r>
              <a:rPr lang="fr-FR" sz="1800" dirty="0" smtClean="0"/>
              <a:t>sucre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2.	Un cachot de </a:t>
            </a:r>
            <a:r>
              <a:rPr lang="fr-FR" sz="1800" dirty="0" smtClean="0"/>
              <a:t>police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r>
              <a:rPr lang="fr-FR" sz="1800" dirty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 U</a:t>
            </a:r>
            <a:r>
              <a:rPr lang="fr-FR" sz="1800" dirty="0" smtClean="0">
                <a:solidFill>
                  <a:srgbClr val="FF0000"/>
                </a:solidFill>
              </a:rPr>
              <a:t>n </a:t>
            </a:r>
            <a:r>
              <a:rPr lang="fr-FR" sz="1800" dirty="0">
                <a:solidFill>
                  <a:srgbClr val="FF0000"/>
                </a:solidFill>
              </a:rPr>
              <a:t>cachot de </a:t>
            </a:r>
            <a:r>
              <a:rPr lang="fr-FR" sz="1800" dirty="0" smtClean="0">
                <a:solidFill>
                  <a:srgbClr val="FF0000"/>
                </a:solidFill>
              </a:rPr>
              <a:t>police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/>
              <a:t>	</a:t>
            </a:r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b="1" dirty="0"/>
              <a:t>Q5. Au Québec, à quoi correspond un </a:t>
            </a:r>
            <a:r>
              <a:rPr lang="cs-CZ" sz="1800" b="1" u="sng" dirty="0" err="1" smtClean="0"/>
              <a:t>char</a:t>
            </a:r>
            <a:r>
              <a:rPr lang="fr-FR" sz="1800" b="1" dirty="0" smtClean="0"/>
              <a:t>?</a:t>
            </a:r>
            <a:endParaRPr lang="fr-FR" sz="1800" b="1" dirty="0"/>
          </a:p>
          <a:p>
            <a:pPr>
              <a:buNone/>
            </a:pPr>
            <a:r>
              <a:rPr lang="fr-FR" sz="1800" dirty="0"/>
              <a:t>1.	</a:t>
            </a:r>
            <a:r>
              <a:rPr lang="fr-FR" sz="1800" dirty="0" smtClean="0"/>
              <a:t>À </a:t>
            </a:r>
            <a:r>
              <a:rPr lang="fr-FR" sz="1800" dirty="0"/>
              <a:t>une </a:t>
            </a:r>
            <a:r>
              <a:rPr lang="fr-FR" sz="1800" dirty="0" smtClean="0"/>
              <a:t>automobile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2.	</a:t>
            </a:r>
            <a:r>
              <a:rPr lang="fr-FR" sz="1800" dirty="0" smtClean="0"/>
              <a:t>À</a:t>
            </a:r>
            <a:r>
              <a:rPr lang="cs-CZ" sz="1800" dirty="0" smtClean="0"/>
              <a:t> </a:t>
            </a:r>
            <a:r>
              <a:rPr lang="fr-FR" sz="1800" dirty="0" smtClean="0"/>
              <a:t>un tank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r>
              <a:rPr lang="fr-FR" sz="1800" dirty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fr-FR" sz="1800" dirty="0" smtClean="0">
                <a:solidFill>
                  <a:srgbClr val="FF0000"/>
                </a:solidFill>
              </a:rPr>
              <a:t> À </a:t>
            </a:r>
            <a:r>
              <a:rPr lang="fr-FR" sz="1800" dirty="0">
                <a:solidFill>
                  <a:srgbClr val="FF0000"/>
                </a:solidFill>
              </a:rPr>
              <a:t>une </a:t>
            </a:r>
            <a:r>
              <a:rPr lang="fr-FR" sz="1800" dirty="0" smtClean="0">
                <a:solidFill>
                  <a:srgbClr val="FF0000"/>
                </a:solidFill>
              </a:rPr>
              <a:t>automobile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1800" dirty="0"/>
              <a:t>	</a:t>
            </a:r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b="1" dirty="0"/>
              <a:t>Q6. Au Canada, </a:t>
            </a:r>
            <a:r>
              <a:rPr lang="fr-FR" sz="1800" b="1" dirty="0" smtClean="0"/>
              <a:t>qu'est</a:t>
            </a:r>
            <a:r>
              <a:rPr lang="cs-CZ" sz="1800" b="1" dirty="0" smtClean="0"/>
              <a:t>-</a:t>
            </a:r>
            <a:r>
              <a:rPr lang="fr-FR" sz="1800" b="1" dirty="0" smtClean="0"/>
              <a:t>ce </a:t>
            </a:r>
            <a:r>
              <a:rPr lang="fr-FR" sz="1800" b="1" dirty="0"/>
              <a:t>qu'une </a:t>
            </a:r>
            <a:r>
              <a:rPr lang="cs-CZ" sz="1800" b="1" u="sng" dirty="0" err="1" smtClean="0"/>
              <a:t>épluchette</a:t>
            </a:r>
            <a:r>
              <a:rPr lang="fr-FR" sz="1800" b="1" dirty="0" smtClean="0"/>
              <a:t>?</a:t>
            </a:r>
            <a:endParaRPr lang="fr-FR" sz="1800" b="1" dirty="0"/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dirty="0"/>
              <a:t>1.	Une réunion festive en plein air où l'on épluche des épis de maïs avant de les </a:t>
            </a:r>
            <a:r>
              <a:rPr lang="fr-FR" sz="1800" dirty="0" smtClean="0"/>
              <a:t>consommer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2.	Un ustensile de </a:t>
            </a:r>
            <a:r>
              <a:rPr lang="fr-FR" sz="1800" dirty="0" smtClean="0"/>
              <a:t>cuisine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dirty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 U</a:t>
            </a:r>
            <a:r>
              <a:rPr lang="fr-FR" sz="1800" dirty="0" smtClean="0">
                <a:solidFill>
                  <a:srgbClr val="FF0000"/>
                </a:solidFill>
              </a:rPr>
              <a:t>ne </a:t>
            </a:r>
            <a:r>
              <a:rPr lang="fr-FR" sz="1800" dirty="0">
                <a:solidFill>
                  <a:srgbClr val="FF0000"/>
                </a:solidFill>
              </a:rPr>
              <a:t>réunion festive en plein air où l'on épluche des épis de maïs avant de les </a:t>
            </a:r>
            <a:r>
              <a:rPr lang="fr-FR" sz="1800" dirty="0" smtClean="0">
                <a:solidFill>
                  <a:srgbClr val="FF0000"/>
                </a:solidFill>
              </a:rPr>
              <a:t>consommer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fr-FR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cs-CZ" sz="18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endParaRPr lang="cs-CZ" sz="3600" dirty="0"/>
          </a:p>
        </p:txBody>
      </p:sp>
    </p:spTree>
    <p:extLst>
      <p:ext uri="{BB962C8B-B14F-4D97-AF65-F5344CB8AC3E}">
        <p14:creationId xmlns="" xmlns:p14="http://schemas.microsoft.com/office/powerpoint/2010/main" val="217968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4726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1800" b="1" dirty="0"/>
              <a:t>Q7. En Suisse, que fait un maître fruitier</a:t>
            </a:r>
            <a:r>
              <a:rPr lang="fr-FR" sz="1800" b="1" dirty="0" smtClean="0"/>
              <a:t>?</a:t>
            </a:r>
            <a:r>
              <a:rPr lang="cs-CZ" sz="1800" b="1" dirty="0" smtClean="0"/>
              <a:t> </a:t>
            </a:r>
            <a:endParaRPr lang="fr-FR" sz="1800" b="1" dirty="0"/>
          </a:p>
          <a:p>
            <a:pPr>
              <a:buNone/>
            </a:pPr>
            <a:r>
              <a:rPr lang="fr-FR" sz="1800" dirty="0"/>
              <a:t>1.	Il vend des </a:t>
            </a:r>
            <a:r>
              <a:rPr lang="cs-CZ" sz="1800" dirty="0" err="1" smtClean="0"/>
              <a:t>fruits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2.	Il vend des </a:t>
            </a:r>
            <a:r>
              <a:rPr lang="fr-FR" sz="1800" dirty="0" smtClean="0"/>
              <a:t>fromages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dirty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 I</a:t>
            </a:r>
            <a:r>
              <a:rPr lang="fr-FR" sz="1800" dirty="0" smtClean="0">
                <a:solidFill>
                  <a:srgbClr val="FF0000"/>
                </a:solidFill>
              </a:rPr>
              <a:t>l </a:t>
            </a:r>
            <a:r>
              <a:rPr lang="fr-FR" sz="1800" dirty="0">
                <a:solidFill>
                  <a:srgbClr val="FF0000"/>
                </a:solidFill>
              </a:rPr>
              <a:t>vend des </a:t>
            </a:r>
            <a:r>
              <a:rPr lang="fr-FR" sz="1800" dirty="0" smtClean="0">
                <a:solidFill>
                  <a:srgbClr val="FF0000"/>
                </a:solidFill>
              </a:rPr>
              <a:t>fromages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/>
              <a:t>	</a:t>
            </a:r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b="1" dirty="0"/>
              <a:t>Q8. En Suisse, qu'est ce qu'un CARNOTSET</a:t>
            </a:r>
            <a:r>
              <a:rPr lang="fr-FR" sz="1800" b="1" dirty="0" smtClean="0"/>
              <a:t>?</a:t>
            </a:r>
            <a:r>
              <a:rPr lang="cs-CZ" sz="1800" b="1" dirty="0" smtClean="0"/>
              <a:t> </a:t>
            </a:r>
            <a:endParaRPr lang="fr-FR" sz="1800" b="1" dirty="0"/>
          </a:p>
          <a:p>
            <a:pPr>
              <a:buNone/>
            </a:pPr>
            <a:r>
              <a:rPr lang="fr-FR" sz="1800" dirty="0"/>
              <a:t>1.	C'est le nom </a:t>
            </a:r>
            <a:r>
              <a:rPr lang="cs-CZ" sz="1800" dirty="0" smtClean="0"/>
              <a:t>d´</a:t>
            </a:r>
            <a:r>
              <a:rPr lang="cs-CZ" sz="1800" dirty="0" err="1" smtClean="0"/>
              <a:t>un</a:t>
            </a:r>
            <a:r>
              <a:rPr lang="cs-CZ" sz="1800" dirty="0" smtClean="0"/>
              <a:t> vin.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2.	</a:t>
            </a:r>
            <a:r>
              <a:rPr lang="cs-CZ" sz="1800" dirty="0" smtClean="0"/>
              <a:t>U</a:t>
            </a:r>
            <a:r>
              <a:rPr lang="fr-FR" sz="1800" dirty="0" smtClean="0"/>
              <a:t>ne cave</a:t>
            </a:r>
            <a:r>
              <a:rPr lang="cs-CZ" sz="1800" dirty="0" smtClean="0"/>
              <a:t> </a:t>
            </a:r>
            <a:r>
              <a:rPr lang="fr-FR" sz="1800" dirty="0" smtClean="0"/>
              <a:t>aménagé</a:t>
            </a:r>
            <a:r>
              <a:rPr lang="cs-CZ" sz="1800" dirty="0" smtClean="0"/>
              <a:t>e</a:t>
            </a:r>
            <a:r>
              <a:rPr lang="fr-FR" sz="1800" dirty="0" smtClean="0"/>
              <a:t> </a:t>
            </a:r>
            <a:r>
              <a:rPr lang="fr-FR" sz="1800" dirty="0"/>
              <a:t>pour boire et manger entre </a:t>
            </a:r>
            <a:r>
              <a:rPr lang="fr-FR" sz="1800" dirty="0" smtClean="0"/>
              <a:t>amis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dirty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U</a:t>
            </a:r>
            <a:r>
              <a:rPr lang="fr-FR" sz="1800" dirty="0" smtClean="0">
                <a:solidFill>
                  <a:srgbClr val="FF0000"/>
                </a:solidFill>
              </a:rPr>
              <a:t>ne </a:t>
            </a:r>
            <a:r>
              <a:rPr lang="fr-FR" sz="1800" dirty="0">
                <a:solidFill>
                  <a:srgbClr val="FF0000"/>
                </a:solidFill>
              </a:rPr>
              <a:t>cave </a:t>
            </a:r>
            <a:r>
              <a:rPr lang="fr-FR" sz="1800" dirty="0" smtClean="0">
                <a:solidFill>
                  <a:srgbClr val="FF0000"/>
                </a:solidFill>
              </a:rPr>
              <a:t>aménagé</a:t>
            </a:r>
            <a:r>
              <a:rPr lang="cs-CZ" sz="1800" dirty="0" smtClean="0">
                <a:solidFill>
                  <a:srgbClr val="FF0000"/>
                </a:solidFill>
              </a:rPr>
              <a:t>e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>
                <a:solidFill>
                  <a:srgbClr val="FF0000"/>
                </a:solidFill>
              </a:rPr>
              <a:t>pour boire et manger entre </a:t>
            </a:r>
            <a:r>
              <a:rPr lang="fr-FR" sz="1800" dirty="0" smtClean="0">
                <a:solidFill>
                  <a:srgbClr val="FF0000"/>
                </a:solidFill>
              </a:rPr>
              <a:t>amis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/>
              <a:t>	</a:t>
            </a:r>
          </a:p>
          <a:p>
            <a:pPr>
              <a:buNone/>
            </a:pPr>
            <a:endParaRPr lang="fr-FR" sz="1800" b="1" dirty="0"/>
          </a:p>
          <a:p>
            <a:pPr>
              <a:buNone/>
            </a:pPr>
            <a:r>
              <a:rPr lang="fr-FR" sz="1800" b="1" dirty="0"/>
              <a:t>Q9. En Belgique, pourquoi un BABELAIRE peut il devenir pénible</a:t>
            </a:r>
            <a:r>
              <a:rPr lang="fr-FR" sz="1800" b="1" dirty="0" smtClean="0"/>
              <a:t>?</a:t>
            </a:r>
            <a:r>
              <a:rPr lang="cs-CZ" sz="1800" b="1" dirty="0" smtClean="0"/>
              <a:t> </a:t>
            </a:r>
            <a:endParaRPr lang="fr-FR" sz="1800" b="1" dirty="0"/>
          </a:p>
          <a:p>
            <a:pPr>
              <a:buNone/>
            </a:pPr>
            <a:r>
              <a:rPr lang="fr-FR" sz="1800" dirty="0"/>
              <a:t>1.	Il bavarde tout le </a:t>
            </a:r>
            <a:r>
              <a:rPr lang="fr-FR" sz="1800" dirty="0" smtClean="0"/>
              <a:t>temps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2.	Il aime </a:t>
            </a:r>
            <a:r>
              <a:rPr lang="cs-CZ" sz="1800" dirty="0" smtClean="0"/>
              <a:t>B</a:t>
            </a:r>
            <a:r>
              <a:rPr lang="fr-FR" sz="1800" dirty="0" smtClean="0"/>
              <a:t>audelaire</a:t>
            </a:r>
            <a:r>
              <a:rPr lang="cs-CZ" sz="1800" dirty="0" smtClean="0"/>
              <a:t>.</a:t>
            </a:r>
            <a:endParaRPr lang="fr-FR" sz="1800" dirty="0"/>
          </a:p>
          <a:p>
            <a:endParaRPr lang="fr-FR" sz="1800" dirty="0"/>
          </a:p>
          <a:p>
            <a:pPr>
              <a:buNone/>
            </a:pPr>
            <a:r>
              <a:rPr lang="fr-FR" sz="1800" dirty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>
                <a:solidFill>
                  <a:srgbClr val="FF0000"/>
                </a:solidFill>
              </a:rPr>
              <a:t>Il bavarde tout le </a:t>
            </a:r>
            <a:r>
              <a:rPr lang="fr-FR" sz="1800" dirty="0" smtClean="0">
                <a:solidFill>
                  <a:srgbClr val="FF0000"/>
                </a:solidFill>
              </a:rPr>
              <a:t>temps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/>
              <a:t>	</a:t>
            </a:r>
          </a:p>
          <a:p>
            <a:endParaRPr lang="cs-CZ" sz="18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endParaRPr lang="cs-CZ" sz="3600" dirty="0"/>
          </a:p>
        </p:txBody>
      </p:sp>
    </p:spTree>
    <p:extLst>
      <p:ext uri="{BB962C8B-B14F-4D97-AF65-F5344CB8AC3E}">
        <p14:creationId xmlns="" xmlns:p14="http://schemas.microsoft.com/office/powerpoint/2010/main" val="85241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sz="1800" b="1" dirty="0"/>
              <a:t>Q10. En Belgique, un </a:t>
            </a:r>
            <a:r>
              <a:rPr lang="cs-CZ" sz="1800" b="1" dirty="0" smtClean="0"/>
              <a:t>´´</a:t>
            </a:r>
            <a:r>
              <a:rPr lang="cs-CZ" sz="1800" b="1" dirty="0" err="1" smtClean="0"/>
              <a:t>toutes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boîtes</a:t>
            </a:r>
            <a:r>
              <a:rPr lang="cs-CZ" sz="1800" b="1" dirty="0" smtClean="0"/>
              <a:t>´´</a:t>
            </a:r>
            <a:r>
              <a:rPr lang="fr-FR" sz="1800" b="1" dirty="0" smtClean="0"/>
              <a:t>est </a:t>
            </a:r>
            <a:r>
              <a:rPr lang="cs-CZ" sz="1800" b="1" dirty="0" smtClean="0"/>
              <a:t>:</a:t>
            </a:r>
            <a:r>
              <a:rPr lang="fr-FR" sz="1800" b="1" dirty="0" smtClean="0"/>
              <a:t> </a:t>
            </a:r>
            <a:endParaRPr lang="fr-FR" sz="1800" b="1" dirty="0"/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dirty="0"/>
              <a:t>1.	Un </a:t>
            </a:r>
            <a:r>
              <a:rPr lang="fr-FR" sz="1800" dirty="0" smtClean="0"/>
              <a:t>Fêtard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2.	Un hebdomadaire </a:t>
            </a:r>
            <a:r>
              <a:rPr lang="fr-FR" sz="1800" dirty="0" smtClean="0"/>
              <a:t>gratuit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dirty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Un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h</a:t>
            </a:r>
            <a:r>
              <a:rPr lang="fr-FR" sz="1800" dirty="0" smtClean="0">
                <a:solidFill>
                  <a:srgbClr val="FF0000"/>
                </a:solidFill>
              </a:rPr>
              <a:t>ebdomadaire </a:t>
            </a:r>
            <a:r>
              <a:rPr lang="fr-FR" sz="1800" dirty="0" smtClean="0">
                <a:solidFill>
                  <a:srgbClr val="FF0000"/>
                </a:solidFill>
              </a:rPr>
              <a:t>gratuit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/>
              <a:t>	</a:t>
            </a:r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b="1" dirty="0" smtClean="0"/>
              <a:t>Q1</a:t>
            </a:r>
            <a:r>
              <a:rPr lang="cs-CZ" sz="1800" b="1" dirty="0" smtClean="0"/>
              <a:t>1</a:t>
            </a:r>
            <a:r>
              <a:rPr lang="fr-FR" sz="1800" b="1" dirty="0" smtClean="0"/>
              <a:t>. </a:t>
            </a:r>
            <a:r>
              <a:rPr lang="cs-CZ" sz="1800" b="1" dirty="0" smtClean="0"/>
              <a:t>Au </a:t>
            </a:r>
            <a:r>
              <a:rPr lang="cs-CZ" sz="1800" b="1" dirty="0" err="1" smtClean="0"/>
              <a:t>Québec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le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mot</a:t>
            </a:r>
            <a:r>
              <a:rPr lang="cs-CZ" sz="1800" b="1" dirty="0" smtClean="0"/>
              <a:t> ´´ </a:t>
            </a:r>
            <a:r>
              <a:rPr lang="cs-CZ" sz="1800" b="1" dirty="0" err="1" smtClean="0"/>
              <a:t>appointement</a:t>
            </a:r>
            <a:r>
              <a:rPr lang="cs-CZ" sz="1800" b="1" dirty="0" smtClean="0"/>
              <a:t>´´</a:t>
            </a:r>
            <a:r>
              <a:rPr lang="cs-CZ" sz="1800" b="1" dirty="0" err="1" smtClean="0"/>
              <a:t>est</a:t>
            </a:r>
            <a:r>
              <a:rPr lang="cs-CZ" sz="1800" b="1" dirty="0" smtClean="0"/>
              <a:t> :</a:t>
            </a:r>
            <a:endParaRPr lang="fr-FR" sz="1800" b="1" dirty="0"/>
          </a:p>
          <a:p>
            <a:pPr>
              <a:buNone/>
            </a:pPr>
            <a:r>
              <a:rPr lang="fr-FR" sz="1800" dirty="0" smtClean="0"/>
              <a:t>1</a:t>
            </a:r>
            <a:r>
              <a:rPr lang="fr-FR" sz="1800" dirty="0"/>
              <a:t>.	</a:t>
            </a:r>
            <a:r>
              <a:rPr lang="fr-FR" sz="1800" dirty="0" smtClean="0"/>
              <a:t>Un</a:t>
            </a:r>
            <a:r>
              <a:rPr lang="cs-CZ" sz="1800" dirty="0" smtClean="0"/>
              <a:t>e</a:t>
            </a:r>
            <a:r>
              <a:rPr lang="fr-FR" sz="1800" dirty="0" smtClean="0"/>
              <a:t> Fêt</a:t>
            </a:r>
            <a:r>
              <a:rPr lang="cs-CZ" sz="1800" dirty="0" err="1" smtClean="0"/>
              <a:t>e</a:t>
            </a:r>
            <a:r>
              <a:rPr lang="cs-CZ" sz="1800" dirty="0" smtClean="0"/>
              <a:t>.</a:t>
            </a:r>
            <a:endParaRPr lang="fr-FR" sz="1800" dirty="0"/>
          </a:p>
          <a:p>
            <a:pPr>
              <a:buAutoNum type="arabicPeriod" startAt="2"/>
            </a:pPr>
            <a:r>
              <a:rPr lang="cs-CZ" sz="1800" dirty="0" err="1" smtClean="0"/>
              <a:t>Un</a:t>
            </a:r>
            <a:r>
              <a:rPr lang="cs-CZ" sz="1800" dirty="0" smtClean="0"/>
              <a:t> </a:t>
            </a:r>
            <a:r>
              <a:rPr lang="cs-CZ" sz="1800" dirty="0" err="1" smtClean="0"/>
              <a:t>rendez</a:t>
            </a:r>
            <a:r>
              <a:rPr lang="cs-CZ" sz="1800" dirty="0" smtClean="0"/>
              <a:t>-vous.</a:t>
            </a:r>
            <a:endParaRPr lang="fr-FR" sz="1800" dirty="0" smtClean="0"/>
          </a:p>
          <a:p>
            <a:pPr>
              <a:buAutoNum type="arabicPeriod" startAt="2"/>
            </a:pPr>
            <a:r>
              <a:rPr lang="cs-CZ" sz="1800" dirty="0" err="1" smtClean="0"/>
              <a:t>Une</a:t>
            </a:r>
            <a:r>
              <a:rPr lang="cs-CZ" sz="1800" dirty="0" smtClean="0"/>
              <a:t> pointe.</a:t>
            </a:r>
            <a:endParaRPr lang="fr-FR" sz="1800" dirty="0"/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dirty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Un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rendez</a:t>
            </a:r>
            <a:r>
              <a:rPr lang="cs-CZ" sz="1800" dirty="0" smtClean="0">
                <a:solidFill>
                  <a:srgbClr val="FF0000"/>
                </a:solidFill>
              </a:rPr>
              <a:t>-vous.</a:t>
            </a:r>
            <a:r>
              <a:rPr lang="fr-FR" sz="1800" dirty="0"/>
              <a:t>	</a:t>
            </a:r>
            <a:endParaRPr lang="cs-CZ" sz="1800" dirty="0" smtClean="0"/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1800" b="1" dirty="0" smtClean="0"/>
              <a:t>Q1</a:t>
            </a:r>
            <a:r>
              <a:rPr lang="cs-CZ" sz="1800" b="1" dirty="0" smtClean="0"/>
              <a:t>2</a:t>
            </a:r>
            <a:r>
              <a:rPr lang="fr-FR" sz="1800" b="1" dirty="0" smtClean="0"/>
              <a:t>. </a:t>
            </a:r>
            <a:r>
              <a:rPr lang="cs-CZ" sz="1800" b="1" dirty="0" smtClean="0"/>
              <a:t>Au </a:t>
            </a:r>
            <a:r>
              <a:rPr lang="cs-CZ" sz="1800" b="1" dirty="0" err="1" smtClean="0"/>
              <a:t>Québec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le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mot</a:t>
            </a:r>
            <a:r>
              <a:rPr lang="cs-CZ" sz="1800" b="1" dirty="0" smtClean="0"/>
              <a:t> ´´ </a:t>
            </a:r>
            <a:r>
              <a:rPr lang="cs-CZ" sz="1800" b="1" dirty="0" err="1" smtClean="0"/>
              <a:t>balayeuse</a:t>
            </a:r>
            <a:r>
              <a:rPr lang="cs-CZ" sz="1800" b="1" dirty="0" smtClean="0"/>
              <a:t>´´ </a:t>
            </a:r>
            <a:r>
              <a:rPr lang="cs-CZ" sz="1800" b="1" dirty="0" err="1" smtClean="0"/>
              <a:t>est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None/>
            </a:pPr>
            <a:r>
              <a:rPr lang="fr-FR" sz="1800" dirty="0" smtClean="0"/>
              <a:t>1.	Un </a:t>
            </a:r>
            <a:r>
              <a:rPr lang="cs-CZ" sz="1800" dirty="0" err="1" smtClean="0"/>
              <a:t>balai</a:t>
            </a:r>
            <a:r>
              <a:rPr lang="cs-CZ" sz="1800" dirty="0" smtClean="0"/>
              <a:t> .</a:t>
            </a: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2.	Un </a:t>
            </a:r>
            <a:r>
              <a:rPr lang="cs-CZ" sz="1800" dirty="0" err="1" smtClean="0"/>
              <a:t>aspirateur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bonne réponse </a:t>
            </a:r>
            <a:r>
              <a:rPr lang="cs-CZ" sz="1800" dirty="0" err="1" smtClean="0">
                <a:solidFill>
                  <a:srgbClr val="FF0000"/>
                </a:solidFill>
              </a:rPr>
              <a:t>est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Un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aspirateur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/>
          </a:p>
          <a:p>
            <a:endParaRPr lang="cs-CZ" sz="18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endParaRPr lang="cs-CZ" sz="3600" dirty="0"/>
          </a:p>
        </p:txBody>
      </p:sp>
    </p:spTree>
    <p:extLst>
      <p:ext uri="{BB962C8B-B14F-4D97-AF65-F5344CB8AC3E}">
        <p14:creationId xmlns="" xmlns:p14="http://schemas.microsoft.com/office/powerpoint/2010/main" val="173250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MOTS CROISÉS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HORIZONTAL</a:t>
            </a:r>
          </a:p>
          <a:p>
            <a:pPr algn="ctr"/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1. </a:t>
            </a:r>
            <a:r>
              <a:rPr lang="cs-CZ" sz="1600" dirty="0" err="1" smtClean="0">
                <a:solidFill>
                  <a:prstClr val="white"/>
                </a:solidFill>
              </a:rPr>
              <a:t>Personne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québec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qui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bavarde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4. </a:t>
            </a:r>
            <a:r>
              <a:rPr lang="cs-CZ" sz="1600" dirty="0" err="1" smtClean="0">
                <a:solidFill>
                  <a:prstClr val="white"/>
                </a:solidFill>
              </a:rPr>
              <a:t>Camarade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8. </a:t>
            </a:r>
            <a:r>
              <a:rPr lang="cs-CZ" sz="1600" dirty="0" err="1" smtClean="0">
                <a:solidFill>
                  <a:prstClr val="white"/>
                </a:solidFill>
              </a:rPr>
              <a:t>Prison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>
              <a:buAutoNum type="arabicPeriod" startAt="9"/>
            </a:pPr>
            <a:r>
              <a:rPr lang="cs-CZ" sz="1600" dirty="0" err="1" smtClean="0">
                <a:solidFill>
                  <a:prstClr val="white"/>
                </a:solidFill>
              </a:rPr>
              <a:t>Apareil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mémage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qui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sert</a:t>
            </a:r>
            <a:r>
              <a:rPr lang="cs-CZ" sz="1600" dirty="0" smtClean="0">
                <a:solidFill>
                  <a:prstClr val="white"/>
                </a:solidFill>
              </a:rPr>
              <a:t> à </a:t>
            </a:r>
            <a:r>
              <a:rPr lang="cs-CZ" sz="1600" dirty="0" err="1" smtClean="0">
                <a:solidFill>
                  <a:prstClr val="white"/>
                </a:solidFill>
              </a:rPr>
              <a:t>aspirer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10. </a:t>
            </a:r>
            <a:r>
              <a:rPr lang="cs-CZ" sz="1600" dirty="0" err="1" smtClean="0">
                <a:solidFill>
                  <a:prstClr val="white"/>
                </a:solidFill>
              </a:rPr>
              <a:t>Parle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VERTICAL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2. </a:t>
            </a:r>
            <a:r>
              <a:rPr lang="cs-CZ" sz="1600" dirty="0" err="1" smtClean="0">
                <a:solidFill>
                  <a:prstClr val="white"/>
                </a:solidFill>
              </a:rPr>
              <a:t>Qui</a:t>
            </a:r>
            <a:r>
              <a:rPr lang="cs-CZ" sz="1600" dirty="0" smtClean="0">
                <a:solidFill>
                  <a:prstClr val="white"/>
                </a:solidFill>
              </a:rPr>
              <a:t> ne </a:t>
            </a:r>
            <a:r>
              <a:rPr lang="cs-CZ" sz="1600" dirty="0" err="1" smtClean="0">
                <a:solidFill>
                  <a:prstClr val="white"/>
                </a:solidFill>
              </a:rPr>
              <a:t>veut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jamais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donner</a:t>
            </a:r>
            <a:r>
              <a:rPr lang="cs-CZ" sz="1600" dirty="0" smtClean="0">
                <a:solidFill>
                  <a:prstClr val="white"/>
                </a:solidFill>
              </a:rPr>
              <a:t> de l´</a:t>
            </a:r>
            <a:r>
              <a:rPr lang="cs-CZ" sz="1600" dirty="0" err="1" smtClean="0">
                <a:solidFill>
                  <a:prstClr val="white"/>
                </a:solidFill>
              </a:rPr>
              <a:t>argent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6.</a:t>
            </a:r>
            <a:r>
              <a:rPr lang="fr-FR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Boisson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alcoolique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faite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avec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raisin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8. </a:t>
            </a:r>
            <a:r>
              <a:rPr lang="cs-CZ" sz="1600" dirty="0" err="1" smtClean="0">
                <a:solidFill>
                  <a:prstClr val="white"/>
                </a:solidFill>
              </a:rPr>
              <a:t>Amusement</a:t>
            </a:r>
            <a:r>
              <a:rPr lang="cs-CZ" sz="1600" dirty="0" smtClean="0">
                <a:solidFill>
                  <a:prstClr val="white"/>
                </a:solidFill>
              </a:rPr>
              <a:t>, soirée.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10. De </a:t>
            </a:r>
            <a:r>
              <a:rPr lang="cs-CZ" sz="1600" dirty="0" err="1" smtClean="0">
                <a:solidFill>
                  <a:prstClr val="white"/>
                </a:solidFill>
              </a:rPr>
              <a:t>fruit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49682922"/>
              </p:ext>
            </p:extLst>
          </p:nvPr>
        </p:nvGraphicFramePr>
        <p:xfrm>
          <a:off x="251520" y="1052736"/>
          <a:ext cx="4680522" cy="4536505"/>
        </p:xfrm>
        <a:graphic>
          <a:graphicData uri="http://schemas.openxmlformats.org/drawingml/2006/table">
            <a:tbl>
              <a:tblPr firstRow="1" firstCol="1" bandRow="1"/>
              <a:tblGrid>
                <a:gridCol w="482738"/>
                <a:gridCol w="422397"/>
                <a:gridCol w="422397"/>
                <a:gridCol w="422397"/>
                <a:gridCol w="422397"/>
                <a:gridCol w="422397"/>
                <a:gridCol w="422397"/>
                <a:gridCol w="422397"/>
                <a:gridCol w="422397"/>
                <a:gridCol w="422397"/>
                <a:gridCol w="396211"/>
              </a:tblGrid>
              <a:tr h="393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419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9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9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9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9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9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9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333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49682922"/>
              </p:ext>
            </p:extLst>
          </p:nvPr>
        </p:nvGraphicFramePr>
        <p:xfrm>
          <a:off x="1835696" y="1628800"/>
          <a:ext cx="4860034" cy="4248469"/>
        </p:xfrm>
        <a:graphic>
          <a:graphicData uri="http://schemas.openxmlformats.org/drawingml/2006/table">
            <a:tbl>
              <a:tblPr firstRow="1" firstCol="1" bandRow="1"/>
              <a:tblGrid>
                <a:gridCol w="501254"/>
                <a:gridCol w="438597"/>
                <a:gridCol w="438597"/>
                <a:gridCol w="438597"/>
                <a:gridCol w="438597"/>
                <a:gridCol w="438597"/>
                <a:gridCol w="438597"/>
                <a:gridCol w="438597"/>
                <a:gridCol w="438597"/>
                <a:gridCol w="438597"/>
                <a:gridCol w="411407"/>
              </a:tblGrid>
              <a:tr h="36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283</Words>
  <Application>Microsoft Office PowerPoint</Application>
  <PresentationFormat>Předvádění na obrazovce (4:3)</PresentationFormat>
  <Paragraphs>198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MOTS  FRANCOPHONES</vt:lpstr>
      <vt:lpstr>Choisis la bonne réponse.</vt:lpstr>
      <vt:lpstr>Choisis la bonne réponse</vt:lpstr>
      <vt:lpstr>Choisis la bonne réponse</vt:lpstr>
      <vt:lpstr>Choisis la bonne réponse</vt:lpstr>
      <vt:lpstr>MOTS CROISÉS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89</cp:revision>
  <dcterms:created xsi:type="dcterms:W3CDTF">2012-06-18T15:15:37Z</dcterms:created>
  <dcterms:modified xsi:type="dcterms:W3CDTF">2013-09-08T15:13:27Z</dcterms:modified>
</cp:coreProperties>
</file>