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%C3%A9opold_S%C3%A9dar_Sengh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Léopold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Sédar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Senghor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87489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La </a:t>
                      </a:r>
                      <a:r>
                        <a:rPr lang="cs-CZ" dirty="0" err="1" smtClean="0"/>
                        <a:t>vie</a:t>
                      </a:r>
                      <a:r>
                        <a:rPr lang="cs-CZ" dirty="0" smtClean="0"/>
                        <a:t> et </a:t>
                      </a:r>
                      <a:r>
                        <a:rPr lang="cs-CZ" dirty="0" err="1" smtClean="0"/>
                        <a:t>l‘oeuvre</a:t>
                      </a:r>
                      <a:r>
                        <a:rPr lang="cs-CZ" dirty="0" smtClean="0"/>
                        <a:t> de L. S. </a:t>
                      </a:r>
                      <a:r>
                        <a:rPr lang="cs-CZ" dirty="0" err="1" smtClean="0"/>
                        <a:t>Senghor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procházejte prezentací.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VY_32_INOVACE_09_FMIC09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LÉOPOLD SÉDAR SENGHOR</a:t>
            </a:r>
            <a:br>
              <a:rPr lang="cs-CZ" dirty="0" smtClean="0"/>
            </a:br>
            <a:r>
              <a:rPr lang="cs-CZ" dirty="0" smtClean="0"/>
              <a:t>(1906 - 2001)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 smtClean="0"/>
              <a:t>Originaire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Sénégal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a fait ses </a:t>
            </a:r>
            <a:r>
              <a:rPr lang="cs-CZ" dirty="0" err="1" smtClean="0"/>
              <a:t>études</a:t>
            </a:r>
            <a:r>
              <a:rPr lang="cs-CZ" dirty="0" smtClean="0"/>
              <a:t> </a:t>
            </a:r>
            <a:r>
              <a:rPr lang="cs-CZ" dirty="0" err="1" smtClean="0"/>
              <a:t>supérieures</a:t>
            </a:r>
            <a:r>
              <a:rPr lang="cs-CZ" dirty="0" smtClean="0"/>
              <a:t> en France</a:t>
            </a:r>
          </a:p>
          <a:p>
            <a:r>
              <a:rPr lang="cs-CZ" dirty="0" smtClean="0"/>
              <a:t>En 1934 </a:t>
            </a: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fondé</a:t>
            </a:r>
            <a:r>
              <a:rPr lang="cs-CZ" dirty="0" smtClean="0"/>
              <a:t> la revue </a:t>
            </a:r>
            <a:r>
              <a:rPr lang="cs-CZ" b="1" i="1" dirty="0" err="1" smtClean="0"/>
              <a:t>L‘Étudiant</a:t>
            </a:r>
            <a:r>
              <a:rPr lang="cs-CZ" b="1" i="1" dirty="0" smtClean="0"/>
              <a:t> </a:t>
            </a:r>
            <a:r>
              <a:rPr lang="cs-CZ" b="1" i="1" dirty="0" err="1" smtClean="0"/>
              <a:t>noir</a:t>
            </a:r>
            <a:endParaRPr lang="cs-CZ" b="1" i="1" dirty="0" smtClean="0"/>
          </a:p>
          <a:p>
            <a:r>
              <a:rPr lang="cs-CZ" dirty="0" err="1" smtClean="0"/>
              <a:t>Avec</a:t>
            </a:r>
            <a:r>
              <a:rPr lang="cs-CZ" dirty="0" smtClean="0"/>
              <a:t> son </a:t>
            </a:r>
            <a:r>
              <a:rPr lang="cs-CZ" dirty="0" err="1" smtClean="0"/>
              <a:t>ami</a:t>
            </a:r>
            <a:r>
              <a:rPr lang="cs-CZ" dirty="0" smtClean="0"/>
              <a:t> </a:t>
            </a:r>
            <a:r>
              <a:rPr lang="cs-CZ" dirty="0" err="1" smtClean="0"/>
              <a:t>Aimé</a:t>
            </a:r>
            <a:r>
              <a:rPr lang="cs-CZ" dirty="0" smtClean="0"/>
              <a:t> </a:t>
            </a:r>
            <a:r>
              <a:rPr lang="cs-CZ" dirty="0" err="1" smtClean="0"/>
              <a:t>Césaire</a:t>
            </a:r>
            <a:r>
              <a:rPr lang="cs-CZ" dirty="0" smtClean="0"/>
              <a:t>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invente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mot </a:t>
            </a:r>
            <a:r>
              <a:rPr lang="cs-CZ" b="1" i="1" dirty="0" smtClean="0"/>
              <a:t>«la </a:t>
            </a:r>
            <a:r>
              <a:rPr lang="cs-CZ" b="1" i="1" dirty="0" err="1" smtClean="0"/>
              <a:t>négritude</a:t>
            </a:r>
            <a:r>
              <a:rPr lang="cs-CZ" b="1" i="1" dirty="0" smtClean="0"/>
              <a:t>»</a:t>
            </a:r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premier</a:t>
            </a:r>
            <a:r>
              <a:rPr lang="cs-CZ" dirty="0" smtClean="0"/>
              <a:t> </a:t>
            </a:r>
            <a:r>
              <a:rPr lang="cs-CZ" dirty="0" err="1" smtClean="0"/>
              <a:t>Africain</a:t>
            </a:r>
            <a:r>
              <a:rPr lang="cs-CZ" dirty="0" smtClean="0"/>
              <a:t> qui a été </a:t>
            </a:r>
            <a:r>
              <a:rPr lang="cs-CZ" dirty="0" err="1" smtClean="0"/>
              <a:t>agrégé</a:t>
            </a:r>
            <a:r>
              <a:rPr lang="cs-CZ" dirty="0" smtClean="0"/>
              <a:t> de </a:t>
            </a:r>
            <a:r>
              <a:rPr lang="cs-CZ" dirty="0" err="1" smtClean="0"/>
              <a:t>l‘Université</a:t>
            </a:r>
            <a:r>
              <a:rPr lang="cs-CZ" dirty="0" smtClean="0"/>
              <a:t> </a:t>
            </a:r>
            <a:r>
              <a:rPr lang="cs-CZ" dirty="0" err="1" smtClean="0"/>
              <a:t>française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a été </a:t>
            </a:r>
            <a:r>
              <a:rPr lang="cs-CZ" dirty="0" err="1" smtClean="0"/>
              <a:t>nommé</a:t>
            </a:r>
            <a:r>
              <a:rPr lang="cs-CZ" dirty="0" smtClean="0"/>
              <a:t> </a:t>
            </a:r>
            <a:r>
              <a:rPr lang="cs-CZ" dirty="0" err="1" smtClean="0"/>
              <a:t>professeur</a:t>
            </a:r>
            <a:r>
              <a:rPr lang="cs-CZ" dirty="0" smtClean="0"/>
              <a:t> à </a:t>
            </a:r>
            <a:r>
              <a:rPr lang="cs-CZ" dirty="0" err="1" smtClean="0"/>
              <a:t>Tours</a:t>
            </a:r>
            <a:r>
              <a:rPr lang="cs-CZ" dirty="0" smtClean="0"/>
              <a:t>, </a:t>
            </a:r>
            <a:r>
              <a:rPr lang="cs-CZ" dirty="0" err="1" smtClean="0"/>
              <a:t>puis</a:t>
            </a:r>
            <a:r>
              <a:rPr lang="cs-CZ" dirty="0" smtClean="0"/>
              <a:t> à Saint-Maur-des-</a:t>
            </a:r>
            <a:r>
              <a:rPr lang="cs-CZ" dirty="0" err="1" smtClean="0"/>
              <a:t>Fossés</a:t>
            </a:r>
            <a:endParaRPr lang="cs-CZ" dirty="0" smtClean="0"/>
          </a:p>
          <a:p>
            <a:r>
              <a:rPr lang="cs-CZ" dirty="0" smtClean="0"/>
              <a:t>En 1939 – </a:t>
            </a:r>
            <a:r>
              <a:rPr lang="cs-CZ" dirty="0" err="1" smtClean="0"/>
              <a:t>prisonnier</a:t>
            </a:r>
            <a:r>
              <a:rPr lang="cs-CZ" dirty="0" smtClean="0"/>
              <a:t> de </a:t>
            </a:r>
            <a:r>
              <a:rPr lang="cs-CZ" dirty="0" err="1" smtClean="0"/>
              <a:t>guerre</a:t>
            </a:r>
            <a:endParaRPr lang="cs-CZ" dirty="0" smtClean="0"/>
          </a:p>
          <a:p>
            <a:r>
              <a:rPr lang="cs-CZ" dirty="0" err="1" smtClean="0"/>
              <a:t>Après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libération</a:t>
            </a:r>
            <a:r>
              <a:rPr lang="cs-CZ" dirty="0" smtClean="0"/>
              <a:t>, </a:t>
            </a: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participé</a:t>
            </a:r>
            <a:r>
              <a:rPr lang="cs-CZ" dirty="0" smtClean="0"/>
              <a:t> à la </a:t>
            </a:r>
            <a:r>
              <a:rPr lang="cs-CZ" dirty="0" err="1" smtClean="0"/>
              <a:t>Résistance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s‘est</a:t>
            </a:r>
            <a:r>
              <a:rPr lang="cs-CZ" dirty="0" smtClean="0"/>
              <a:t> </a:t>
            </a:r>
            <a:r>
              <a:rPr lang="cs-CZ" dirty="0" err="1" smtClean="0"/>
              <a:t>engagé</a:t>
            </a:r>
            <a:r>
              <a:rPr lang="cs-CZ" dirty="0" smtClean="0"/>
              <a:t> </a:t>
            </a:r>
            <a:r>
              <a:rPr lang="cs-CZ" dirty="0" err="1" smtClean="0"/>
              <a:t>politiquement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son </a:t>
            </a:r>
            <a:r>
              <a:rPr lang="cs-CZ" dirty="0" err="1" smtClean="0"/>
              <a:t>pays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12568"/>
          </a:xfrm>
        </p:spPr>
        <p:txBody>
          <a:bodyPr>
            <a:normAutofit/>
          </a:bodyPr>
          <a:lstStyle/>
          <a:p>
            <a:r>
              <a:rPr lang="cs-CZ" dirty="0" err="1" smtClean="0"/>
              <a:t>Trouvez</a:t>
            </a:r>
            <a:r>
              <a:rPr lang="cs-CZ" dirty="0" smtClean="0"/>
              <a:t> la </a:t>
            </a:r>
            <a:r>
              <a:rPr lang="cs-CZ" dirty="0" err="1" smtClean="0"/>
              <a:t>date</a:t>
            </a:r>
            <a:r>
              <a:rPr lang="cs-CZ" dirty="0" smtClean="0"/>
              <a:t> </a:t>
            </a:r>
            <a:r>
              <a:rPr lang="cs-CZ" dirty="0" err="1" smtClean="0"/>
              <a:t>où</a:t>
            </a:r>
            <a:r>
              <a:rPr lang="cs-CZ" dirty="0" smtClean="0"/>
              <a:t> </a:t>
            </a:r>
            <a:r>
              <a:rPr lang="cs-CZ" dirty="0" err="1" smtClean="0"/>
              <a:t>Léopold</a:t>
            </a:r>
            <a:r>
              <a:rPr lang="cs-CZ" dirty="0" smtClean="0"/>
              <a:t> </a:t>
            </a:r>
            <a:r>
              <a:rPr lang="cs-CZ" dirty="0" err="1" smtClean="0"/>
              <a:t>Sédar</a:t>
            </a:r>
            <a:r>
              <a:rPr lang="cs-CZ" dirty="0" smtClean="0"/>
              <a:t> </a:t>
            </a:r>
            <a:r>
              <a:rPr lang="cs-CZ" dirty="0" err="1" smtClean="0"/>
              <a:t>Senghor</a:t>
            </a:r>
            <a:r>
              <a:rPr lang="cs-CZ" dirty="0" smtClean="0"/>
              <a:t> a été </a:t>
            </a:r>
            <a:r>
              <a:rPr lang="cs-CZ" dirty="0" err="1" smtClean="0"/>
              <a:t>élu</a:t>
            </a:r>
            <a:r>
              <a:rPr lang="cs-CZ" dirty="0" smtClean="0"/>
              <a:t> </a:t>
            </a:r>
            <a:r>
              <a:rPr lang="cs-CZ" dirty="0" err="1" smtClean="0"/>
              <a:t>président</a:t>
            </a:r>
            <a:r>
              <a:rPr lang="cs-CZ" dirty="0" smtClean="0"/>
              <a:t> de la </a:t>
            </a:r>
            <a:r>
              <a:rPr lang="cs-CZ" dirty="0" err="1" smtClean="0"/>
              <a:t>République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Sénégal</a:t>
            </a:r>
            <a:r>
              <a:rPr lang="cs-CZ" dirty="0" smtClean="0"/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1960 - 1980</a:t>
            </a:r>
          </a:p>
          <a:p>
            <a:r>
              <a:rPr lang="cs-CZ" dirty="0" err="1" smtClean="0"/>
              <a:t>Quel</a:t>
            </a:r>
            <a:r>
              <a:rPr lang="cs-CZ" dirty="0" smtClean="0"/>
              <a:t> </a:t>
            </a:r>
            <a:r>
              <a:rPr lang="cs-CZ" dirty="0" err="1" smtClean="0"/>
              <a:t>écrivain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aussi</a:t>
            </a:r>
            <a:r>
              <a:rPr lang="cs-CZ" dirty="0" smtClean="0"/>
              <a:t> </a:t>
            </a:r>
            <a:r>
              <a:rPr lang="cs-CZ" dirty="0" err="1" smtClean="0"/>
              <a:t>devenu</a:t>
            </a:r>
            <a:r>
              <a:rPr lang="cs-CZ" dirty="0" smtClean="0"/>
              <a:t> </a:t>
            </a:r>
            <a:r>
              <a:rPr lang="cs-CZ" dirty="0" err="1" smtClean="0"/>
              <a:t>président</a:t>
            </a:r>
            <a:r>
              <a:rPr lang="cs-CZ" dirty="0" smtClean="0"/>
              <a:t> de son </a:t>
            </a:r>
            <a:r>
              <a:rPr lang="cs-CZ" dirty="0" err="1" smtClean="0"/>
              <a:t>pays</a:t>
            </a:r>
            <a:r>
              <a:rPr lang="cs-CZ" dirty="0" smtClean="0"/>
              <a:t>?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Václav Havel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quelques</a:t>
            </a:r>
            <a:r>
              <a:rPr lang="cs-CZ" dirty="0" smtClean="0"/>
              <a:t> </a:t>
            </a:r>
            <a:r>
              <a:rPr lang="cs-CZ" dirty="0" err="1" smtClean="0"/>
              <a:t>informations</a:t>
            </a:r>
            <a:r>
              <a:rPr lang="cs-CZ" dirty="0" smtClean="0"/>
              <a:t> </a:t>
            </a:r>
            <a:r>
              <a:rPr lang="cs-CZ" dirty="0" err="1" smtClean="0"/>
              <a:t>sur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Sénégal</a:t>
            </a:r>
            <a:r>
              <a:rPr lang="cs-CZ" dirty="0" smtClean="0"/>
              <a:t> (</a:t>
            </a:r>
            <a:r>
              <a:rPr lang="cs-CZ" dirty="0" err="1" smtClean="0"/>
              <a:t>l‘emplacement</a:t>
            </a:r>
            <a:r>
              <a:rPr lang="cs-CZ" dirty="0" smtClean="0"/>
              <a:t>, la </a:t>
            </a:r>
            <a:r>
              <a:rPr lang="cs-CZ" dirty="0" err="1" smtClean="0"/>
              <a:t>population</a:t>
            </a:r>
            <a:r>
              <a:rPr lang="cs-CZ" dirty="0" smtClean="0"/>
              <a:t>, la </a:t>
            </a:r>
            <a:r>
              <a:rPr lang="cs-CZ" dirty="0" err="1" smtClean="0"/>
              <a:t>situation</a:t>
            </a:r>
            <a:r>
              <a:rPr lang="cs-CZ" dirty="0" smtClean="0"/>
              <a:t> </a:t>
            </a:r>
            <a:r>
              <a:rPr lang="cs-CZ" dirty="0" err="1" smtClean="0"/>
              <a:t>politique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37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1296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 smtClean="0"/>
              <a:t>Voici</a:t>
            </a:r>
            <a:r>
              <a:rPr lang="cs-CZ" dirty="0" smtClean="0"/>
              <a:t> la </a:t>
            </a:r>
            <a:r>
              <a:rPr lang="cs-CZ" dirty="0" err="1" smtClean="0"/>
              <a:t>définition</a:t>
            </a:r>
            <a:r>
              <a:rPr lang="cs-CZ" dirty="0" smtClean="0"/>
              <a:t> </a:t>
            </a:r>
            <a:r>
              <a:rPr lang="cs-CZ" dirty="0"/>
              <a:t>de «</a:t>
            </a:r>
            <a:r>
              <a:rPr lang="cs-CZ" i="1" dirty="0"/>
              <a:t>La </a:t>
            </a:r>
            <a:r>
              <a:rPr lang="cs-CZ" i="1" dirty="0" err="1" smtClean="0"/>
              <a:t>négritude</a:t>
            </a:r>
            <a:r>
              <a:rPr lang="cs-CZ" i="1" dirty="0" smtClean="0"/>
              <a:t>»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phrases</a:t>
            </a:r>
            <a:r>
              <a:rPr lang="cs-CZ" dirty="0" smtClean="0"/>
              <a:t> </a:t>
            </a:r>
            <a:r>
              <a:rPr lang="cs-CZ" dirty="0" err="1" smtClean="0"/>
              <a:t>sont</a:t>
            </a:r>
            <a:r>
              <a:rPr lang="cs-CZ" dirty="0" smtClean="0"/>
              <a:t> en </a:t>
            </a:r>
            <a:r>
              <a:rPr lang="cs-CZ" dirty="0" err="1" smtClean="0"/>
              <a:t>vrac</a:t>
            </a:r>
            <a:r>
              <a:rPr lang="cs-CZ" i="1" dirty="0" smtClean="0"/>
              <a:t>. </a:t>
            </a:r>
            <a:r>
              <a:rPr lang="cs-CZ" dirty="0" err="1" smtClean="0"/>
              <a:t>Remettez</a:t>
            </a:r>
            <a:r>
              <a:rPr lang="cs-CZ" dirty="0" smtClean="0"/>
              <a:t> les </a:t>
            </a:r>
            <a:r>
              <a:rPr lang="cs-CZ" dirty="0" err="1" smtClean="0"/>
              <a:t>phrases</a:t>
            </a:r>
            <a:r>
              <a:rPr lang="cs-CZ" dirty="0" smtClean="0"/>
              <a:t> en </a:t>
            </a:r>
            <a:r>
              <a:rPr lang="cs-CZ" dirty="0" err="1" smtClean="0"/>
              <a:t>ordre</a:t>
            </a:r>
            <a:r>
              <a:rPr lang="cs-CZ" dirty="0" smtClean="0"/>
              <a:t>. Comment </a:t>
            </a:r>
            <a:r>
              <a:rPr lang="cs-CZ" dirty="0" err="1" smtClean="0"/>
              <a:t>Senghor</a:t>
            </a:r>
            <a:r>
              <a:rPr lang="cs-CZ" dirty="0" smtClean="0"/>
              <a:t> a </a:t>
            </a:r>
            <a:r>
              <a:rPr lang="cs-CZ" dirty="0" err="1" smtClean="0"/>
              <a:t>défini</a:t>
            </a:r>
            <a:r>
              <a:rPr lang="cs-CZ" dirty="0" smtClean="0"/>
              <a:t> </a:t>
            </a:r>
            <a:r>
              <a:rPr lang="cs-CZ" dirty="0" err="1" smtClean="0"/>
              <a:t>ce</a:t>
            </a:r>
            <a:r>
              <a:rPr lang="cs-CZ" dirty="0" smtClean="0"/>
              <a:t> mot?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19944" y="404106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/>
              <a:t>«</a:t>
            </a:r>
            <a:r>
              <a:rPr lang="cs-CZ" i="1" dirty="0" smtClean="0"/>
              <a:t>La </a:t>
            </a:r>
            <a:r>
              <a:rPr lang="cs-CZ" i="1" dirty="0" err="1" smtClean="0"/>
              <a:t>négritude</a:t>
            </a:r>
            <a:r>
              <a:rPr lang="cs-CZ" i="1" dirty="0" smtClean="0"/>
              <a:t> </a:t>
            </a:r>
            <a:r>
              <a:rPr lang="cs-CZ" i="1" dirty="0" err="1" smtClean="0"/>
              <a:t>est</a:t>
            </a:r>
            <a:r>
              <a:rPr lang="cs-CZ" i="1" dirty="0" smtClean="0"/>
              <a:t> la </a:t>
            </a:r>
            <a:r>
              <a:rPr lang="cs-CZ" i="1" dirty="0" err="1" smtClean="0"/>
              <a:t>conscience</a:t>
            </a:r>
            <a:r>
              <a:rPr lang="cs-CZ" i="1" dirty="0" smtClean="0"/>
              <a:t> </a:t>
            </a:r>
            <a:r>
              <a:rPr lang="cs-CZ" i="1" dirty="0" err="1" smtClean="0"/>
              <a:t>d‘être</a:t>
            </a:r>
            <a:r>
              <a:rPr lang="cs-CZ" i="1" dirty="0" smtClean="0"/>
              <a:t> </a:t>
            </a:r>
            <a:r>
              <a:rPr lang="cs-CZ" i="1" dirty="0" err="1" smtClean="0"/>
              <a:t>noir</a:t>
            </a:r>
            <a:r>
              <a:rPr lang="cs-CZ" i="1" dirty="0" smtClean="0"/>
              <a:t>, </a:t>
            </a:r>
            <a:endParaRPr lang="cs-CZ" i="1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19944" y="1932039"/>
            <a:ext cx="60402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 err="1"/>
              <a:t>simple</a:t>
            </a:r>
            <a:r>
              <a:rPr lang="cs-CZ" i="1" dirty="0"/>
              <a:t> </a:t>
            </a:r>
            <a:r>
              <a:rPr lang="cs-CZ" i="1" dirty="0" err="1"/>
              <a:t>reconnaissance</a:t>
            </a:r>
            <a:r>
              <a:rPr lang="cs-CZ" i="1" dirty="0"/>
              <a:t> </a:t>
            </a:r>
            <a:r>
              <a:rPr lang="cs-CZ" i="1" dirty="0" err="1"/>
              <a:t>d‘un</a:t>
            </a:r>
            <a:r>
              <a:rPr lang="cs-CZ" i="1" dirty="0"/>
              <a:t> fait</a:t>
            </a: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19944" y="2581545"/>
            <a:ext cx="5559932" cy="768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/>
              <a:t>de son </a:t>
            </a:r>
            <a:r>
              <a:rPr lang="cs-CZ" i="1" dirty="0" err="1"/>
              <a:t>histoire</a:t>
            </a:r>
            <a:r>
              <a:rPr lang="cs-CZ" i="1" dirty="0"/>
              <a:t>, de </a:t>
            </a:r>
            <a:r>
              <a:rPr lang="cs-CZ" i="1" dirty="0" err="1"/>
              <a:t>sa</a:t>
            </a:r>
            <a:r>
              <a:rPr lang="cs-CZ" i="1" dirty="0"/>
              <a:t> </a:t>
            </a:r>
            <a:r>
              <a:rPr lang="cs-CZ" i="1" dirty="0" err="1" smtClean="0"/>
              <a:t>culture</a:t>
            </a:r>
            <a:r>
              <a:rPr lang="cs-CZ" i="1" dirty="0"/>
              <a:t>.»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619944" y="3373288"/>
            <a:ext cx="5559932" cy="768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/>
              <a:t>qui </a:t>
            </a:r>
            <a:r>
              <a:rPr lang="cs-CZ" i="1" dirty="0" err="1"/>
              <a:t>implique</a:t>
            </a:r>
            <a:r>
              <a:rPr lang="cs-CZ" i="1" dirty="0"/>
              <a:t> </a:t>
            </a:r>
            <a:r>
              <a:rPr lang="cs-CZ" i="1" dirty="0" err="1"/>
              <a:t>acceptation</a:t>
            </a:r>
            <a:r>
              <a:rPr lang="cs-CZ" i="1" dirty="0"/>
              <a:t>,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19944" y="4797152"/>
            <a:ext cx="7408440" cy="768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 err="1"/>
              <a:t>prise</a:t>
            </a:r>
            <a:r>
              <a:rPr lang="cs-CZ" i="1" dirty="0"/>
              <a:t> en </a:t>
            </a:r>
            <a:r>
              <a:rPr lang="cs-CZ" i="1" dirty="0" err="1"/>
              <a:t>charge</a:t>
            </a:r>
            <a:r>
              <a:rPr lang="cs-CZ" i="1" dirty="0"/>
              <a:t> de son </a:t>
            </a:r>
            <a:r>
              <a:rPr lang="cs-CZ" i="1" dirty="0" err="1"/>
              <a:t>destin</a:t>
            </a:r>
            <a:r>
              <a:rPr lang="cs-CZ" i="1" dirty="0"/>
              <a:t> de </a:t>
            </a:r>
            <a:r>
              <a:rPr lang="cs-CZ" i="1" dirty="0" err="1"/>
              <a:t>Noir</a:t>
            </a:r>
            <a:r>
              <a:rPr lang="cs-CZ" i="1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15078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 txBox="1">
            <a:spLocks/>
          </p:cNvSpPr>
          <p:nvPr/>
        </p:nvSpPr>
        <p:spPr>
          <a:xfrm>
            <a:off x="759568" y="47667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FF0000"/>
                </a:solidFill>
              </a:rPr>
              <a:t>«</a:t>
            </a:r>
            <a:r>
              <a:rPr lang="cs-CZ" i="1" dirty="0" smtClean="0">
                <a:solidFill>
                  <a:srgbClr val="FF0000"/>
                </a:solidFill>
              </a:rPr>
              <a:t>La </a:t>
            </a:r>
            <a:r>
              <a:rPr lang="cs-CZ" i="1" dirty="0" err="1" smtClean="0">
                <a:solidFill>
                  <a:srgbClr val="FF0000"/>
                </a:solidFill>
              </a:rPr>
              <a:t>négritude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est</a:t>
            </a:r>
            <a:r>
              <a:rPr lang="cs-CZ" i="1" dirty="0" smtClean="0">
                <a:solidFill>
                  <a:srgbClr val="FF0000"/>
                </a:solidFill>
              </a:rPr>
              <a:t> la </a:t>
            </a:r>
            <a:r>
              <a:rPr lang="cs-CZ" i="1" dirty="0" err="1" smtClean="0">
                <a:solidFill>
                  <a:srgbClr val="FF0000"/>
                </a:solidFill>
              </a:rPr>
              <a:t>conscience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d‘être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noir</a:t>
            </a:r>
            <a:r>
              <a:rPr lang="cs-CZ" i="1" dirty="0" smtClean="0">
                <a:solidFill>
                  <a:srgbClr val="FF0000"/>
                </a:solidFill>
              </a:rPr>
              <a:t>, 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755576" y="1268760"/>
            <a:ext cx="6040288" cy="648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 err="1">
                <a:solidFill>
                  <a:srgbClr val="FF0000"/>
                </a:solidFill>
              </a:rPr>
              <a:t>simple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>
                <a:solidFill>
                  <a:srgbClr val="FF0000"/>
                </a:solidFill>
              </a:rPr>
              <a:t>reconnaissance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>
                <a:solidFill>
                  <a:srgbClr val="FF0000"/>
                </a:solidFill>
              </a:rPr>
              <a:t>d‘un</a:t>
            </a:r>
            <a:r>
              <a:rPr lang="cs-CZ" i="1" dirty="0">
                <a:solidFill>
                  <a:srgbClr val="FF0000"/>
                </a:solidFill>
              </a:rPr>
              <a:t> fait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55576" y="4149079"/>
            <a:ext cx="5559932" cy="7680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de son </a:t>
            </a:r>
            <a:r>
              <a:rPr lang="cs-CZ" i="1" dirty="0" err="1">
                <a:solidFill>
                  <a:srgbClr val="FF0000"/>
                </a:solidFill>
              </a:rPr>
              <a:t>histoire</a:t>
            </a:r>
            <a:r>
              <a:rPr lang="cs-CZ" i="1" dirty="0">
                <a:solidFill>
                  <a:srgbClr val="FF0000"/>
                </a:solidFill>
              </a:rPr>
              <a:t>, de </a:t>
            </a:r>
            <a:r>
              <a:rPr lang="cs-CZ" i="1" dirty="0" err="1">
                <a:solidFill>
                  <a:srgbClr val="FF0000"/>
                </a:solidFill>
              </a:rPr>
              <a:t>sa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culture</a:t>
            </a:r>
            <a:r>
              <a:rPr lang="cs-CZ" i="1" dirty="0">
                <a:solidFill>
                  <a:srgbClr val="FF0000"/>
                </a:solidFill>
              </a:rPr>
              <a:t>.»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755576" y="2132855"/>
            <a:ext cx="5559932" cy="7680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qui </a:t>
            </a:r>
            <a:r>
              <a:rPr lang="cs-CZ" i="1" dirty="0" err="1">
                <a:solidFill>
                  <a:srgbClr val="FF0000"/>
                </a:solidFill>
              </a:rPr>
              <a:t>implique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>
                <a:solidFill>
                  <a:srgbClr val="FF0000"/>
                </a:solidFill>
              </a:rPr>
              <a:t>acceptation</a:t>
            </a:r>
            <a:r>
              <a:rPr lang="cs-CZ" i="1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759568" y="3068959"/>
            <a:ext cx="7408440" cy="7680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i="1" dirty="0" err="1">
                <a:solidFill>
                  <a:srgbClr val="FF0000"/>
                </a:solidFill>
              </a:rPr>
              <a:t>prise</a:t>
            </a:r>
            <a:r>
              <a:rPr lang="cs-CZ" i="1" dirty="0">
                <a:solidFill>
                  <a:srgbClr val="FF0000"/>
                </a:solidFill>
              </a:rPr>
              <a:t> en </a:t>
            </a:r>
            <a:r>
              <a:rPr lang="cs-CZ" i="1" dirty="0" err="1">
                <a:solidFill>
                  <a:srgbClr val="FF0000"/>
                </a:solidFill>
              </a:rPr>
              <a:t>charge</a:t>
            </a:r>
            <a:r>
              <a:rPr lang="cs-CZ" i="1" dirty="0">
                <a:solidFill>
                  <a:srgbClr val="FF0000"/>
                </a:solidFill>
              </a:rPr>
              <a:t> de son </a:t>
            </a:r>
            <a:r>
              <a:rPr lang="cs-CZ" i="1" dirty="0" err="1">
                <a:solidFill>
                  <a:srgbClr val="FF0000"/>
                </a:solidFill>
              </a:rPr>
              <a:t>destin</a:t>
            </a:r>
            <a:r>
              <a:rPr lang="cs-CZ" i="1" dirty="0">
                <a:solidFill>
                  <a:srgbClr val="FF0000"/>
                </a:solidFill>
              </a:rPr>
              <a:t> de </a:t>
            </a:r>
            <a:r>
              <a:rPr lang="cs-CZ" i="1" dirty="0" err="1">
                <a:solidFill>
                  <a:srgbClr val="FF0000"/>
                </a:solidFill>
              </a:rPr>
              <a:t>Noir</a:t>
            </a:r>
            <a:r>
              <a:rPr lang="cs-CZ" i="1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59568" y="5373216"/>
            <a:ext cx="7556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Traduisez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cette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définition</a:t>
            </a:r>
            <a:r>
              <a:rPr lang="cs-CZ" sz="3200" b="1" dirty="0" smtClean="0"/>
              <a:t> en </a:t>
            </a:r>
            <a:r>
              <a:rPr lang="cs-CZ" sz="3200" b="1" dirty="0" err="1" smtClean="0"/>
              <a:t>tchèque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04140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2348880"/>
            <a:ext cx="6840760" cy="42484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b="1" dirty="0"/>
              <a:t>Pincez tous vos koras, frappez les balafons.</a:t>
            </a:r>
          </a:p>
          <a:p>
            <a:pPr marL="0" indent="0">
              <a:buNone/>
            </a:pPr>
            <a:r>
              <a:rPr lang="fr-FR" b="1" dirty="0"/>
              <a:t>Le lion rouge a rugi.</a:t>
            </a:r>
          </a:p>
          <a:p>
            <a:pPr marL="0" indent="0">
              <a:buNone/>
            </a:pPr>
            <a:r>
              <a:rPr lang="fr-FR" b="1" dirty="0"/>
              <a:t>Le dompteur de la brousse</a:t>
            </a:r>
          </a:p>
          <a:p>
            <a:pPr marL="0" indent="0">
              <a:buNone/>
            </a:pPr>
            <a:r>
              <a:rPr lang="fr-FR" b="1" dirty="0"/>
              <a:t>D'un bond s'est élancé,</a:t>
            </a:r>
          </a:p>
          <a:p>
            <a:pPr marL="0" indent="0">
              <a:buNone/>
            </a:pPr>
            <a:r>
              <a:rPr lang="fr-FR" b="1" dirty="0"/>
              <a:t>Dissipant les ténèbres.</a:t>
            </a:r>
          </a:p>
          <a:p>
            <a:pPr marL="0" indent="0">
              <a:buNone/>
            </a:pPr>
            <a:r>
              <a:rPr lang="fr-FR" b="1" dirty="0"/>
              <a:t>Soleil sur nos terreurs, soleil sur notre espoir.</a:t>
            </a:r>
          </a:p>
          <a:p>
            <a:pPr marL="0" indent="0">
              <a:buNone/>
            </a:pPr>
            <a:r>
              <a:rPr lang="fr-FR" b="1" dirty="0"/>
              <a:t>Debout, frères, voici l'Afrique rassemblée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Refrain :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Fibres de mon cœur vert.</a:t>
            </a:r>
          </a:p>
          <a:p>
            <a:pPr marL="0" indent="0">
              <a:buNone/>
            </a:pPr>
            <a:r>
              <a:rPr lang="fr-FR" b="1" dirty="0"/>
              <a:t>Épaule contre épaule, mes plus que frères,</a:t>
            </a:r>
          </a:p>
          <a:p>
            <a:pPr marL="0" indent="0">
              <a:buNone/>
            </a:pPr>
            <a:r>
              <a:rPr lang="fr-FR" b="1" dirty="0"/>
              <a:t>O Sénégalais, debout !</a:t>
            </a:r>
          </a:p>
          <a:p>
            <a:pPr marL="0" indent="0">
              <a:buNone/>
            </a:pPr>
            <a:r>
              <a:rPr lang="fr-FR" b="1" dirty="0"/>
              <a:t>Unissons la mer et les sources, unissons la steppe et la forêt !</a:t>
            </a:r>
          </a:p>
          <a:p>
            <a:pPr marL="0" indent="0">
              <a:buNone/>
            </a:pPr>
            <a:r>
              <a:rPr lang="fr-FR" b="1" dirty="0"/>
              <a:t>Salut Afrique mère.</a:t>
            </a: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467544" y="260648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LE LION ROUGE – L‘HYMNE NATIONAL DU SÉNÉGAL</a:t>
            </a:r>
          </a:p>
          <a:p>
            <a:r>
              <a:rPr lang="cs-CZ" sz="2800" dirty="0" err="1" smtClean="0"/>
              <a:t>Écrit</a:t>
            </a:r>
            <a:r>
              <a:rPr lang="cs-CZ" sz="2800" dirty="0" smtClean="0"/>
              <a:t> par </a:t>
            </a:r>
            <a:r>
              <a:rPr lang="cs-CZ" sz="2800" dirty="0" err="1" smtClean="0"/>
              <a:t>Léopold</a:t>
            </a:r>
            <a:r>
              <a:rPr lang="cs-CZ" sz="2800" dirty="0" smtClean="0"/>
              <a:t> </a:t>
            </a:r>
            <a:r>
              <a:rPr lang="cs-CZ" sz="2800" dirty="0" err="1" smtClean="0"/>
              <a:t>Sédar</a:t>
            </a:r>
            <a:r>
              <a:rPr lang="cs-CZ" sz="2800" dirty="0" smtClean="0"/>
              <a:t> </a:t>
            </a:r>
            <a:r>
              <a:rPr lang="cs-CZ" sz="2800" dirty="0" err="1" smtClean="0"/>
              <a:t>Senghor</a:t>
            </a:r>
            <a:endParaRPr lang="cs-CZ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 err="1" smtClean="0"/>
              <a:t>Comparez</a:t>
            </a:r>
            <a:r>
              <a:rPr lang="cs-CZ" sz="2800" dirty="0" smtClean="0"/>
              <a:t> </a:t>
            </a: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cs-CZ" sz="2800" dirty="0" err="1" smtClean="0"/>
              <a:t>contenu</a:t>
            </a:r>
            <a:r>
              <a:rPr lang="cs-CZ" sz="2800" dirty="0" smtClean="0"/>
              <a:t> de </a:t>
            </a:r>
            <a:r>
              <a:rPr lang="cs-CZ" sz="2800" dirty="0" err="1" smtClean="0"/>
              <a:t>l‘hymne</a:t>
            </a:r>
            <a:r>
              <a:rPr lang="cs-CZ" sz="2800" dirty="0" smtClean="0"/>
              <a:t> </a:t>
            </a:r>
            <a:r>
              <a:rPr lang="cs-CZ" sz="2800" dirty="0" err="1" smtClean="0"/>
              <a:t>avec</a:t>
            </a:r>
            <a:r>
              <a:rPr lang="cs-CZ" sz="2800" dirty="0" smtClean="0"/>
              <a:t> </a:t>
            </a:r>
            <a:r>
              <a:rPr lang="cs-CZ" sz="2800" dirty="0" err="1" smtClean="0"/>
              <a:t>celui</a:t>
            </a:r>
            <a:r>
              <a:rPr lang="cs-CZ" sz="2800" dirty="0" smtClean="0"/>
              <a:t> de </a:t>
            </a:r>
            <a:r>
              <a:rPr lang="cs-CZ" sz="2800" dirty="0" err="1" smtClean="0"/>
              <a:t>l‘hymne</a:t>
            </a:r>
            <a:r>
              <a:rPr lang="cs-CZ" sz="2800" dirty="0" smtClean="0"/>
              <a:t> </a:t>
            </a:r>
            <a:r>
              <a:rPr lang="cs-CZ" sz="2800" dirty="0" err="1" smtClean="0"/>
              <a:t>national</a:t>
            </a:r>
            <a:r>
              <a:rPr lang="cs-CZ" sz="2800" dirty="0" smtClean="0"/>
              <a:t> </a:t>
            </a:r>
            <a:r>
              <a:rPr lang="cs-CZ" sz="2800" dirty="0" err="1" smtClean="0"/>
              <a:t>tchèque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228184" y="234888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Kora</a:t>
            </a:r>
            <a:r>
              <a:rPr lang="cs-CZ" dirty="0" smtClean="0">
                <a:solidFill>
                  <a:srgbClr val="FF0000"/>
                </a:solidFill>
              </a:rPr>
              <a:t> – </a:t>
            </a:r>
            <a:r>
              <a:rPr lang="cs-CZ" dirty="0" err="1" smtClean="0">
                <a:solidFill>
                  <a:srgbClr val="FF0000"/>
                </a:solidFill>
              </a:rPr>
              <a:t>un</a:t>
            </a:r>
            <a:r>
              <a:rPr lang="cs-CZ" dirty="0" smtClean="0">
                <a:solidFill>
                  <a:srgbClr val="FF0000"/>
                </a:solidFill>
              </a:rPr>
              <a:t> instrument de </a:t>
            </a:r>
            <a:r>
              <a:rPr lang="cs-CZ" dirty="0" err="1" smtClean="0">
                <a:solidFill>
                  <a:srgbClr val="FF0000"/>
                </a:solidFill>
              </a:rPr>
              <a:t>musique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300192" y="328498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Balafon – </a:t>
            </a:r>
            <a:r>
              <a:rPr lang="cs-CZ" dirty="0" err="1" smtClean="0">
                <a:solidFill>
                  <a:srgbClr val="FF0000"/>
                </a:solidFill>
              </a:rPr>
              <a:t>un</a:t>
            </a:r>
            <a:r>
              <a:rPr lang="cs-CZ" dirty="0" smtClean="0">
                <a:solidFill>
                  <a:srgbClr val="FF0000"/>
                </a:solidFill>
              </a:rPr>
              <a:t> instrument de </a:t>
            </a:r>
            <a:r>
              <a:rPr lang="cs-CZ" dirty="0" err="1" smtClean="0">
                <a:solidFill>
                  <a:srgbClr val="FF0000"/>
                </a:solidFill>
              </a:rPr>
              <a:t>percussion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5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 smtClean="0"/>
              <a:t>JULAUD, Jean-Joseph </a:t>
            </a:r>
            <a:r>
              <a:rPr lang="cs-CZ" i="1" dirty="0" smtClean="0"/>
              <a:t>La </a:t>
            </a:r>
            <a:r>
              <a:rPr lang="cs-CZ" i="1" dirty="0" err="1" smtClean="0"/>
              <a:t>Littérature</a:t>
            </a:r>
            <a:r>
              <a:rPr lang="cs-CZ" i="1" dirty="0" smtClean="0"/>
              <a:t> </a:t>
            </a:r>
            <a:r>
              <a:rPr lang="cs-CZ" i="1" dirty="0" err="1" smtClean="0"/>
              <a:t>française</a:t>
            </a:r>
            <a:r>
              <a:rPr lang="cs-CZ" i="1" dirty="0" smtClean="0"/>
              <a:t>, edice Pour les </a:t>
            </a:r>
            <a:r>
              <a:rPr lang="cs-CZ" i="1" dirty="0" err="1" smtClean="0"/>
              <a:t>nuls</a:t>
            </a:r>
            <a:r>
              <a:rPr lang="cs-CZ" i="1" dirty="0" smtClean="0"/>
              <a:t>, </a:t>
            </a:r>
            <a:r>
              <a:rPr lang="cs-CZ" dirty="0" smtClean="0"/>
              <a:t>Paris 2006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en.wikipedia.org/wiki/L%C3%A9opold_S%C3%A9dar_Senghor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http://fr.wikipedia.org/wiki/Le_Lion_rouge</a:t>
            </a:r>
          </a:p>
        </p:txBody>
      </p:sp>
    </p:spTree>
    <p:extLst>
      <p:ext uri="{BB962C8B-B14F-4D97-AF65-F5344CB8AC3E}">
        <p14:creationId xmlns:p14="http://schemas.microsoft.com/office/powerpoint/2010/main" val="8651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430</Words>
  <Application>Microsoft Office PowerPoint</Application>
  <PresentationFormat>Předvádění na obrazovce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Léopold Sédar Senghor</vt:lpstr>
      <vt:lpstr>LÉOPOLD SÉDAR SENGHOR (1906 - 2001)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Michalcová, Lenka</cp:lastModifiedBy>
  <cp:revision>55</cp:revision>
  <dcterms:created xsi:type="dcterms:W3CDTF">2012-06-18T15:15:37Z</dcterms:created>
  <dcterms:modified xsi:type="dcterms:W3CDTF">2013-12-19T08:59:56Z</dcterms:modified>
</cp:coreProperties>
</file>