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sldIdLst>
    <p:sldId id="256" r:id="rId3"/>
    <p:sldId id="263" r:id="rId4"/>
    <p:sldId id="264" r:id="rId5"/>
    <p:sldId id="265" r:id="rId6"/>
    <p:sldId id="266" r:id="rId7"/>
    <p:sldId id="268" r:id="rId8"/>
    <p:sldId id="269" r:id="rId9"/>
    <p:sldId id="267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66"/>
    <a:srgbClr val="CC62C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3" autoAdjust="0"/>
    <p:restoredTop sz="94208" autoAdjust="0"/>
  </p:normalViewPr>
  <p:slideViewPr>
    <p:cSldViewPr>
      <p:cViewPr>
        <p:scale>
          <a:sx n="133" d="100"/>
          <a:sy n="133" d="100"/>
        </p:scale>
        <p:origin x="-72" y="16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7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2B1CB-0050-4916-8DB4-AD66C8FA80CB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1E96-6EC5-4B41-B975-3769674621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3C5D9-1852-48E1-B2D5-897810BFCC36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771CA-76F1-4658-95D9-DE64F88223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37C4F-925D-432C-AA73-A4A40A4B88BB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B20FA-5220-466C-85A2-B5357603A7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2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6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1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1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9" y="2206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21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32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32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88079-4F79-42E8-9EB2-9E5FF6B57420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2401B-AFA5-4C04-947F-8DC4D231F9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B3AA1-FF54-4634-90D4-B2171EF648AD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FED8B-1604-40D6-9DDF-204974843B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2314-2E55-447D-B95B-555107441180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8EEBA-ACCD-4A1B-85B3-22ECC38EF7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FF638-750E-4994-A84D-C4D12EA21A31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D6119-F5AD-4254-BE23-5D89C59A9C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D3DE8-8A6F-47C4-8A9D-D70AACF470C2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A9E96-AE77-47CD-96E0-B2F71F5546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C802D-B7EA-4193-A0C9-BDF08D3649D6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B22A0-4183-4573-814F-A49C2B5367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DF1A8-DAEB-43D2-872A-D219C3B4F31A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2B886-E4B0-41BD-A3E6-448D7416B3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D1DB8-DD36-4012-9F5A-63CC2DD22B7D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CE2AE-0B96-457F-8BE7-4B6F84B7A9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BCB57-1D87-4D01-BF07-0FCA981C3F87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DDDE4-73BD-49C8-A936-AA65242F47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A3B57-9F03-44B6-8C59-FD66A8154CFE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CF78A-6CAC-4317-956C-798266FBFB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8C52E-C6A7-46C5-8D8D-8C693C27F0ED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3F0F1-E6C8-4043-8AD6-666847713F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CCFB-DFD7-48BC-8A81-55548F1EB20F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21339-C0A1-4642-B12A-615DD2AC0E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E5FEA-E998-4F40-A05E-87228C145D52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B239F-792A-4681-BB86-5BE168ADAF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4CC5D-BB4C-41B4-AFFF-C426A976F945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36243-E236-4076-9303-953E9E8C31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4FE51-E026-459F-B7B3-8663D7A97611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EB683-C125-41D4-9E4D-E60F425CC5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CE80B-DAEC-47F8-B0D0-B5B42738D358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EA62E-5CD9-450D-8C70-96913EEA33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84ED2-A9B3-44C5-A6B7-10262ED5B963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95C93-0049-4F72-AF80-67ED4CF55E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38B13-CA48-4855-9912-03E960CC6C1D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A0822-FA5A-43C5-A581-A87F0489FE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4C6F3-40CF-4AD2-B01F-53EC4E3A1D67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61991-3236-401E-BB7A-20D33657B0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0CDBF-3337-43F3-AA2C-E2C9AD5112B6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ACD23-D620-4A93-B258-A572138C35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C7AFF87-FB38-4E82-ADD6-AA4D5F64439D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DC77EA-2758-4CD8-8970-95FC58D521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22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22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22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grpSp>
            <p:nvGrpSpPr>
              <p:cNvPr id="1335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22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9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332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224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22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22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22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331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22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C9BF280A-276D-43AC-AF4B-EF3078A62C7B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22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432946DF-71C0-4BEB-AA8F-497DA719E7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68" r:id="rId9"/>
    <p:sldLayoutId id="2147483667" r:id="rId10"/>
    <p:sldLayoutId id="2147483666" r:id="rId11"/>
    <p:sldLayoutId id="2147483665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fr-fr/images/results.aspx?qu=france+drapeau&amp;ex=1&amp;AxInstalled=copy&amp;Download=MP900362851&amp;ext=JPG&amp;c=0" TargetMode="External"/><Relationship Id="rId3" Type="http://schemas.openxmlformats.org/officeDocument/2006/relationships/hyperlink" Target="http://office.microsoft.com/fr-fr/images/results.aspx?qu=continent&amp;ex=1&amp;AxInstalled=copy&amp;Download=MP900362851&amp;ext=JPG&amp;c=0" TargetMode="External"/><Relationship Id="rId7" Type="http://schemas.openxmlformats.org/officeDocument/2006/relationships/hyperlink" Target="http://office.microsoft.com/fr-fr/images/results.aspx?qu=monaco&amp;ex=1&amp;AxInstalled=copy&amp;Download=MP900362851&amp;ext=JPG&amp;c=0" TargetMode="External"/><Relationship Id="rId2" Type="http://schemas.openxmlformats.org/officeDocument/2006/relationships/hyperlink" Target="http://office.microsoft.com/fr-fr/images/results.aspx?qu=france&amp;ex=1&amp;AxInstalled=copy&amp;Download=MP900362851&amp;ext=JPG&amp;c=0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office.microsoft.com/fr-fr/images/results.aspx?qu=andorre&amp;ex=1&amp;AxInstalled=copy&amp;Download=MP900362851&amp;ext=JPG&amp;c=0" TargetMode="External"/><Relationship Id="rId5" Type="http://schemas.openxmlformats.org/officeDocument/2006/relationships/hyperlink" Target="http://office.microsoft.com/fr-fr/images/results.aspx?qu=belgique&amp;ex=1&amp;AxInstalled=copy&amp;Download=MP900362851&amp;ext=JPG&amp;c=0" TargetMode="External"/><Relationship Id="rId4" Type="http://schemas.openxmlformats.org/officeDocument/2006/relationships/hyperlink" Target="http://office.microsoft.com/fr-fr/images/results.aspx?qu=tunisie&amp;ex=2&amp;AxInstalled=copy&amp;Download=MP900362851&amp;ext=JPG&amp;c=0" TargetMode="External"/><Relationship Id="rId9" Type="http://schemas.openxmlformats.org/officeDocument/2006/relationships/hyperlink" Target="http://office.microsoft.com/fr-fr/images/results.aspx?qu=luxembourg&amp;ex=1&amp;AxInstalled=copy&amp;Download=MP900362851&amp;ext=JPG&amp;c=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Les </a:t>
            </a:r>
            <a:r>
              <a:rPr lang="cs-CZ" sz="3600" b="1" dirty="0" err="1" smtClean="0">
                <a:solidFill>
                  <a:srgbClr val="000000"/>
                </a:solidFill>
                <a:latin typeface="Arial" charset="0"/>
              </a:rPr>
              <a:t>pays</a:t>
            </a:r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cs-CZ" sz="3600" b="1" smtClean="0">
                <a:solidFill>
                  <a:srgbClr val="000000"/>
                </a:solidFill>
                <a:latin typeface="Arial" charset="0"/>
              </a:rPr>
              <a:t>francophones</a:t>
            </a:r>
            <a:endParaRPr lang="cs-CZ" sz="3600" b="1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7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8" name="Group 34"/>
          <p:cNvGraphicFramePr>
            <a:graphicFrameLocks noGrp="1"/>
          </p:cNvGraphicFramePr>
          <p:nvPr/>
        </p:nvGraphicFramePr>
        <p:xfrm>
          <a:off x="728663" y="2492375"/>
          <a:ext cx="7666037" cy="2987040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Francophonie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27.11.2012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8. ročník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Découverte des pays de la Francophonie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solutions proposées sont en page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VY_32_INOVACE_09_FNEV16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2665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442913" y="260350"/>
            <a:ext cx="8243887" cy="738188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err="1" smtClean="0"/>
              <a:t>Un</a:t>
            </a:r>
            <a:r>
              <a:rPr lang="cs-CZ" sz="2400" dirty="0" smtClean="0"/>
              <a:t> </a:t>
            </a:r>
            <a:r>
              <a:rPr lang="cs-CZ" sz="2400" dirty="0" err="1" smtClean="0"/>
              <a:t>pays</a:t>
            </a:r>
            <a:r>
              <a:rPr lang="cs-CZ" sz="2400" dirty="0" smtClean="0"/>
              <a:t> </a:t>
            </a:r>
            <a:r>
              <a:rPr lang="cs-CZ" sz="2400" dirty="0" err="1" smtClean="0"/>
              <a:t>francophone</a:t>
            </a:r>
            <a:r>
              <a:rPr lang="cs-CZ" sz="2400" dirty="0" smtClean="0"/>
              <a:t>: c´</a:t>
            </a:r>
            <a:r>
              <a:rPr lang="cs-CZ" sz="2400" dirty="0" err="1" smtClean="0"/>
              <a:t>est</a:t>
            </a:r>
            <a:r>
              <a:rPr lang="cs-CZ" sz="2400" dirty="0" smtClean="0"/>
              <a:t> </a:t>
            </a:r>
            <a:r>
              <a:rPr lang="cs-CZ" sz="2400" dirty="0" err="1" smtClean="0"/>
              <a:t>quoi</a:t>
            </a:r>
            <a:r>
              <a:rPr lang="cs-CZ" sz="2400" dirty="0" smtClean="0"/>
              <a:t> ?</a:t>
            </a:r>
            <a:endParaRPr lang="cs-CZ" sz="2400" dirty="0"/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4038600" cy="4465637"/>
          </a:xfrm>
        </p:spPr>
        <p:txBody>
          <a:bodyPr/>
          <a:lstStyle/>
          <a:p>
            <a:pPr eaLnBrk="1" hangingPunct="1"/>
            <a:r>
              <a:rPr lang="cs-CZ" sz="1600" smtClean="0"/>
              <a:t>Choisissez la bonne définition de l´expression „pays francophone“</a:t>
            </a:r>
          </a:p>
          <a:p>
            <a:pPr eaLnBrk="1" hangingPunct="1"/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a- un pays francophone est un pays qui utilise totalement ou partiellement la langue française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b- un pays francophone est un pays qui est favorable à la France et aux Français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c- un pays francophone est un pays qui fait partie de l´Organisation internationale de la Francophonie</a:t>
            </a:r>
            <a:endParaRPr lang="en-US" sz="1600" smtClean="0"/>
          </a:p>
        </p:txBody>
      </p:sp>
      <p:sp>
        <p:nvSpPr>
          <p:cNvPr id="7" name="Ohnutý pruh 6"/>
          <p:cNvSpPr/>
          <p:nvPr/>
        </p:nvSpPr>
        <p:spPr bwMode="auto">
          <a:xfrm>
            <a:off x="4643438" y="1628775"/>
            <a:ext cx="2376487" cy="2087563"/>
          </a:xfrm>
          <a:prstGeom prst="blockArc">
            <a:avLst>
              <a:gd name="adj1" fmla="val 16462536"/>
              <a:gd name="adj2" fmla="val 19957812"/>
              <a:gd name="adj3" fmla="val 12305"/>
            </a:avLst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cs-CZ"/>
          </a:p>
        </p:txBody>
      </p:sp>
      <p:sp>
        <p:nvSpPr>
          <p:cNvPr id="10" name="Ohnutý pruh 9"/>
          <p:cNvSpPr/>
          <p:nvPr/>
        </p:nvSpPr>
        <p:spPr bwMode="auto">
          <a:xfrm rot="19576355">
            <a:off x="5005388" y="1697038"/>
            <a:ext cx="1590675" cy="1008062"/>
          </a:xfrm>
          <a:prstGeom prst="blockArc">
            <a:avLst>
              <a:gd name="adj1" fmla="val 11515480"/>
              <a:gd name="adj2" fmla="val 18700278"/>
              <a:gd name="adj3" fmla="val 32684"/>
            </a:avLst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cs-CZ"/>
          </a:p>
        </p:txBody>
      </p:sp>
      <p:sp>
        <p:nvSpPr>
          <p:cNvPr id="11" name="Ohnutý pruh 10"/>
          <p:cNvSpPr/>
          <p:nvPr/>
        </p:nvSpPr>
        <p:spPr bwMode="auto">
          <a:xfrm rot="12981448">
            <a:off x="5008563" y="2289175"/>
            <a:ext cx="1409700" cy="1208088"/>
          </a:xfrm>
          <a:prstGeom prst="blockArc">
            <a:avLst>
              <a:gd name="adj1" fmla="val 13942238"/>
              <a:gd name="adj2" fmla="val 133530"/>
              <a:gd name="adj3" fmla="val 20470"/>
            </a:avLst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cs-CZ"/>
          </a:p>
        </p:txBody>
      </p:sp>
      <p:sp>
        <p:nvSpPr>
          <p:cNvPr id="13" name="Ohnutý pruh 12"/>
          <p:cNvSpPr/>
          <p:nvPr/>
        </p:nvSpPr>
        <p:spPr bwMode="auto">
          <a:xfrm rot="8557149">
            <a:off x="5557838" y="2689225"/>
            <a:ext cx="1150937" cy="788988"/>
          </a:xfrm>
          <a:prstGeom prst="blockArc">
            <a:avLst>
              <a:gd name="adj1" fmla="val 11541674"/>
              <a:gd name="adj2" fmla="val 21048494"/>
              <a:gd name="adj3" fmla="val 34678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cs-CZ"/>
          </a:p>
        </p:txBody>
      </p:sp>
      <p:sp>
        <p:nvSpPr>
          <p:cNvPr id="14" name="Ohnutý pruh 13"/>
          <p:cNvSpPr/>
          <p:nvPr/>
        </p:nvSpPr>
        <p:spPr bwMode="auto">
          <a:xfrm rot="5400000">
            <a:off x="5955507" y="2193131"/>
            <a:ext cx="1079500" cy="792163"/>
          </a:xfrm>
          <a:prstGeom prst="blockArc">
            <a:avLst>
              <a:gd name="adj1" fmla="val 12532396"/>
              <a:gd name="adj2" fmla="val 20586101"/>
              <a:gd name="adj3" fmla="val 23005"/>
            </a:avLst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71450"/>
            <a:ext cx="8243887" cy="57785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Les </a:t>
            </a:r>
            <a:r>
              <a:rPr lang="cs-CZ" sz="2400" dirty="0" err="1" smtClean="0"/>
              <a:t>pays</a:t>
            </a:r>
            <a:r>
              <a:rPr lang="cs-CZ" sz="2400" dirty="0" smtClean="0"/>
              <a:t> </a:t>
            </a:r>
            <a:r>
              <a:rPr lang="cs-CZ" sz="2400" dirty="0" err="1" smtClean="0"/>
              <a:t>francophones</a:t>
            </a:r>
            <a:r>
              <a:rPr lang="cs-CZ" sz="2400" dirty="0" smtClean="0"/>
              <a:t>: </a:t>
            </a:r>
            <a:r>
              <a:rPr lang="cs-CZ" sz="2400" dirty="0" err="1" smtClean="0"/>
              <a:t>vrai</a:t>
            </a:r>
            <a:r>
              <a:rPr lang="cs-CZ" sz="2400" dirty="0" smtClean="0"/>
              <a:t> / faux</a:t>
            </a:r>
            <a:endParaRPr lang="cs-CZ" sz="2400" dirty="0"/>
          </a:p>
        </p:txBody>
      </p:sp>
      <p:sp>
        <p:nvSpPr>
          <p:cNvPr id="286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08050"/>
            <a:ext cx="6994525" cy="46799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1600" smtClean="0"/>
              <a:t>1- Il existe deux statuts pour les pays au sein de l´Organisation internationale de la Francophonie: pays membre ou pays observateur.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2- Il existe dans le monde 170 pays francophones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3- Les pays francophones sont présents sur les 5 continents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4- Le français est langue officielle dans 32 états faisant partie de l´Organisation internationale de la Francophonie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5- Tous les pays membres de l´Organisation internationale de la Francophonie ont signé la convention sur les droits de l´enfant</a:t>
            </a: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0413" y="4508500"/>
            <a:ext cx="2033587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28662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Les </a:t>
            </a:r>
            <a:r>
              <a:rPr lang="cs-CZ" sz="2400" dirty="0" err="1" smtClean="0"/>
              <a:t>pays</a:t>
            </a:r>
            <a:r>
              <a:rPr lang="cs-CZ" sz="2400" dirty="0" smtClean="0"/>
              <a:t> </a:t>
            </a:r>
            <a:r>
              <a:rPr lang="cs-CZ" sz="2400" dirty="0" err="1" smtClean="0"/>
              <a:t>francophones</a:t>
            </a:r>
            <a:r>
              <a:rPr lang="cs-CZ" sz="2400" dirty="0" smtClean="0"/>
              <a:t> </a:t>
            </a:r>
            <a:r>
              <a:rPr lang="cs-CZ" sz="2400" dirty="0" err="1" smtClean="0"/>
              <a:t>et</a:t>
            </a:r>
            <a:r>
              <a:rPr lang="cs-CZ" sz="2400" dirty="0" smtClean="0"/>
              <a:t> les </a:t>
            </a:r>
            <a:r>
              <a:rPr lang="cs-CZ" sz="2400" dirty="0" err="1" smtClean="0"/>
              <a:t>continents</a:t>
            </a:r>
            <a:r>
              <a:rPr lang="cs-CZ" sz="4800" dirty="0" smtClean="0"/>
              <a:t/>
            </a:r>
            <a:br>
              <a:rPr lang="cs-CZ" sz="4800" dirty="0" smtClean="0"/>
            </a:br>
            <a:r>
              <a:rPr lang="cs-CZ" sz="1400" dirty="0" err="1" smtClean="0"/>
              <a:t>Voici</a:t>
            </a:r>
            <a:r>
              <a:rPr lang="cs-CZ" sz="1400" dirty="0" smtClean="0"/>
              <a:t> </a:t>
            </a:r>
            <a:r>
              <a:rPr lang="cs-CZ" sz="1400" dirty="0" err="1" smtClean="0"/>
              <a:t>quelques</a:t>
            </a:r>
            <a:r>
              <a:rPr lang="cs-CZ" sz="1400" dirty="0" smtClean="0"/>
              <a:t> </a:t>
            </a:r>
            <a:r>
              <a:rPr lang="cs-CZ" sz="1400" dirty="0" err="1" smtClean="0"/>
              <a:t>pays</a:t>
            </a:r>
            <a:r>
              <a:rPr lang="cs-CZ" sz="1400" dirty="0" smtClean="0"/>
              <a:t> </a:t>
            </a:r>
            <a:r>
              <a:rPr lang="cs-CZ" sz="1400" dirty="0" err="1" smtClean="0"/>
              <a:t>francophones</a:t>
            </a:r>
            <a:r>
              <a:rPr lang="cs-CZ" sz="1400" dirty="0" smtClean="0"/>
              <a:t>, </a:t>
            </a:r>
            <a:r>
              <a:rPr lang="cs-CZ" sz="1400" dirty="0" err="1" smtClean="0"/>
              <a:t>retrouvez</a:t>
            </a:r>
            <a:r>
              <a:rPr lang="cs-CZ" sz="1400" dirty="0" smtClean="0"/>
              <a:t> les </a:t>
            </a:r>
            <a:r>
              <a:rPr lang="cs-CZ" sz="1400" dirty="0" err="1" smtClean="0"/>
              <a:t>continents</a:t>
            </a:r>
            <a:r>
              <a:rPr lang="cs-CZ" sz="1400" dirty="0" smtClean="0"/>
              <a:t> </a:t>
            </a:r>
            <a:r>
              <a:rPr lang="cs-CZ" sz="1400" dirty="0" err="1" smtClean="0"/>
              <a:t>sur</a:t>
            </a:r>
            <a:r>
              <a:rPr lang="cs-CZ" sz="1400" dirty="0" smtClean="0"/>
              <a:t> </a:t>
            </a:r>
            <a:r>
              <a:rPr lang="cs-CZ" sz="1400" dirty="0" err="1" smtClean="0"/>
              <a:t>lesquels</a:t>
            </a:r>
            <a:r>
              <a:rPr lang="cs-CZ" sz="1400" dirty="0" smtClean="0"/>
              <a:t> </a:t>
            </a:r>
            <a:r>
              <a:rPr lang="cs-CZ" sz="1400" dirty="0" err="1" smtClean="0"/>
              <a:t>ils</a:t>
            </a:r>
            <a:r>
              <a:rPr lang="cs-CZ" sz="1400" dirty="0" smtClean="0"/>
              <a:t> se </a:t>
            </a:r>
            <a:r>
              <a:rPr lang="cs-CZ" sz="1400" dirty="0" err="1" smtClean="0"/>
              <a:t>trouvent</a:t>
            </a:r>
            <a:endParaRPr lang="en-US" sz="1400" dirty="0"/>
          </a:p>
        </p:txBody>
      </p:sp>
      <p:sp>
        <p:nvSpPr>
          <p:cNvPr id="29698" name="Zástupný symbol pro obsah 5"/>
          <p:cNvSpPr>
            <a:spLocks noGrp="1"/>
          </p:cNvSpPr>
          <p:nvPr>
            <p:ph sz="half" idx="2"/>
          </p:nvPr>
        </p:nvSpPr>
        <p:spPr>
          <a:xfrm>
            <a:off x="3779838" y="1557338"/>
            <a:ext cx="4038600" cy="3816350"/>
          </a:xfrm>
        </p:spPr>
        <p:txBody>
          <a:bodyPr/>
          <a:lstStyle/>
          <a:p>
            <a:r>
              <a:rPr lang="cs-CZ" sz="2000" smtClean="0">
                <a:solidFill>
                  <a:srgbClr val="FF0066"/>
                </a:solidFill>
              </a:rPr>
              <a:t>Andorre</a:t>
            </a:r>
          </a:p>
          <a:p>
            <a:r>
              <a:rPr lang="cs-CZ" sz="2000" smtClean="0">
                <a:solidFill>
                  <a:srgbClr val="FF0066"/>
                </a:solidFill>
              </a:rPr>
              <a:t>Le Burkina Faso</a:t>
            </a:r>
          </a:p>
          <a:p>
            <a:r>
              <a:rPr lang="cs-CZ" sz="2000" smtClean="0">
                <a:solidFill>
                  <a:srgbClr val="FF0066"/>
                </a:solidFill>
              </a:rPr>
              <a:t>Luxembourg</a:t>
            </a:r>
          </a:p>
          <a:p>
            <a:r>
              <a:rPr lang="cs-CZ" sz="2000" smtClean="0">
                <a:solidFill>
                  <a:srgbClr val="FF0066"/>
                </a:solidFill>
              </a:rPr>
              <a:t>Haïti</a:t>
            </a:r>
          </a:p>
          <a:p>
            <a:r>
              <a:rPr lang="cs-CZ" sz="2000" smtClean="0">
                <a:solidFill>
                  <a:srgbClr val="FF0066"/>
                </a:solidFill>
              </a:rPr>
              <a:t>Le Laos</a:t>
            </a:r>
          </a:p>
          <a:p>
            <a:r>
              <a:rPr lang="cs-CZ" sz="2000" smtClean="0">
                <a:solidFill>
                  <a:srgbClr val="FF0066"/>
                </a:solidFill>
              </a:rPr>
              <a:t>Le Liban</a:t>
            </a:r>
          </a:p>
          <a:p>
            <a:r>
              <a:rPr lang="cs-CZ" sz="2000" smtClean="0">
                <a:solidFill>
                  <a:srgbClr val="FF0066"/>
                </a:solidFill>
              </a:rPr>
              <a:t>Nouveau-Brunswick</a:t>
            </a:r>
          </a:p>
          <a:p>
            <a:r>
              <a:rPr lang="cs-CZ" sz="2000" smtClean="0">
                <a:solidFill>
                  <a:srgbClr val="FF0066"/>
                </a:solidFill>
              </a:rPr>
              <a:t>Sao-Tomé et Principe</a:t>
            </a:r>
          </a:p>
          <a:p>
            <a:r>
              <a:rPr lang="cs-CZ" sz="2000" smtClean="0">
                <a:solidFill>
                  <a:srgbClr val="FF0066"/>
                </a:solidFill>
              </a:rPr>
              <a:t>Vanuatu</a:t>
            </a:r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29699" name="Zástupný symbol pro obsah 6"/>
          <p:cNvSpPr>
            <a:spLocks noGrp="1"/>
          </p:cNvSpPr>
          <p:nvPr>
            <p:ph sz="half" idx="1"/>
          </p:nvPr>
        </p:nvSpPr>
        <p:spPr>
          <a:xfrm>
            <a:off x="468313" y="1557338"/>
            <a:ext cx="3394075" cy="3556000"/>
          </a:xfrm>
        </p:spPr>
        <p:txBody>
          <a:bodyPr/>
          <a:lstStyle/>
          <a:p>
            <a:r>
              <a:rPr lang="cs-CZ" smtClean="0"/>
              <a:t>Afrique</a:t>
            </a:r>
          </a:p>
          <a:p>
            <a:r>
              <a:rPr lang="cs-CZ" smtClean="0"/>
              <a:t>Amérique</a:t>
            </a:r>
          </a:p>
          <a:p>
            <a:r>
              <a:rPr lang="cs-CZ" smtClean="0"/>
              <a:t>Asie</a:t>
            </a:r>
          </a:p>
          <a:p>
            <a:r>
              <a:rPr lang="cs-CZ" smtClean="0"/>
              <a:t>Europe</a:t>
            </a:r>
          </a:p>
          <a:p>
            <a:r>
              <a:rPr lang="cs-CZ" smtClean="0"/>
              <a:t>Océanie</a:t>
            </a:r>
          </a:p>
          <a:p>
            <a:endParaRPr lang="cs-CZ" smtClean="0"/>
          </a:p>
        </p:txBody>
      </p:sp>
      <p:pic>
        <p:nvPicPr>
          <p:cNvPr id="29700" name="Picture 3" descr="C:\Documents and Settings\ucitel\Local Settings\Temporary Internet Files\Content.IE5\8RCLQLUL\MC90043806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3933825"/>
            <a:ext cx="1944687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43887" cy="107950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Les </a:t>
            </a:r>
            <a:r>
              <a:rPr lang="cs-CZ" sz="2400" dirty="0" err="1" smtClean="0"/>
              <a:t>pays</a:t>
            </a:r>
            <a:r>
              <a:rPr lang="cs-CZ" sz="2400" dirty="0" smtClean="0"/>
              <a:t> </a:t>
            </a:r>
            <a:r>
              <a:rPr lang="cs-CZ" sz="2400" dirty="0" err="1" smtClean="0"/>
              <a:t>francophones</a:t>
            </a:r>
            <a:r>
              <a:rPr lang="cs-CZ" sz="2400" dirty="0" smtClean="0"/>
              <a:t> </a:t>
            </a:r>
            <a:r>
              <a:rPr lang="cs-CZ" sz="2400" dirty="0" err="1" smtClean="0"/>
              <a:t>et</a:t>
            </a:r>
            <a:r>
              <a:rPr lang="cs-CZ" sz="2400" dirty="0" smtClean="0"/>
              <a:t> </a:t>
            </a:r>
            <a:r>
              <a:rPr lang="cs-CZ" sz="2400" dirty="0" err="1" smtClean="0"/>
              <a:t>leurs</a:t>
            </a:r>
            <a:r>
              <a:rPr lang="cs-CZ" sz="2400" dirty="0" smtClean="0"/>
              <a:t> </a:t>
            </a:r>
            <a:r>
              <a:rPr lang="cs-CZ" sz="2400" dirty="0" err="1" smtClean="0"/>
              <a:t>drapeaux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1400" dirty="0" err="1" smtClean="0"/>
              <a:t>Voici</a:t>
            </a:r>
            <a:r>
              <a:rPr lang="cs-CZ" sz="1400" dirty="0" smtClean="0"/>
              <a:t> </a:t>
            </a:r>
            <a:r>
              <a:rPr lang="cs-CZ" sz="1400" dirty="0" err="1" smtClean="0"/>
              <a:t>quelques</a:t>
            </a:r>
            <a:r>
              <a:rPr lang="cs-CZ" sz="1400" dirty="0" smtClean="0"/>
              <a:t> </a:t>
            </a:r>
            <a:r>
              <a:rPr lang="cs-CZ" sz="1400" dirty="0" err="1" smtClean="0"/>
              <a:t>pays</a:t>
            </a:r>
            <a:r>
              <a:rPr lang="cs-CZ" sz="1400" dirty="0" smtClean="0"/>
              <a:t> </a:t>
            </a:r>
            <a:r>
              <a:rPr lang="cs-CZ" sz="1400" dirty="0" err="1" smtClean="0"/>
              <a:t>francophones</a:t>
            </a:r>
            <a:r>
              <a:rPr lang="cs-CZ" sz="1400" dirty="0" smtClean="0"/>
              <a:t>, </a:t>
            </a:r>
            <a:r>
              <a:rPr lang="cs-CZ" sz="1400" dirty="0" err="1" smtClean="0"/>
              <a:t>retrouvez</a:t>
            </a:r>
            <a:r>
              <a:rPr lang="cs-CZ" sz="1400" dirty="0" smtClean="0"/>
              <a:t> </a:t>
            </a:r>
            <a:r>
              <a:rPr lang="cs-CZ" sz="1400" dirty="0" err="1" smtClean="0"/>
              <a:t>leur</a:t>
            </a:r>
            <a:r>
              <a:rPr lang="cs-CZ" sz="1400" dirty="0" smtClean="0"/>
              <a:t> </a:t>
            </a:r>
            <a:r>
              <a:rPr lang="cs-CZ" sz="1400" dirty="0" err="1" smtClean="0"/>
              <a:t>drapeau</a:t>
            </a:r>
            <a:r>
              <a:rPr lang="cs-CZ" sz="1400" dirty="0" smtClean="0"/>
              <a:t> </a:t>
            </a:r>
            <a:r>
              <a:rPr lang="cs-CZ" sz="1400" dirty="0" err="1" smtClean="0"/>
              <a:t>dans</a:t>
            </a:r>
            <a:r>
              <a:rPr lang="cs-CZ" sz="1400" dirty="0" smtClean="0"/>
              <a:t> la </a:t>
            </a:r>
            <a:r>
              <a:rPr lang="cs-CZ" sz="1400" dirty="0" err="1" smtClean="0"/>
              <a:t>colonne</a:t>
            </a:r>
            <a:r>
              <a:rPr lang="cs-CZ" sz="1400" dirty="0" smtClean="0"/>
              <a:t> de </a:t>
            </a:r>
            <a:r>
              <a:rPr lang="cs-CZ" sz="1400" dirty="0" err="1" smtClean="0"/>
              <a:t>droite</a:t>
            </a: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1800" dirty="0"/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2819400" cy="44561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1- Andorre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2- Belgique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3- Luxembourg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4- Mayotte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5- Monaco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6- Tunisie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1628775"/>
            <a:ext cx="1457325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788" y="1700213"/>
            <a:ext cx="12954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2997200"/>
            <a:ext cx="15113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25" y="2924175"/>
            <a:ext cx="1223963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275" y="4365625"/>
            <a:ext cx="1368425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325" y="4437063"/>
            <a:ext cx="15113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243887" cy="100965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Les </a:t>
            </a:r>
            <a:r>
              <a:rPr lang="cs-CZ" sz="2400" dirty="0" err="1" smtClean="0"/>
              <a:t>pays</a:t>
            </a:r>
            <a:r>
              <a:rPr lang="cs-CZ" sz="2400" dirty="0" smtClean="0"/>
              <a:t> </a:t>
            </a:r>
            <a:r>
              <a:rPr lang="cs-CZ" sz="2400" dirty="0" err="1" smtClean="0"/>
              <a:t>francophones</a:t>
            </a:r>
            <a:r>
              <a:rPr lang="cs-CZ" sz="2400" dirty="0" smtClean="0"/>
              <a:t> </a:t>
            </a:r>
            <a:r>
              <a:rPr lang="cs-CZ" sz="2400" dirty="0" err="1" smtClean="0"/>
              <a:t>et</a:t>
            </a:r>
            <a:r>
              <a:rPr lang="cs-CZ" sz="2400" dirty="0" smtClean="0"/>
              <a:t> </a:t>
            </a:r>
            <a:r>
              <a:rPr lang="cs-CZ" sz="2400" dirty="0" err="1" smtClean="0"/>
              <a:t>leurs</a:t>
            </a:r>
            <a:r>
              <a:rPr lang="cs-CZ" sz="2400" dirty="0" smtClean="0"/>
              <a:t> </a:t>
            </a:r>
            <a:r>
              <a:rPr lang="cs-CZ" sz="2400" dirty="0" err="1" smtClean="0"/>
              <a:t>capitales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1400" dirty="0" err="1" smtClean="0"/>
              <a:t>Voici</a:t>
            </a:r>
            <a:r>
              <a:rPr lang="cs-CZ" sz="1400" dirty="0" smtClean="0"/>
              <a:t> </a:t>
            </a:r>
            <a:r>
              <a:rPr lang="cs-CZ" sz="1400" dirty="0" err="1" smtClean="0"/>
              <a:t>quelques</a:t>
            </a:r>
            <a:r>
              <a:rPr lang="cs-CZ" sz="1400" dirty="0" smtClean="0"/>
              <a:t> </a:t>
            </a:r>
            <a:r>
              <a:rPr lang="cs-CZ" sz="1400" dirty="0" err="1" smtClean="0"/>
              <a:t>pays</a:t>
            </a:r>
            <a:r>
              <a:rPr lang="cs-CZ" sz="1400" dirty="0" smtClean="0"/>
              <a:t> </a:t>
            </a:r>
            <a:r>
              <a:rPr lang="cs-CZ" sz="1400" dirty="0" err="1" smtClean="0"/>
              <a:t>francophones</a:t>
            </a:r>
            <a:r>
              <a:rPr lang="cs-CZ" sz="1400" dirty="0" smtClean="0"/>
              <a:t>, </a:t>
            </a:r>
            <a:r>
              <a:rPr lang="cs-CZ" sz="1400" dirty="0" err="1" smtClean="0"/>
              <a:t>retrouvez</a:t>
            </a:r>
            <a:r>
              <a:rPr lang="cs-CZ" sz="1400" dirty="0" smtClean="0"/>
              <a:t> </a:t>
            </a:r>
            <a:r>
              <a:rPr lang="cs-CZ" sz="1400" dirty="0" err="1" smtClean="0"/>
              <a:t>leur</a:t>
            </a:r>
            <a:r>
              <a:rPr lang="cs-CZ" sz="1400" dirty="0" smtClean="0"/>
              <a:t> </a:t>
            </a:r>
            <a:r>
              <a:rPr lang="cs-CZ" sz="1400" dirty="0" err="1" smtClean="0"/>
              <a:t>capitale</a:t>
            </a:r>
            <a:r>
              <a:rPr lang="cs-CZ" sz="1400" dirty="0" smtClean="0"/>
              <a:t> </a:t>
            </a:r>
            <a:r>
              <a:rPr lang="cs-CZ" sz="1400" dirty="0" err="1" smtClean="0"/>
              <a:t>dans</a:t>
            </a:r>
            <a:r>
              <a:rPr lang="cs-CZ" sz="1400" dirty="0" smtClean="0"/>
              <a:t> la </a:t>
            </a:r>
            <a:r>
              <a:rPr lang="cs-CZ" sz="1400" dirty="0" err="1" smtClean="0"/>
              <a:t>colonne</a:t>
            </a:r>
            <a:r>
              <a:rPr lang="cs-CZ" sz="1400" dirty="0" smtClean="0"/>
              <a:t> de </a:t>
            </a:r>
            <a:r>
              <a:rPr lang="cs-CZ" sz="1400" dirty="0" err="1" smtClean="0"/>
              <a:t>droite</a:t>
            </a:r>
            <a:r>
              <a:rPr lang="cs-CZ" sz="2400" dirty="0" smtClean="0"/>
              <a:t/>
            </a:r>
            <a:br>
              <a:rPr lang="cs-CZ" sz="2400" dirty="0" smtClean="0"/>
            </a:br>
            <a:endParaRPr lang="cs-CZ" sz="2400" dirty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3178175" cy="464343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en-U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</p:txBody>
      </p:sp>
      <p:sp>
        <p:nvSpPr>
          <p:cNvPr id="31747" name="TextovéPole 5"/>
          <p:cNvSpPr txBox="1">
            <a:spLocks noChangeArrowheads="1"/>
          </p:cNvSpPr>
          <p:nvPr/>
        </p:nvSpPr>
        <p:spPr bwMode="auto">
          <a:xfrm>
            <a:off x="1476375" y="1341438"/>
            <a:ext cx="259080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1- le Maroc</a:t>
            </a:r>
          </a:p>
          <a:p>
            <a:endParaRPr lang="cs-CZ"/>
          </a:p>
          <a:p>
            <a:endParaRPr lang="cs-CZ"/>
          </a:p>
          <a:p>
            <a:r>
              <a:rPr lang="cs-CZ"/>
              <a:t>2- le Québec</a:t>
            </a:r>
          </a:p>
          <a:p>
            <a:endParaRPr lang="cs-CZ"/>
          </a:p>
          <a:p>
            <a:endParaRPr lang="cs-CZ"/>
          </a:p>
          <a:p>
            <a:r>
              <a:rPr lang="cs-CZ"/>
              <a:t>3- la République de Côte d´Ivoire</a:t>
            </a:r>
          </a:p>
          <a:p>
            <a:endParaRPr lang="cs-CZ"/>
          </a:p>
          <a:p>
            <a:endParaRPr lang="cs-CZ"/>
          </a:p>
          <a:p>
            <a:r>
              <a:rPr lang="cs-CZ"/>
              <a:t>4- la Suisse</a:t>
            </a:r>
          </a:p>
          <a:p>
            <a:endParaRPr lang="cs-CZ"/>
          </a:p>
          <a:p>
            <a:endParaRPr lang="cs-CZ"/>
          </a:p>
          <a:p>
            <a:r>
              <a:rPr lang="cs-CZ"/>
              <a:t>5- Le Viêt Nam</a:t>
            </a:r>
          </a:p>
        </p:txBody>
      </p:sp>
      <p:sp>
        <p:nvSpPr>
          <p:cNvPr id="31748" name="TextovéPole 6"/>
          <p:cNvSpPr txBox="1">
            <a:spLocks noChangeArrowheads="1"/>
          </p:cNvSpPr>
          <p:nvPr/>
        </p:nvSpPr>
        <p:spPr bwMode="auto">
          <a:xfrm>
            <a:off x="4284663" y="1341438"/>
            <a:ext cx="4103687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rgbClr val="FF0066"/>
                </a:solidFill>
              </a:rPr>
              <a:t>Casablanca / Marrakech / Rabat</a:t>
            </a:r>
          </a:p>
          <a:p>
            <a:endParaRPr lang="cs-CZ">
              <a:solidFill>
                <a:srgbClr val="FF0066"/>
              </a:solidFill>
            </a:endParaRPr>
          </a:p>
          <a:p>
            <a:endParaRPr lang="cs-CZ">
              <a:solidFill>
                <a:srgbClr val="FF0066"/>
              </a:solidFill>
            </a:endParaRPr>
          </a:p>
          <a:p>
            <a:r>
              <a:rPr lang="cs-CZ">
                <a:solidFill>
                  <a:srgbClr val="FF0066"/>
                </a:solidFill>
              </a:rPr>
              <a:t>Montréal / Ottawa / Québec</a:t>
            </a:r>
          </a:p>
          <a:p>
            <a:endParaRPr lang="cs-CZ">
              <a:solidFill>
                <a:srgbClr val="FF0066"/>
              </a:solidFill>
            </a:endParaRPr>
          </a:p>
          <a:p>
            <a:endParaRPr lang="cs-CZ">
              <a:solidFill>
                <a:srgbClr val="FF0066"/>
              </a:solidFill>
            </a:endParaRPr>
          </a:p>
          <a:p>
            <a:r>
              <a:rPr lang="cs-CZ">
                <a:solidFill>
                  <a:srgbClr val="FF0066"/>
                </a:solidFill>
              </a:rPr>
              <a:t>Abidjan / Bouaké / Yamoussoukro</a:t>
            </a:r>
          </a:p>
          <a:p>
            <a:endParaRPr lang="cs-CZ">
              <a:solidFill>
                <a:srgbClr val="FF0066"/>
              </a:solidFill>
            </a:endParaRPr>
          </a:p>
          <a:p>
            <a:endParaRPr lang="cs-CZ">
              <a:solidFill>
                <a:srgbClr val="FF0066"/>
              </a:solidFill>
            </a:endParaRPr>
          </a:p>
          <a:p>
            <a:endParaRPr lang="cs-CZ">
              <a:solidFill>
                <a:srgbClr val="FF0066"/>
              </a:solidFill>
            </a:endParaRPr>
          </a:p>
          <a:p>
            <a:r>
              <a:rPr lang="cs-CZ">
                <a:solidFill>
                  <a:srgbClr val="FF0066"/>
                </a:solidFill>
              </a:rPr>
              <a:t>Berne / Genève / Zürich</a:t>
            </a:r>
          </a:p>
          <a:p>
            <a:endParaRPr lang="cs-CZ">
              <a:solidFill>
                <a:srgbClr val="FF0066"/>
              </a:solidFill>
            </a:endParaRPr>
          </a:p>
          <a:p>
            <a:endParaRPr lang="cs-CZ">
              <a:solidFill>
                <a:srgbClr val="FF0066"/>
              </a:solidFill>
            </a:endParaRPr>
          </a:p>
          <a:p>
            <a:r>
              <a:rPr lang="cs-CZ">
                <a:solidFill>
                  <a:srgbClr val="FF0066"/>
                </a:solidFill>
              </a:rPr>
              <a:t>Haï Phong / Hanoï / Hô-Chi-Minh-ville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301625"/>
          </a:xfrm>
        </p:spPr>
        <p:txBody>
          <a:bodyPr/>
          <a:lstStyle/>
          <a:p>
            <a:pPr>
              <a:defRPr/>
            </a:pPr>
            <a:r>
              <a:rPr lang="cs-CZ" sz="2000" smtClean="0">
                <a:solidFill>
                  <a:srgbClr val="FF00FF"/>
                </a:solidFill>
              </a:rPr>
              <a:t>Použitý obrazový materiál: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856662" cy="6265863"/>
          </a:xfrm>
        </p:spPr>
        <p:txBody>
          <a:bodyPr/>
          <a:lstStyle/>
          <a:p>
            <a:pPr eaLnBrk="1" hangingPunct="1"/>
            <a:r>
              <a:rPr lang="cs-CZ" sz="1600" u="sng" smtClean="0"/>
              <a:t>Kliparty</a:t>
            </a:r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France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hlinkClick r:id="rId2"/>
              </a:rPr>
              <a:t>http://office.microsoft.com/fr-fr/images/results.aspx?qu=france&amp;ex=1&amp;AxInstalled=copy&amp;Download=MP900362851&amp;ext=JPG&amp;c=0#ai:MC900231878|mt:1|</a:t>
            </a:r>
            <a:endParaRPr lang="cs-CZ" sz="1000" smtClean="0">
              <a:solidFill>
                <a:srgbClr val="7030A0"/>
              </a:solidFill>
            </a:endParaRPr>
          </a:p>
          <a:p>
            <a:pPr eaLnBrk="1" hangingPunct="1">
              <a:buFontTx/>
              <a:buNone/>
            </a:pPr>
            <a:endParaRPr lang="cs-CZ" sz="1200" smtClean="0">
              <a:solidFill>
                <a:srgbClr val="7030A0"/>
              </a:solidFill>
            </a:endParaRPr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Continents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hlinkClick r:id="rId3"/>
              </a:rPr>
              <a:t>http://office.microsoft.com/fr-fr/images/results.aspx?qu=continent&amp;ex=1&amp;AxInstalled=copy&amp;Download=MP900362851&amp;ext=JPG&amp;c=0#ai:MC900438065|</a:t>
            </a:r>
            <a:endParaRPr lang="cs-CZ" sz="1000" smtClean="0">
              <a:solidFill>
                <a:srgbClr val="7030A0"/>
              </a:solidFill>
            </a:endParaRPr>
          </a:p>
          <a:p>
            <a:pPr eaLnBrk="1" hangingPunct="1">
              <a:buFontTx/>
              <a:buNone/>
            </a:pPr>
            <a:endParaRPr lang="cs-CZ" sz="1200" smtClean="0">
              <a:solidFill>
                <a:srgbClr val="7030A0"/>
              </a:solidFill>
            </a:endParaRPr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Tunisie dostupné pod</a:t>
            </a:r>
          </a:p>
          <a:p>
            <a:pPr eaLnBrk="1" hangingPunct="1">
              <a:buFontTx/>
              <a:buNone/>
            </a:pPr>
            <a:r>
              <a:rPr lang="fr-FR" sz="1000" smtClean="0">
                <a:hlinkClick r:id="rId4"/>
              </a:rPr>
              <a:t>http://office.microsoft.com/fr</a:t>
            </a:r>
            <a:r>
              <a:rPr lang="cs-CZ" sz="1000" smtClean="0">
                <a:hlinkClick r:id="rId4"/>
              </a:rPr>
              <a:t>-</a:t>
            </a:r>
            <a:r>
              <a:rPr lang="fr-FR" sz="1000" smtClean="0">
                <a:hlinkClick r:id="rId4"/>
              </a:rPr>
              <a:t>fr/images/results.aspx?qu=tunisie&amp;ex=2&amp;AxInstalled=copy&amp;Download=MP900362851&amp;ext=JPG&amp;c=0#ai:MP900362851|</a:t>
            </a:r>
            <a:endParaRPr lang="cs-CZ" sz="1000" smtClean="0"/>
          </a:p>
          <a:p>
            <a:pPr eaLnBrk="1" hangingPunct="1">
              <a:buFontTx/>
              <a:buNone/>
            </a:pPr>
            <a:endParaRPr lang="en-US" sz="1000" smtClean="0"/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Belgique dostupné pod </a:t>
            </a:r>
          </a:p>
          <a:p>
            <a:pPr eaLnBrk="1" hangingPunct="1">
              <a:buFontTx/>
              <a:buNone/>
            </a:pPr>
            <a:r>
              <a:rPr lang="fr-FR" sz="1000" smtClean="0">
                <a:hlinkClick r:id="rId5"/>
              </a:rPr>
              <a:t>http://office.microsoft.com/fr-fr/images/results.aspx?qu=belgique&amp;ex=1&amp;AxInstalled=copy&amp;Download=MP900362851&amp;ext=JPG&amp;c=0#ai:MC900018771|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fr-FR" sz="1000" smtClean="0"/>
              <a:t> 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Andorre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6"/>
              </a:rPr>
              <a:t>http://office.microsoft.com/fr-fr/images/results.aspx?qu=andorre&amp;ex=1&amp;AxInstalled=copy&amp;Download=MP900362851&amp;ext=JPG&amp;c=0#ai:MP900362598|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/>
              <a:t> </a:t>
            </a:r>
          </a:p>
          <a:p>
            <a:pPr eaLnBrk="1" hangingPunct="1">
              <a:buFontTx/>
              <a:buNone/>
            </a:pPr>
            <a:r>
              <a:rPr lang="cs-CZ" sz="1200" smtClean="0">
                <a:solidFill>
                  <a:srgbClr val="7030A0"/>
                </a:solidFill>
              </a:rPr>
              <a:t>Monaco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7"/>
              </a:rPr>
              <a:t>http://office.microsoft.com/fr-fr/images/results.aspx?qu=monaco&amp;ex=1&amp;AxInstalled=copy&amp;Download=MP900362851&amp;ext=JPG&amp;c=0#ai:MC900001005|</a:t>
            </a:r>
            <a:endParaRPr lang="cs-CZ" sz="1000" smtClean="0"/>
          </a:p>
          <a:p>
            <a:pPr eaLnBrk="1" hangingPunct="1">
              <a:buFontTx/>
              <a:buNone/>
            </a:pP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Drapeau de la </a:t>
            </a:r>
            <a:r>
              <a:rPr lang="cs-CZ" sz="1000" smtClean="0">
                <a:solidFill>
                  <a:srgbClr val="7030A0"/>
                </a:solidFill>
              </a:rPr>
              <a:t>France dostupné pod</a:t>
            </a:r>
          </a:p>
          <a:p>
            <a:pPr eaLnBrk="1" hangingPunct="1">
              <a:buFontTx/>
              <a:buNone/>
            </a:pPr>
            <a:r>
              <a:rPr lang="cs-CZ" sz="900" smtClean="0">
                <a:hlinkClick r:id="rId8"/>
              </a:rPr>
              <a:t>http://office.microsoft.com/fr-fr/images/results.aspx?qu=france+drapeau&amp;ex=1&amp;AxInstalled=copy&amp;Download=MP900362851&amp;ext=JPG&amp;c=0#ai:MC900018789|</a:t>
            </a:r>
            <a:endParaRPr lang="cs-CZ" sz="900" smtClean="0"/>
          </a:p>
          <a:p>
            <a:pPr eaLnBrk="1" hangingPunct="1">
              <a:buFontTx/>
              <a:buNone/>
            </a:pPr>
            <a:endParaRPr lang="cs-CZ" sz="12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Luxembourg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9"/>
              </a:rPr>
              <a:t>http://office.microsoft.com/fr-fr/images/results.aspx?qu=luxembourg&amp;ex=1&amp;AxInstalled=copy&amp;Download=MP900362851&amp;ext=JPG&amp;c=0#ai:MP900362731|</a:t>
            </a:r>
            <a:endParaRPr lang="cs-CZ" sz="1000" smtClean="0"/>
          </a:p>
          <a:p>
            <a:pPr eaLnBrk="1" hangingPunct="1">
              <a:buFontTx/>
              <a:buNone/>
            </a:pPr>
            <a:endParaRPr lang="cs-CZ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04813"/>
            <a:ext cx="8229600" cy="60483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Proposition de corrections</a:t>
            </a:r>
          </a:p>
          <a:p>
            <a:pPr eaLnBrk="1" hangingPunct="1">
              <a:lnSpc>
                <a:spcPct val="80000"/>
              </a:lnSpc>
            </a:pPr>
            <a:r>
              <a:rPr lang="cs-CZ" sz="1000" u="sng" smtClean="0">
                <a:latin typeface="Calibri" pitchFamily="34" charset="0"/>
              </a:rPr>
              <a:t>Activité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latin typeface="Calibri" pitchFamily="34" charset="0"/>
              </a:rPr>
              <a:t>Définition a et c, selon si on parle de la francophonie (qui désigne l´ensemble des personnes qui parlent français) ou de la Francophonie (cad OIF)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000" u="sng" smtClean="0">
                <a:latin typeface="Calibri" pitchFamily="34" charset="0"/>
              </a:rPr>
              <a:t>Activité 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latin typeface="Calibri" pitchFamily="34" charset="0"/>
              </a:rPr>
              <a:t>1- vrai		2- faux (70 pays sont membres de l´oif) 	3- vrai	4-vrai	5-vrai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000" u="sng" smtClean="0">
                <a:latin typeface="Calibri" pitchFamily="34" charset="0"/>
              </a:rPr>
              <a:t>Activité 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latin typeface="Calibri" pitchFamily="34" charset="0"/>
              </a:rPr>
              <a:t>Afrique: Burkina Faso, Sao-Tomé et Principe	Amérique: Haïti, Nouveau-Brunswick		Asie: Liban, Laos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latin typeface="Calibri" pitchFamily="34" charset="0"/>
              </a:rPr>
              <a:t>Europe: Andorre		Océanie: Vanuatu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latin typeface="Calibri" pitchFamily="34" charset="0"/>
              </a:rPr>
              <a:t>		</a:t>
            </a:r>
          </a:p>
          <a:p>
            <a:pPr eaLnBrk="1" hangingPunct="1">
              <a:lnSpc>
                <a:spcPct val="80000"/>
              </a:lnSpc>
            </a:pPr>
            <a:r>
              <a:rPr lang="cs-CZ" sz="1000" u="sng" smtClean="0">
                <a:latin typeface="Calibri" pitchFamily="34" charset="0"/>
              </a:rPr>
              <a:t>Activité 4 (de gauche à droite et de haut en bas)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latin typeface="Calibri" pitchFamily="34" charset="0"/>
              </a:rPr>
              <a:t>Tunisie -  Belgique – Andorre – Monaco – Mayotte – Luxembourg -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000" u="sng" smtClean="0">
                <a:latin typeface="Calibri" pitchFamily="34" charset="0"/>
              </a:rPr>
              <a:t>Activité 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latin typeface="Calibri" pitchFamily="34" charset="0"/>
              </a:rPr>
              <a:t>Maroc: Rabat – 		Québec: Québec – 	République de Côte d´Ivoire: Yamoussoukro –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000" smtClean="0">
                <a:latin typeface="Calibri" pitchFamily="34" charset="0"/>
              </a:rPr>
              <a:t>Suisse: Berne-		Viêt Nam: Hanoï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8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80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otiv systém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iv systém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415</Words>
  <Application>Microsoft Office PowerPoint</Application>
  <PresentationFormat>Předvádění na obrazovce (4:3)</PresentationFormat>
  <Paragraphs>136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Les pays francophones</vt:lpstr>
      <vt:lpstr>Un pays francophone: c´est quoi ?</vt:lpstr>
      <vt:lpstr>Les pays francophones: vrai / faux</vt:lpstr>
      <vt:lpstr>Les pays francophones et les continents Voici quelques pays francophones, retrouvez les continents sur lesquels ils se trouvent</vt:lpstr>
      <vt:lpstr>Les pays francophones et leurs drapeaux Voici quelques pays francophones, retrouvez leur drapeau dans la colonne de droite </vt:lpstr>
      <vt:lpstr>Les pays francophones et leurs capitales Voici quelques pays francophones, retrouvez leur capitale dans la colonne de droite </vt:lpstr>
      <vt:lpstr>Použitý obrazový materiál: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68</cp:revision>
  <dcterms:created xsi:type="dcterms:W3CDTF">2012-06-18T15:15:37Z</dcterms:created>
  <dcterms:modified xsi:type="dcterms:W3CDTF">2013-09-21T16:56:28Z</dcterms:modified>
</cp:coreProperties>
</file>