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sldIdLst>
    <p:sldId id="256" r:id="rId3"/>
    <p:sldId id="263" r:id="rId4"/>
    <p:sldId id="264" r:id="rId5"/>
    <p:sldId id="265" r:id="rId6"/>
    <p:sldId id="266" r:id="rId7"/>
    <p:sldId id="268" r:id="rId8"/>
    <p:sldId id="269" r:id="rId9"/>
    <p:sldId id="267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AEE937"/>
    <a:srgbClr val="CBF17F"/>
    <a:srgbClr val="FF0066"/>
    <a:srgbClr val="CC62C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3" autoAdjust="0"/>
    <p:restoredTop sz="94208" autoAdjust="0"/>
  </p:normalViewPr>
  <p:slideViewPr>
    <p:cSldViewPr>
      <p:cViewPr>
        <p:scale>
          <a:sx n="133" d="100"/>
          <a:sy n="133" d="100"/>
        </p:scale>
        <p:origin x="-72" y="9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7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FC8C4-E63F-4682-9F55-ECCEFF57EE19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ACE90-7183-4C7E-AC5D-18F4A8C919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59241-F18D-4054-ADE3-AF96ECFE7534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F3993-9176-4463-9C6F-A2EB07E519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95EA6-02B1-4BF3-A79B-A9EE4A145915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1ECA0-1115-4592-8E50-AC0FDEBECD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2" y="76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7" y="179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5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6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2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17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32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E7CB5-5B77-401F-AB9E-D6E67CC15E3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D04A4-7F1F-44FA-9732-6D1910ABDE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131D4-14F9-45CB-9E1F-FDBF6F4036A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34E72-038D-4B70-A5AB-B81E837A2C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8A84B-E432-45C7-BA96-A92EE142570B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7084-44ED-4B7D-AC22-EE812E3325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950FD-092C-4AD8-9258-16E97B2DA78C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8DA83-E8F3-4B62-98A9-9BEFF63F5B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CB0FE-FF6E-47FE-9BBE-A3E0E89E033B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D5570-73EA-454C-B443-623729E5C6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006FB-CB30-4889-8F27-2748CB2501EF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1F584-1D3F-4FF7-9159-339583832C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BBB6D-9ED2-497A-9C8B-2EDAFCF803EF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6C774-1049-45EC-9A21-8428FB1D0A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D10CD-14B3-444B-A906-D5282E02635C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557AE-3364-4222-9175-439E9E8542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7B6D9-C74D-4CB4-8AB5-3D87718466E0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41742-DBCE-4486-8875-77EDE88329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73F35-FE2C-4A29-AFD2-3BFDDE1F2B5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589CD-BDBE-4EFD-9871-8478FE2070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B72EF-18C3-4C3B-87AF-8B57065769C0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6CA18-7689-4141-A5DC-70C1EF840B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6EB6E-D4FE-4195-AA1B-91BAF23CEA17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8FDCA-6205-4B72-B9E8-9A0FB8E782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7E5CC-8C67-46B4-BE37-7F81C7E4DBFB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860D2-46E9-49E1-B9FE-12DB7D9A63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C9C41-64CF-4825-93B6-7FDDE4BD16B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C27AC-A03F-4F8F-BBDA-8D021FB6BE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F5B1B-C72C-442E-A8A0-5E784616279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EE6F3-BE24-4E6E-9CF7-0EF8976B50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228E-184D-402F-B4E9-EE442E95FA9F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E4EDE-FECF-487E-8DFC-094E0045E7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4F4EB-CD47-4202-B83E-C242D88DCDC4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C05A-D3B4-43A4-9783-FFEE9BC49B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AE4E0-91D2-4195-9C16-B873DFC9BA0A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D6103-E8E8-44D4-9B2B-FD71F2B932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3B7A4-8875-48E1-A3DF-9E46D119583D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EE078-B5B5-45A0-857D-A887D3A147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CF6A6-BF76-4C1D-A83C-16FB5FE41FDB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07298-0B38-46B6-B88E-B4749236CC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C2B396-A4B8-4D7F-90B3-E43903E3E12A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6FFEF9-8B9D-4157-BEB5-A450669C30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22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grpSp>
            <p:nvGrpSpPr>
              <p:cNvPr id="133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22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3" y="1723"/>
                  <a:ext cx="60" cy="28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332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22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22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22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22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22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D13E8B7D-D38A-44E1-9E12-7BBE99BC048E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22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08C5F897-A159-43C0-AD15-C3143D93B3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fr-fr/images/results.aspx?qu=%C3%A9crivain&amp;ex=1" TargetMode="External"/><Relationship Id="rId2" Type="http://schemas.openxmlformats.org/officeDocument/2006/relationships/hyperlink" Target="http://office.microsoft.com/fr-fr/images/results.aspx?qu=artiste&amp;ex=1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fr.wikipedia.org/wiki/Wikip%C3%A9dia:Accueil_principal" TargetMode="External"/><Relationship Id="rId5" Type="http://schemas.openxmlformats.org/officeDocument/2006/relationships/hyperlink" Target="http://office.microsoft.com/fr-fr/images/results.aspx?qu=chanteur&amp;ex=1" TargetMode="External"/><Relationship Id="rId4" Type="http://schemas.openxmlformats.org/officeDocument/2006/relationships/hyperlink" Target="http://office.microsoft.com/fr-fr/images/results.aspx?qu=cinema&amp;ex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Les 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</a:rPr>
              <a:t>artistes</a:t>
            </a:r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sz="3600" b="1" smtClean="0">
                <a:solidFill>
                  <a:srgbClr val="000000"/>
                </a:solidFill>
                <a:latin typeface="Arial" charset="0"/>
              </a:rPr>
              <a:t>francophones</a:t>
            </a:r>
            <a:endParaRPr lang="cs-CZ" sz="3600" b="1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7" name="Group 33"/>
          <p:cNvGraphicFramePr>
            <a:graphicFrameLocks noGrp="1"/>
          </p:cNvGraphicFramePr>
          <p:nvPr/>
        </p:nvGraphicFramePr>
        <p:xfrm>
          <a:off x="728663" y="2492375"/>
          <a:ext cx="7666037" cy="3261360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Francophonie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05.01.2013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 a 8. ročníky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des artistes de la Francophonie populaires en France.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solutions proposées sont en page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VY_32_INOVACE_09_FNEV17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266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42913" y="260350"/>
            <a:ext cx="8243887" cy="738188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>
                <a:latin typeface="Arial" charset="0"/>
              </a:rPr>
              <a:t>Les artistes</a:t>
            </a:r>
            <a:r>
              <a:rPr lang="cs-CZ" sz="2400" smtClean="0"/>
              <a:t> francophone</a:t>
            </a:r>
            <a:r>
              <a:rPr lang="cs-CZ" sz="2400" smtClean="0">
                <a:latin typeface="Arial" charset="0"/>
              </a:rPr>
              <a:t>s</a:t>
            </a:r>
            <a:endParaRPr lang="cs-CZ" sz="2400" smtClean="0"/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4330700" cy="44656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000" smtClean="0">
                <a:latin typeface="Arial" charset="0"/>
              </a:rPr>
              <a:t>Quels artistes francophones connais-tu ?</a:t>
            </a:r>
          </a:p>
          <a:p>
            <a:pPr eaLnBrk="1" hangingPunct="1">
              <a:lnSpc>
                <a:spcPct val="90000"/>
              </a:lnSpc>
            </a:pPr>
            <a:endParaRPr lang="cs-CZ" sz="20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latin typeface="Arial" charset="0"/>
              </a:rPr>
              <a:t>Lesquels ont réussi en France ? Lesquels sont connus principalement dans leurs pays ?</a:t>
            </a:r>
          </a:p>
          <a:p>
            <a:pPr eaLnBrk="1" hangingPunct="1">
              <a:lnSpc>
                <a:spcPct val="90000"/>
              </a:lnSpc>
            </a:pPr>
            <a:endParaRPr lang="cs-CZ" sz="20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latin typeface="Arial" charset="0"/>
              </a:rPr>
              <a:t>Connais-tu des artistes cél</a:t>
            </a:r>
            <a:r>
              <a:rPr lang="en-US" sz="2000" smtClean="0">
                <a:latin typeface="Arial" charset="0"/>
                <a:cs typeface="Arial" charset="0"/>
              </a:rPr>
              <a:t>è</a:t>
            </a:r>
            <a:r>
              <a:rPr lang="cs-CZ" sz="2000" smtClean="0">
                <a:latin typeface="Arial" charset="0"/>
                <a:cs typeface="Arial" charset="0"/>
              </a:rPr>
              <a:t>bres dans ton pays et qui sont nés </a:t>
            </a:r>
            <a:r>
              <a:rPr lang="en-US" sz="2000" smtClean="0">
                <a:latin typeface="Arial" charset="0"/>
                <a:cs typeface="Arial" charset="0"/>
              </a:rPr>
              <a:t>à</a:t>
            </a:r>
            <a:r>
              <a:rPr lang="cs-CZ" sz="2000" smtClean="0">
                <a:latin typeface="Arial" charset="0"/>
                <a:cs typeface="Arial" charset="0"/>
              </a:rPr>
              <a:t> l´étranger ?</a:t>
            </a:r>
          </a:p>
          <a:p>
            <a:pPr eaLnBrk="1" hangingPunct="1">
              <a:lnSpc>
                <a:spcPct val="90000"/>
              </a:lnSpc>
            </a:pPr>
            <a:endParaRPr lang="cs-CZ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latin typeface="Arial" charset="0"/>
                <a:cs typeface="Arial" charset="0"/>
              </a:rPr>
              <a:t>Connais tu des artistes originaires de ton pays et qui sont </a:t>
            </a:r>
            <a:r>
              <a:rPr lang="cs-CZ" sz="2000" smtClean="0">
                <a:latin typeface="Arial" charset="0"/>
              </a:rPr>
              <a:t>cél</a:t>
            </a:r>
            <a:r>
              <a:rPr lang="en-US" sz="2000" smtClean="0">
                <a:latin typeface="Arial" charset="0"/>
                <a:cs typeface="Arial" charset="0"/>
              </a:rPr>
              <a:t>è</a:t>
            </a:r>
            <a:r>
              <a:rPr lang="cs-CZ" sz="2000" smtClean="0">
                <a:latin typeface="Arial" charset="0"/>
                <a:cs typeface="Arial" charset="0"/>
              </a:rPr>
              <a:t>bres </a:t>
            </a:r>
            <a:r>
              <a:rPr lang="en-US" sz="2000" smtClean="0">
                <a:latin typeface="Arial" charset="0"/>
                <a:cs typeface="Arial" charset="0"/>
              </a:rPr>
              <a:t>à</a:t>
            </a:r>
            <a:r>
              <a:rPr lang="cs-CZ" sz="2000" smtClean="0">
                <a:latin typeface="Arial" charset="0"/>
                <a:cs typeface="Arial" charset="0"/>
              </a:rPr>
              <a:t> l´étranger ?</a:t>
            </a:r>
            <a:endParaRPr lang="en-US" sz="2000" smtClean="0"/>
          </a:p>
        </p:txBody>
      </p:sp>
      <p:pic>
        <p:nvPicPr>
          <p:cNvPr id="27652" name="Picture 10" descr="artistes,arts,arts plastiques,brosses,chevalets,hommes,oeuvres d'art,peintres,peinture,peintures,personnes,pinceaux,toi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4149725"/>
            <a:ext cx="2303463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AutoShape 12"/>
          <p:cNvSpPr>
            <a:spLocks noChangeArrowheads="1"/>
          </p:cNvSpPr>
          <p:nvPr/>
        </p:nvSpPr>
        <p:spPr bwMode="auto">
          <a:xfrm>
            <a:off x="5219700" y="1412875"/>
            <a:ext cx="3673475" cy="2520950"/>
          </a:xfrm>
          <a:prstGeom prst="cloudCallout">
            <a:avLst>
              <a:gd name="adj1" fmla="val 54708"/>
              <a:gd name="adj2" fmla="val -79532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/>
              <a:t>Les professions de l´art: écrivain, sculpteur, peintre, chanteur, photographe, couturier, architecte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8928100" cy="792162"/>
          </a:xfrm>
        </p:spPr>
        <p:txBody>
          <a:bodyPr/>
          <a:lstStyle/>
          <a:p>
            <a:pPr eaLnBrk="1" hangingPunct="1">
              <a:defRPr/>
            </a:pPr>
            <a:r>
              <a:rPr lang="cs-CZ" sz="1800" smtClean="0">
                <a:latin typeface="Arial" charset="0"/>
              </a:rPr>
              <a:t>Les écrivains francophones</a:t>
            </a:r>
            <a:r>
              <a:rPr lang="cs-CZ" sz="2400" smtClean="0"/>
              <a:t/>
            </a:r>
            <a:br>
              <a:rPr lang="cs-CZ" sz="2400" smtClean="0"/>
            </a:br>
            <a:r>
              <a:rPr lang="cs-CZ" sz="1600" smtClean="0">
                <a:latin typeface="Arial" charset="0"/>
              </a:rPr>
              <a:t>Tous ses écrivains ont écrit en fran</a:t>
            </a:r>
            <a:r>
              <a:rPr lang="en-US" sz="1600" smtClean="0">
                <a:latin typeface="Arial" charset="0"/>
                <a:cs typeface="Arial" charset="0"/>
              </a:rPr>
              <a:t>ç</a:t>
            </a:r>
            <a:r>
              <a:rPr lang="cs-CZ" sz="1600" smtClean="0">
                <a:latin typeface="Arial" charset="0"/>
                <a:cs typeface="Arial" charset="0"/>
              </a:rPr>
              <a:t>ais. </a:t>
            </a:r>
            <a:r>
              <a:rPr lang="cs-CZ" sz="1600" smtClean="0">
                <a:latin typeface="Arial" charset="0"/>
              </a:rPr>
              <a:t>Relie chaque nom d´écrivain </a:t>
            </a:r>
            <a:r>
              <a:rPr lang="en-US" sz="1600" smtClean="0">
                <a:latin typeface="Arial" charset="0"/>
              </a:rPr>
              <a:t>à</a:t>
            </a:r>
            <a:r>
              <a:rPr lang="cs-CZ" sz="1600" smtClean="0">
                <a:latin typeface="Arial" charset="0"/>
              </a:rPr>
              <a:t> son pays d´origine et </a:t>
            </a:r>
            <a:r>
              <a:rPr lang="en-US" sz="1600" smtClean="0">
                <a:latin typeface="Arial" charset="0"/>
              </a:rPr>
              <a:t>à</a:t>
            </a:r>
            <a:r>
              <a:rPr lang="cs-CZ" sz="1600" smtClean="0">
                <a:latin typeface="Arial" charset="0"/>
              </a:rPr>
              <a:t> son oeuvre la plus connue</a:t>
            </a:r>
            <a:endParaRPr lang="en-US" sz="1600" smtClean="0">
              <a:latin typeface="Arial" charset="0"/>
            </a:endParaRPr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125538"/>
            <a:ext cx="2087563" cy="4103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Peter Mayle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Henry Troyat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Milan Kundera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Jorge Semprun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Andreï Makine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Marjane Satrapi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Shan Sa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800" smtClean="0">
              <a:latin typeface="Aria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3059113" y="1196975"/>
            <a:ext cx="2665412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1600">
                <a:solidFill>
                  <a:schemeClr val="hlink"/>
                </a:solidFill>
              </a:rPr>
              <a:t> La Chine</a:t>
            </a:r>
          </a:p>
          <a:p>
            <a:pPr>
              <a:spcBef>
                <a:spcPct val="50000"/>
              </a:spcBef>
            </a:pPr>
            <a:endParaRPr lang="cs-CZ" sz="16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>
                <a:solidFill>
                  <a:schemeClr val="hlink"/>
                </a:solidFill>
              </a:rPr>
              <a:t> L´Espagne</a:t>
            </a:r>
          </a:p>
          <a:p>
            <a:pPr>
              <a:spcBef>
                <a:spcPct val="50000"/>
              </a:spcBef>
            </a:pPr>
            <a:endParaRPr lang="cs-CZ" sz="16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>
                <a:solidFill>
                  <a:schemeClr val="hlink"/>
                </a:solidFill>
              </a:rPr>
              <a:t> L´Iran</a:t>
            </a:r>
          </a:p>
          <a:p>
            <a:pPr>
              <a:spcBef>
                <a:spcPct val="50000"/>
              </a:spcBef>
            </a:pPr>
            <a:endParaRPr lang="cs-CZ" sz="16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>
                <a:solidFill>
                  <a:schemeClr val="hlink"/>
                </a:solidFill>
              </a:rPr>
              <a:t> La République tch</a:t>
            </a:r>
            <a:r>
              <a:rPr lang="en-US" sz="1600">
                <a:solidFill>
                  <a:schemeClr val="hlink"/>
                </a:solidFill>
                <a:cs typeface="Arial" charset="0"/>
              </a:rPr>
              <a:t>è</a:t>
            </a:r>
            <a:r>
              <a:rPr lang="cs-CZ" sz="1600">
                <a:solidFill>
                  <a:schemeClr val="hlink"/>
                </a:solidFill>
                <a:cs typeface="Arial" charset="0"/>
              </a:rPr>
              <a:t>que</a:t>
            </a:r>
          </a:p>
          <a:p>
            <a:pPr>
              <a:spcBef>
                <a:spcPct val="50000"/>
              </a:spcBef>
            </a:pPr>
            <a:endParaRPr lang="en-US" sz="1600">
              <a:solidFill>
                <a:schemeClr val="hlink"/>
              </a:solidFill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>
                <a:solidFill>
                  <a:schemeClr val="hlink"/>
                </a:solidFill>
              </a:rPr>
              <a:t> Le Royaume Uni</a:t>
            </a:r>
          </a:p>
          <a:p>
            <a:pPr>
              <a:spcBef>
                <a:spcPct val="50000"/>
              </a:spcBef>
            </a:pPr>
            <a:endParaRPr lang="cs-CZ" sz="16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>
                <a:solidFill>
                  <a:schemeClr val="hlink"/>
                </a:solidFill>
              </a:rPr>
              <a:t> La Russie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5867400" y="1125538"/>
            <a:ext cx="3097213" cy="530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1400">
                <a:solidFill>
                  <a:srgbClr val="AEE937"/>
                </a:solidFill>
              </a:rPr>
              <a:t> La joueuse de go </a:t>
            </a:r>
          </a:p>
          <a:p>
            <a:pPr>
              <a:spcBef>
                <a:spcPct val="50000"/>
              </a:spcBef>
            </a:pPr>
            <a:r>
              <a:rPr lang="cs-CZ" sz="1400">
                <a:solidFill>
                  <a:srgbClr val="AEE937"/>
                </a:solidFill>
              </a:rPr>
              <a:t>(Prix Goncourt des lycéens en 2001)</a:t>
            </a:r>
          </a:p>
          <a:p>
            <a:pPr>
              <a:spcBef>
                <a:spcPct val="50000"/>
              </a:spcBef>
            </a:pPr>
            <a:endParaRPr lang="cs-CZ" sz="1400">
              <a:solidFill>
                <a:srgbClr val="AEE937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400">
                <a:solidFill>
                  <a:srgbClr val="AEE937"/>
                </a:solidFill>
              </a:rPr>
              <a:t> Persépolis</a:t>
            </a:r>
          </a:p>
          <a:p>
            <a:pPr>
              <a:spcBef>
                <a:spcPct val="50000"/>
              </a:spcBef>
            </a:pPr>
            <a:endParaRPr lang="cs-CZ" sz="1400">
              <a:solidFill>
                <a:srgbClr val="AEE937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400">
                <a:solidFill>
                  <a:srgbClr val="AEE937"/>
                </a:solidFill>
              </a:rPr>
              <a:t> L´écriture ou la vie</a:t>
            </a:r>
          </a:p>
          <a:p>
            <a:pPr>
              <a:spcBef>
                <a:spcPct val="50000"/>
              </a:spcBef>
            </a:pPr>
            <a:endParaRPr lang="cs-CZ" sz="1400">
              <a:solidFill>
                <a:srgbClr val="AEE937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400">
                <a:solidFill>
                  <a:srgbClr val="AEE937"/>
                </a:solidFill>
              </a:rPr>
              <a:t> Une année en Provence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cs-CZ" sz="1400">
              <a:solidFill>
                <a:srgbClr val="AEE937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400">
                <a:solidFill>
                  <a:srgbClr val="AEE937"/>
                </a:solidFill>
              </a:rPr>
              <a:t> Le testament fran</a:t>
            </a:r>
            <a:r>
              <a:rPr lang="en-US" sz="1400">
                <a:solidFill>
                  <a:srgbClr val="AEE937"/>
                </a:solidFill>
                <a:cs typeface="Arial" charset="0"/>
              </a:rPr>
              <a:t>ç</a:t>
            </a:r>
            <a:r>
              <a:rPr lang="cs-CZ" sz="1400">
                <a:solidFill>
                  <a:srgbClr val="AEE937"/>
                </a:solidFill>
                <a:cs typeface="Arial" charset="0"/>
              </a:rPr>
              <a:t>ais </a:t>
            </a:r>
          </a:p>
          <a:p>
            <a:pPr>
              <a:spcBef>
                <a:spcPct val="50000"/>
              </a:spcBef>
            </a:pPr>
            <a:r>
              <a:rPr lang="cs-CZ" sz="1400">
                <a:solidFill>
                  <a:srgbClr val="AEE937"/>
                </a:solidFill>
                <a:cs typeface="Arial" charset="0"/>
              </a:rPr>
              <a:t>(Prix Goncourt, Prix Goncourt des lycéens et Prix Médicis en 1995)</a:t>
            </a:r>
          </a:p>
          <a:p>
            <a:pPr>
              <a:spcBef>
                <a:spcPct val="50000"/>
              </a:spcBef>
            </a:pPr>
            <a:endParaRPr lang="cs-CZ" sz="1400">
              <a:solidFill>
                <a:srgbClr val="AEE937"/>
              </a:solidFill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400">
                <a:solidFill>
                  <a:srgbClr val="AEE937"/>
                </a:solidFill>
                <a:cs typeface="Arial" charset="0"/>
              </a:rPr>
              <a:t> l´Araigne </a:t>
            </a:r>
          </a:p>
          <a:p>
            <a:pPr>
              <a:spcBef>
                <a:spcPct val="50000"/>
              </a:spcBef>
            </a:pPr>
            <a:r>
              <a:rPr lang="cs-CZ" sz="1400">
                <a:solidFill>
                  <a:srgbClr val="AEE937"/>
                </a:solidFill>
                <a:cs typeface="Arial" charset="0"/>
              </a:rPr>
              <a:t>(Prix Goncourt en 1938)</a:t>
            </a:r>
          </a:p>
          <a:p>
            <a:pPr>
              <a:spcBef>
                <a:spcPct val="50000"/>
              </a:spcBef>
            </a:pPr>
            <a:endParaRPr lang="en-US" sz="1400">
              <a:solidFill>
                <a:srgbClr val="AEE937"/>
              </a:solidFill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400">
                <a:solidFill>
                  <a:srgbClr val="AEE937"/>
                </a:solidFill>
              </a:rPr>
              <a:t> L´insoutenable lég</a:t>
            </a:r>
            <a:r>
              <a:rPr lang="en-US" sz="1400">
                <a:solidFill>
                  <a:srgbClr val="AEE937"/>
                </a:solidFill>
                <a:cs typeface="Arial" charset="0"/>
              </a:rPr>
              <a:t>è</a:t>
            </a:r>
            <a:r>
              <a:rPr lang="cs-CZ" sz="1400">
                <a:solidFill>
                  <a:srgbClr val="AEE937"/>
                </a:solidFill>
                <a:cs typeface="Arial" charset="0"/>
              </a:rPr>
              <a:t>reté de l´</a:t>
            </a:r>
            <a:r>
              <a:rPr lang="en-US" sz="1400">
                <a:solidFill>
                  <a:srgbClr val="AEE937"/>
                </a:solidFill>
                <a:cs typeface="Arial" charset="0"/>
              </a:rPr>
              <a:t>ê</a:t>
            </a:r>
            <a:r>
              <a:rPr lang="cs-CZ" sz="1400">
                <a:solidFill>
                  <a:srgbClr val="AEE937"/>
                </a:solidFill>
                <a:cs typeface="Arial" charset="0"/>
              </a:rPr>
              <a:t>tre</a:t>
            </a:r>
            <a:endParaRPr lang="en-US" sz="1400">
              <a:solidFill>
                <a:srgbClr val="AEE937"/>
              </a:solidFill>
              <a:cs typeface="Arial" charset="0"/>
            </a:endParaRPr>
          </a:p>
        </p:txBody>
      </p:sp>
      <p:pic>
        <p:nvPicPr>
          <p:cNvPr id="28677" name="Picture 8" descr="bureau,doigts,écrire,écrivains,fournitures de bureau,mains,pouces,stylos à encre,stylos-plum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5273675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28662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/>
              <a:t>Les créateurs </a:t>
            </a:r>
            <a:br>
              <a:rPr lang="cs-CZ" sz="2400" smtClean="0"/>
            </a:br>
            <a:r>
              <a:rPr lang="cs-CZ" sz="1400" smtClean="0"/>
              <a:t>Voici quelques noms de créateurs, retrouvez leur pays d´origine et leur domaine de création</a:t>
            </a:r>
            <a:endParaRPr lang="en-US" sz="1400" smtClean="0"/>
          </a:p>
        </p:txBody>
      </p:sp>
      <p:sp>
        <p:nvSpPr>
          <p:cNvPr id="29698" name="Zástupný symbol pro obsah 5"/>
          <p:cNvSpPr>
            <a:spLocks noGrp="1"/>
          </p:cNvSpPr>
          <p:nvPr>
            <p:ph sz="half" idx="2"/>
          </p:nvPr>
        </p:nvSpPr>
        <p:spPr>
          <a:xfrm>
            <a:off x="3708400" y="1628775"/>
            <a:ext cx="3240088" cy="3095625"/>
          </a:xfrm>
        </p:spPr>
        <p:txBody>
          <a:bodyPr/>
          <a:lstStyle/>
          <a:p>
            <a:r>
              <a:rPr lang="cs-CZ" sz="1600" smtClean="0">
                <a:solidFill>
                  <a:srgbClr val="FF0066"/>
                </a:solidFill>
              </a:rPr>
              <a:t>L´Algérie</a:t>
            </a:r>
          </a:p>
          <a:p>
            <a:r>
              <a:rPr lang="cs-CZ" sz="1600" smtClean="0">
                <a:solidFill>
                  <a:srgbClr val="FF0066"/>
                </a:solidFill>
              </a:rPr>
              <a:t>L´Allemagne</a:t>
            </a:r>
          </a:p>
          <a:p>
            <a:r>
              <a:rPr lang="cs-CZ" sz="1600" smtClean="0">
                <a:solidFill>
                  <a:srgbClr val="FF0066"/>
                </a:solidFill>
              </a:rPr>
              <a:t>La Gr</a:t>
            </a:r>
            <a:r>
              <a:rPr lang="en-US" sz="1600" smtClean="0">
                <a:solidFill>
                  <a:srgbClr val="FF0066"/>
                </a:solidFill>
              </a:rPr>
              <a:t>è</a:t>
            </a:r>
            <a:r>
              <a:rPr lang="cs-CZ" sz="1600" smtClean="0">
                <a:solidFill>
                  <a:srgbClr val="FF0066"/>
                </a:solidFill>
              </a:rPr>
              <a:t>ce</a:t>
            </a:r>
          </a:p>
          <a:p>
            <a:r>
              <a:rPr lang="cs-CZ" sz="1600" smtClean="0">
                <a:solidFill>
                  <a:srgbClr val="FF0066"/>
                </a:solidFill>
              </a:rPr>
              <a:t>Le Japon</a:t>
            </a:r>
          </a:p>
          <a:p>
            <a:r>
              <a:rPr lang="cs-CZ" sz="1600" smtClean="0">
                <a:solidFill>
                  <a:srgbClr val="FF0066"/>
                </a:solidFill>
              </a:rPr>
              <a:t>Le Maroc</a:t>
            </a:r>
          </a:p>
          <a:p>
            <a:r>
              <a:rPr lang="cs-CZ" sz="1600" smtClean="0">
                <a:solidFill>
                  <a:srgbClr val="FF0066"/>
                </a:solidFill>
              </a:rPr>
              <a:t>La Pologne</a:t>
            </a:r>
          </a:p>
          <a:p>
            <a:r>
              <a:rPr lang="cs-CZ" sz="1600" smtClean="0">
                <a:solidFill>
                  <a:srgbClr val="FF0066"/>
                </a:solidFill>
              </a:rPr>
              <a:t>La République tch</a:t>
            </a:r>
            <a:r>
              <a:rPr lang="en-US" sz="1600" smtClean="0">
                <a:solidFill>
                  <a:srgbClr val="FF0066"/>
                </a:solidFill>
              </a:rPr>
              <a:t>è</a:t>
            </a:r>
            <a:r>
              <a:rPr lang="cs-CZ" sz="1600" smtClean="0">
                <a:solidFill>
                  <a:srgbClr val="FF0066"/>
                </a:solidFill>
              </a:rPr>
              <a:t>que</a:t>
            </a:r>
            <a:endParaRPr lang="en-US" sz="1600" smtClean="0">
              <a:solidFill>
                <a:srgbClr val="FF0066"/>
              </a:solidFill>
            </a:endParaRPr>
          </a:p>
          <a:p>
            <a:r>
              <a:rPr lang="cs-CZ" sz="1600" smtClean="0">
                <a:solidFill>
                  <a:srgbClr val="FF0066"/>
                </a:solidFill>
              </a:rPr>
              <a:t>La Roumanie</a:t>
            </a:r>
          </a:p>
          <a:p>
            <a:r>
              <a:rPr lang="cs-CZ" sz="1600" smtClean="0">
                <a:solidFill>
                  <a:srgbClr val="FF0066"/>
                </a:solidFill>
              </a:rPr>
              <a:t>La Suisse</a:t>
            </a:r>
            <a:endParaRPr lang="cs-CZ" sz="1600" smtClean="0"/>
          </a:p>
        </p:txBody>
      </p:sp>
      <p:sp>
        <p:nvSpPr>
          <p:cNvPr id="29699" name="Zástupný symbol pro obsah 6"/>
          <p:cNvSpPr>
            <a:spLocks noGrp="1"/>
          </p:cNvSpPr>
          <p:nvPr>
            <p:ph sz="half" idx="1"/>
          </p:nvPr>
        </p:nvSpPr>
        <p:spPr>
          <a:xfrm>
            <a:off x="250825" y="1700213"/>
            <a:ext cx="3241675" cy="2881312"/>
          </a:xfrm>
        </p:spPr>
        <p:txBody>
          <a:bodyPr/>
          <a:lstStyle/>
          <a:p>
            <a:r>
              <a:rPr lang="cs-CZ" sz="1600" smtClean="0"/>
              <a:t>Constantin Brancusi</a:t>
            </a:r>
          </a:p>
          <a:p>
            <a:r>
              <a:rPr lang="cs-CZ" sz="1600" smtClean="0"/>
              <a:t>Alberto Giacometti</a:t>
            </a:r>
          </a:p>
          <a:p>
            <a:r>
              <a:rPr lang="cs-CZ" sz="1600" smtClean="0"/>
              <a:t>Costa Gravas</a:t>
            </a:r>
          </a:p>
          <a:p>
            <a:r>
              <a:rPr lang="cs-CZ" sz="1600" smtClean="0"/>
              <a:t>František Kupka</a:t>
            </a:r>
          </a:p>
          <a:p>
            <a:r>
              <a:rPr lang="cs-CZ" sz="1600" smtClean="0"/>
              <a:t>Karl Lagerfeld</a:t>
            </a:r>
          </a:p>
          <a:p>
            <a:r>
              <a:rPr lang="cs-CZ" sz="1600" smtClean="0"/>
              <a:t>Kenzo</a:t>
            </a:r>
          </a:p>
          <a:p>
            <a:r>
              <a:rPr lang="cs-CZ" sz="1600" smtClean="0"/>
              <a:t>Roman Polanski</a:t>
            </a:r>
          </a:p>
          <a:p>
            <a:r>
              <a:rPr lang="cs-CZ" sz="1600" smtClean="0"/>
              <a:t>Christian de Portzamparc</a:t>
            </a:r>
          </a:p>
          <a:p>
            <a:r>
              <a:rPr lang="cs-CZ" sz="1600" smtClean="0"/>
              <a:t>Yves Saint Laurent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7164388" y="1989138"/>
            <a:ext cx="1693862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1600"/>
              <a:t> l´architecture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/>
              <a:t> le cinéma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/>
              <a:t> la mode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/>
              <a:t> la peinture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1600"/>
              <a:t> la sculpture</a:t>
            </a:r>
          </a:p>
        </p:txBody>
      </p:sp>
      <p:pic>
        <p:nvPicPr>
          <p:cNvPr id="29701" name="Picture 8" descr="cinéma,images coupées,dessins coupés,divertissements,bobines de film,films,film,PNG,arrière-plan transpar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4724400"/>
            <a:ext cx="20161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43887" cy="719137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/>
              <a:t>Les chanteurs francophones</a:t>
            </a:r>
            <a:br>
              <a:rPr lang="cs-CZ" sz="2400" smtClean="0"/>
            </a:br>
            <a:r>
              <a:rPr lang="cs-CZ" sz="1800" smtClean="0">
                <a:solidFill>
                  <a:schemeClr val="tx1"/>
                </a:solidFill>
              </a:rPr>
              <a:t>Voici quelques noms de chanteurs tr</a:t>
            </a:r>
            <a:r>
              <a:rPr lang="en-US" sz="1800" smtClean="0">
                <a:solidFill>
                  <a:schemeClr val="tx1"/>
                </a:solidFill>
              </a:rPr>
              <a:t>è</a:t>
            </a:r>
            <a:r>
              <a:rPr lang="cs-CZ" sz="1800" smtClean="0">
                <a:solidFill>
                  <a:schemeClr val="tx1"/>
                </a:solidFill>
              </a:rPr>
              <a:t>s connus en France. Retrouvez leur pays d´origine et leur chanson la plus connue</a:t>
            </a:r>
            <a:endParaRPr lang="en-US" sz="1800" smtClean="0"/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2386013" cy="3556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1- Mike Brant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2- Jacques Brel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3- Dalida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4- Claude Fran</a:t>
            </a:r>
            <a:r>
              <a:rPr lang="en-US" sz="1600" smtClean="0"/>
              <a:t>ç</a:t>
            </a:r>
            <a:r>
              <a:rPr lang="cs-CZ" sz="1600" smtClean="0"/>
              <a:t>ois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5- Yves Montand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6- Nana Mouskouri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7- Georges Moustaki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</p:txBody>
      </p:sp>
      <p:sp>
        <p:nvSpPr>
          <p:cNvPr id="30723" name="Text Box 10"/>
          <p:cNvSpPr txBox="1">
            <a:spLocks noChangeArrowheads="1"/>
          </p:cNvSpPr>
          <p:nvPr/>
        </p:nvSpPr>
        <p:spPr bwMode="auto">
          <a:xfrm>
            <a:off x="3132138" y="1052513"/>
            <a:ext cx="1728787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solidFill>
                  <a:schemeClr val="hlink"/>
                </a:solidFill>
              </a:rPr>
              <a:t>La Belgique</a:t>
            </a:r>
          </a:p>
          <a:p>
            <a:pPr>
              <a:spcBef>
                <a:spcPct val="50000"/>
              </a:spcBef>
            </a:pPr>
            <a:r>
              <a:rPr lang="cs-CZ">
                <a:solidFill>
                  <a:schemeClr val="hlink"/>
                </a:solidFill>
              </a:rPr>
              <a:t>La Cr</a:t>
            </a:r>
            <a:r>
              <a:rPr lang="en-US">
                <a:solidFill>
                  <a:schemeClr val="hlink"/>
                </a:solidFill>
                <a:cs typeface="Arial" charset="0"/>
              </a:rPr>
              <a:t>è</a:t>
            </a:r>
            <a:r>
              <a:rPr lang="cs-CZ">
                <a:solidFill>
                  <a:schemeClr val="hlink"/>
                </a:solidFill>
                <a:cs typeface="Arial" charset="0"/>
              </a:rPr>
              <a:t>te</a:t>
            </a:r>
          </a:p>
          <a:p>
            <a:pPr>
              <a:spcBef>
                <a:spcPct val="50000"/>
              </a:spcBef>
            </a:pPr>
            <a:r>
              <a:rPr lang="cs-CZ">
                <a:solidFill>
                  <a:schemeClr val="hlink"/>
                </a:solidFill>
                <a:cs typeface="Arial" charset="0"/>
              </a:rPr>
              <a:t>L´Egypte</a:t>
            </a:r>
          </a:p>
          <a:p>
            <a:pPr>
              <a:spcBef>
                <a:spcPct val="50000"/>
              </a:spcBef>
            </a:pPr>
            <a:r>
              <a:rPr lang="cs-CZ">
                <a:solidFill>
                  <a:schemeClr val="hlink"/>
                </a:solidFill>
                <a:cs typeface="Arial" charset="0"/>
              </a:rPr>
              <a:t>Israël</a:t>
            </a:r>
          </a:p>
          <a:p>
            <a:pPr>
              <a:spcBef>
                <a:spcPct val="50000"/>
              </a:spcBef>
            </a:pPr>
            <a:r>
              <a:rPr lang="cs-CZ">
                <a:solidFill>
                  <a:schemeClr val="hlink"/>
                </a:solidFill>
                <a:cs typeface="Arial" charset="0"/>
              </a:rPr>
              <a:t>L´Italie</a:t>
            </a:r>
            <a:endParaRPr lang="en-US">
              <a:solidFill>
                <a:schemeClr val="hlink"/>
              </a:solidFill>
              <a:cs typeface="Arial" charset="0"/>
            </a:endParaRPr>
          </a:p>
        </p:txBody>
      </p:sp>
      <p:sp>
        <p:nvSpPr>
          <p:cNvPr id="30724" name="Text Box 12"/>
          <p:cNvSpPr txBox="1">
            <a:spLocks noChangeArrowheads="1"/>
          </p:cNvSpPr>
          <p:nvPr/>
        </p:nvSpPr>
        <p:spPr bwMode="auto">
          <a:xfrm>
            <a:off x="5580063" y="1073150"/>
            <a:ext cx="3313112" cy="32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 i="1">
                <a:solidFill>
                  <a:srgbClr val="AEE937"/>
                </a:solidFill>
              </a:rPr>
              <a:t>Comme d´habitude</a:t>
            </a:r>
          </a:p>
          <a:p>
            <a:r>
              <a:rPr lang="cs-CZ" sz="1400">
                <a:solidFill>
                  <a:srgbClr val="AEE937"/>
                </a:solidFill>
              </a:rPr>
              <a:t>(devenu succ</a:t>
            </a:r>
            <a:r>
              <a:rPr lang="en-US" sz="1400">
                <a:solidFill>
                  <a:srgbClr val="AEE937"/>
                </a:solidFill>
                <a:cs typeface="Arial" charset="0"/>
              </a:rPr>
              <a:t>è</a:t>
            </a:r>
            <a:r>
              <a:rPr lang="cs-CZ" sz="1400">
                <a:solidFill>
                  <a:srgbClr val="AEE937"/>
                </a:solidFill>
                <a:cs typeface="Arial" charset="0"/>
              </a:rPr>
              <a:t>s planétaire sous le nom de </a:t>
            </a:r>
            <a:r>
              <a:rPr lang="cs-CZ" sz="1400" i="1">
                <a:solidFill>
                  <a:srgbClr val="AEE937"/>
                </a:solidFill>
                <a:cs typeface="Arial" charset="0"/>
              </a:rPr>
              <a:t>My Way)</a:t>
            </a:r>
            <a:endParaRPr lang="en-US" sz="1400">
              <a:solidFill>
                <a:srgbClr val="AEE937"/>
              </a:solidFill>
              <a:cs typeface="Arial" charset="0"/>
            </a:endParaRPr>
          </a:p>
          <a:p>
            <a:endParaRPr lang="cs-CZ" sz="1400">
              <a:solidFill>
                <a:srgbClr val="AEE937"/>
              </a:solidFill>
            </a:endParaRPr>
          </a:p>
          <a:p>
            <a:r>
              <a:rPr lang="cs-CZ" sz="1400" i="1">
                <a:solidFill>
                  <a:srgbClr val="AEE937"/>
                </a:solidFill>
              </a:rPr>
              <a:t>L´enfant au tambour</a:t>
            </a:r>
          </a:p>
          <a:p>
            <a:endParaRPr lang="cs-CZ" sz="1400" i="1">
              <a:solidFill>
                <a:srgbClr val="AEE937"/>
              </a:solidFill>
            </a:endParaRPr>
          </a:p>
          <a:p>
            <a:r>
              <a:rPr lang="cs-CZ" sz="1400" i="1">
                <a:solidFill>
                  <a:srgbClr val="AEE937"/>
                </a:solidFill>
              </a:rPr>
              <a:t>Ne me quitte pas</a:t>
            </a:r>
          </a:p>
          <a:p>
            <a:endParaRPr lang="cs-CZ" sz="1400">
              <a:solidFill>
                <a:srgbClr val="AEE937"/>
              </a:solidFill>
            </a:endParaRPr>
          </a:p>
          <a:p>
            <a:r>
              <a:rPr lang="cs-CZ" sz="1400" i="1">
                <a:solidFill>
                  <a:srgbClr val="AEE937"/>
                </a:solidFill>
              </a:rPr>
              <a:t>Le mét</a:t>
            </a:r>
            <a:r>
              <a:rPr lang="en-US" sz="1400" i="1">
                <a:solidFill>
                  <a:srgbClr val="AEE937"/>
                </a:solidFill>
                <a:cs typeface="Arial" charset="0"/>
              </a:rPr>
              <a:t>è</a:t>
            </a:r>
            <a:r>
              <a:rPr lang="cs-CZ" sz="1400" i="1">
                <a:solidFill>
                  <a:srgbClr val="AEE937"/>
                </a:solidFill>
                <a:cs typeface="Arial" charset="0"/>
              </a:rPr>
              <a:t>que</a:t>
            </a:r>
          </a:p>
          <a:p>
            <a:endParaRPr lang="cs-CZ" sz="1400" i="1">
              <a:solidFill>
                <a:srgbClr val="AEE937"/>
              </a:solidFill>
              <a:cs typeface="Arial" charset="0"/>
            </a:endParaRPr>
          </a:p>
          <a:p>
            <a:r>
              <a:rPr lang="cs-CZ" sz="1400" i="1">
                <a:solidFill>
                  <a:srgbClr val="AEE937"/>
                </a:solidFill>
                <a:cs typeface="Arial" charset="0"/>
              </a:rPr>
              <a:t>Il venait d´avoir 18 ans</a:t>
            </a:r>
          </a:p>
          <a:p>
            <a:endParaRPr lang="cs-CZ" sz="1400" i="1">
              <a:solidFill>
                <a:srgbClr val="AEE937"/>
              </a:solidFill>
              <a:cs typeface="Arial" charset="0"/>
            </a:endParaRPr>
          </a:p>
          <a:p>
            <a:r>
              <a:rPr lang="cs-CZ" sz="1400" i="1">
                <a:solidFill>
                  <a:srgbClr val="AEE937"/>
                </a:solidFill>
                <a:cs typeface="Arial" charset="0"/>
              </a:rPr>
              <a:t>Qui saura</a:t>
            </a:r>
          </a:p>
          <a:p>
            <a:endParaRPr lang="cs-CZ" sz="1400" i="1">
              <a:solidFill>
                <a:srgbClr val="AEE937"/>
              </a:solidFill>
              <a:cs typeface="Arial" charset="0"/>
            </a:endParaRPr>
          </a:p>
          <a:p>
            <a:r>
              <a:rPr lang="cs-CZ" sz="1400" i="1">
                <a:solidFill>
                  <a:srgbClr val="AEE937"/>
                </a:solidFill>
                <a:cs typeface="Arial" charset="0"/>
              </a:rPr>
              <a:t>La bicyclette</a:t>
            </a:r>
            <a:endParaRPr lang="en-US" sz="1400" i="1">
              <a:solidFill>
                <a:srgbClr val="AEE937"/>
              </a:solidFill>
              <a:cs typeface="Arial" charset="0"/>
            </a:endParaRPr>
          </a:p>
        </p:txBody>
      </p:sp>
      <p:pic>
        <p:nvPicPr>
          <p:cNvPr id="30725" name="Picture 16" descr="activités professionnelles,artistes de music-hall,chanteurs,hommes,interprètes,loisirs et fêtes,masculins,sociét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4005263"/>
            <a:ext cx="2160587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243888" cy="720725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smtClean="0"/>
              <a:t>Qui est-ce ?</a:t>
            </a:r>
            <a:br>
              <a:rPr lang="cs-CZ" sz="2800" smtClean="0"/>
            </a:br>
            <a:r>
              <a:rPr lang="cs-CZ" sz="1600" smtClean="0">
                <a:solidFill>
                  <a:schemeClr val="tx1"/>
                </a:solidFill>
              </a:rPr>
              <a:t>Voici des affirmations, de qui s´agit-il ?</a:t>
            </a:r>
            <a:endParaRPr lang="cs-CZ" sz="2800" smtClean="0">
              <a:solidFill>
                <a:schemeClr val="tx1"/>
              </a:solidFill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3178175" cy="464343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</p:txBody>
      </p:sp>
      <p:sp>
        <p:nvSpPr>
          <p:cNvPr id="31747" name="TextovéPole 5"/>
          <p:cNvSpPr txBox="1">
            <a:spLocks noChangeArrowheads="1"/>
          </p:cNvSpPr>
          <p:nvPr/>
        </p:nvSpPr>
        <p:spPr bwMode="auto">
          <a:xfrm>
            <a:off x="250825" y="1700213"/>
            <a:ext cx="2952750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Jacques Brel</a:t>
            </a:r>
          </a:p>
          <a:p>
            <a:endParaRPr lang="cs-CZ"/>
          </a:p>
          <a:p>
            <a:r>
              <a:rPr lang="cs-CZ"/>
              <a:t>Claude Fran</a:t>
            </a:r>
            <a:r>
              <a:rPr lang="en-US">
                <a:cs typeface="Arial" charset="0"/>
              </a:rPr>
              <a:t>ç</a:t>
            </a:r>
            <a:r>
              <a:rPr lang="cs-CZ">
                <a:cs typeface="Arial" charset="0"/>
              </a:rPr>
              <a:t>ois</a:t>
            </a:r>
            <a:endParaRPr lang="en-US">
              <a:cs typeface="Arial" charset="0"/>
            </a:endParaRPr>
          </a:p>
          <a:p>
            <a:endParaRPr lang="cs-CZ"/>
          </a:p>
          <a:p>
            <a:r>
              <a:rPr lang="cs-CZ"/>
              <a:t>Karl Lagerfeld</a:t>
            </a:r>
          </a:p>
          <a:p>
            <a:endParaRPr lang="cs-CZ"/>
          </a:p>
          <a:p>
            <a:r>
              <a:rPr lang="cs-CZ"/>
              <a:t>Yves Montand</a:t>
            </a:r>
          </a:p>
          <a:p>
            <a:endParaRPr lang="cs-CZ"/>
          </a:p>
          <a:p>
            <a:r>
              <a:rPr lang="cs-CZ"/>
              <a:t>Christian de Portzamparc</a:t>
            </a:r>
          </a:p>
          <a:p>
            <a:endParaRPr lang="cs-CZ"/>
          </a:p>
          <a:p>
            <a:r>
              <a:rPr lang="cs-CZ"/>
              <a:t>Marjane Satrapi</a:t>
            </a:r>
          </a:p>
          <a:p>
            <a:endParaRPr lang="cs-CZ"/>
          </a:p>
          <a:p>
            <a:r>
              <a:rPr lang="cs-CZ"/>
              <a:t>Jorge Semprun</a:t>
            </a:r>
          </a:p>
        </p:txBody>
      </p:sp>
      <p:sp>
        <p:nvSpPr>
          <p:cNvPr id="31748" name="TextovéPole 6"/>
          <p:cNvSpPr txBox="1">
            <a:spLocks noChangeArrowheads="1"/>
          </p:cNvSpPr>
          <p:nvPr/>
        </p:nvSpPr>
        <p:spPr bwMode="auto">
          <a:xfrm>
            <a:off x="3348038" y="1125538"/>
            <a:ext cx="5400675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>
                <a:solidFill>
                  <a:srgbClr val="FF0066"/>
                </a:solidFill>
              </a:rPr>
              <a:t>1- Marié avec Simone Signoret, il a été l´amant d´Edith Piaf et de Marylin Monroe.</a:t>
            </a:r>
          </a:p>
          <a:p>
            <a:endParaRPr lang="cs-CZ" sz="1400">
              <a:solidFill>
                <a:srgbClr val="FF0066"/>
              </a:solidFill>
            </a:endParaRPr>
          </a:p>
          <a:p>
            <a:r>
              <a:rPr lang="cs-CZ" sz="1400">
                <a:solidFill>
                  <a:srgbClr val="FF0066"/>
                </a:solidFill>
              </a:rPr>
              <a:t>2- Apr</a:t>
            </a:r>
            <a:r>
              <a:rPr lang="en-US" sz="1400">
                <a:solidFill>
                  <a:srgbClr val="FF0066"/>
                </a:solidFill>
                <a:cs typeface="Arial" charset="0"/>
              </a:rPr>
              <a:t>è</a:t>
            </a:r>
            <a:r>
              <a:rPr lang="cs-CZ" sz="1400">
                <a:solidFill>
                  <a:srgbClr val="FF0066"/>
                </a:solidFill>
                <a:cs typeface="Arial" charset="0"/>
              </a:rPr>
              <a:t>s avoir fait partie de la Résistance fran</a:t>
            </a:r>
            <a:r>
              <a:rPr lang="en-US" sz="1400">
                <a:solidFill>
                  <a:srgbClr val="FF0066"/>
                </a:solidFill>
                <a:cs typeface="Arial" charset="0"/>
              </a:rPr>
              <a:t>ç</a:t>
            </a:r>
            <a:r>
              <a:rPr lang="cs-CZ" sz="1400">
                <a:solidFill>
                  <a:srgbClr val="FF0066"/>
                </a:solidFill>
                <a:cs typeface="Arial" charset="0"/>
              </a:rPr>
              <a:t>aise contre l´occupation allemande, il est déporté au camp de concentration de Buchenwald. Il décrit son expérience des camps dans plusieurs de ses livres.</a:t>
            </a:r>
            <a:endParaRPr lang="en-US" sz="1400">
              <a:solidFill>
                <a:srgbClr val="FF0066"/>
              </a:solidFill>
              <a:cs typeface="Arial" charset="0"/>
            </a:endParaRPr>
          </a:p>
          <a:p>
            <a:endParaRPr lang="cs-CZ" sz="1400">
              <a:solidFill>
                <a:srgbClr val="FF0066"/>
              </a:solidFill>
            </a:endParaRPr>
          </a:p>
          <a:p>
            <a:r>
              <a:rPr lang="cs-CZ" sz="1400">
                <a:solidFill>
                  <a:srgbClr val="FF0066"/>
                </a:solidFill>
              </a:rPr>
              <a:t>3- Directeur artistique de la maison de Haute-couture Chanel, il dessine en 2011 le maillot de l´équipe de France de football.</a:t>
            </a:r>
          </a:p>
          <a:p>
            <a:endParaRPr lang="cs-CZ" sz="1400">
              <a:solidFill>
                <a:srgbClr val="FF0066"/>
              </a:solidFill>
            </a:endParaRPr>
          </a:p>
          <a:p>
            <a:r>
              <a:rPr lang="cs-CZ" sz="1400">
                <a:solidFill>
                  <a:srgbClr val="FF0066"/>
                </a:solidFill>
              </a:rPr>
              <a:t>4- Le 11 mars 1978, il est mort électrocuté dans sa baignoire</a:t>
            </a:r>
          </a:p>
          <a:p>
            <a:endParaRPr lang="cs-CZ" sz="1400">
              <a:solidFill>
                <a:srgbClr val="FF0066"/>
              </a:solidFill>
            </a:endParaRPr>
          </a:p>
          <a:p>
            <a:r>
              <a:rPr lang="cs-CZ" sz="1400">
                <a:solidFill>
                  <a:srgbClr val="FF0066"/>
                </a:solidFill>
              </a:rPr>
              <a:t>5- Sa bande-dessinée sur sa vie en Iran pendant la révolution islamique a été adaptée au cinéma, et a été nominée pour l´Oscar du meilleur film d´animation en 2008.</a:t>
            </a:r>
          </a:p>
          <a:p>
            <a:endParaRPr lang="cs-CZ" sz="1400">
              <a:solidFill>
                <a:srgbClr val="FF0066"/>
              </a:solidFill>
            </a:endParaRPr>
          </a:p>
          <a:p>
            <a:r>
              <a:rPr lang="cs-CZ" sz="1400">
                <a:solidFill>
                  <a:srgbClr val="FF0066"/>
                </a:solidFill>
              </a:rPr>
              <a:t>6- Il est enterré aux </a:t>
            </a:r>
            <a:r>
              <a:rPr lang="en-US" sz="1400">
                <a:solidFill>
                  <a:srgbClr val="FF0066"/>
                </a:solidFill>
                <a:cs typeface="Arial" charset="0"/>
              </a:rPr>
              <a:t>î</a:t>
            </a:r>
            <a:r>
              <a:rPr lang="cs-CZ" sz="1400">
                <a:solidFill>
                  <a:srgbClr val="FF0066"/>
                </a:solidFill>
                <a:cs typeface="Arial" charset="0"/>
              </a:rPr>
              <a:t>les Marquises, pr</a:t>
            </a:r>
            <a:r>
              <a:rPr lang="en-US" sz="1400">
                <a:solidFill>
                  <a:srgbClr val="FF0066"/>
                </a:solidFill>
                <a:cs typeface="Arial" charset="0"/>
              </a:rPr>
              <a:t>è</a:t>
            </a:r>
            <a:r>
              <a:rPr lang="cs-CZ" sz="1400">
                <a:solidFill>
                  <a:srgbClr val="FF0066"/>
                </a:solidFill>
                <a:cs typeface="Arial" charset="0"/>
              </a:rPr>
              <a:t>s de la tombe de Paul Gauguin.</a:t>
            </a:r>
          </a:p>
          <a:p>
            <a:endParaRPr lang="cs-CZ" sz="1400">
              <a:solidFill>
                <a:srgbClr val="FF0066"/>
              </a:solidFill>
              <a:cs typeface="Arial" charset="0"/>
            </a:endParaRPr>
          </a:p>
          <a:p>
            <a:r>
              <a:rPr lang="cs-CZ" sz="1400">
                <a:solidFill>
                  <a:srgbClr val="FF0066"/>
                </a:solidFill>
                <a:cs typeface="Arial" charset="0"/>
              </a:rPr>
              <a:t>7- Il a réalisé la nouvelle Ambassade de France </a:t>
            </a:r>
            <a:r>
              <a:rPr lang="en-US" sz="1400">
                <a:solidFill>
                  <a:srgbClr val="FF0066"/>
                </a:solidFill>
                <a:cs typeface="Arial" charset="0"/>
              </a:rPr>
              <a:t>à</a:t>
            </a:r>
            <a:r>
              <a:rPr lang="cs-CZ" sz="1400">
                <a:solidFill>
                  <a:srgbClr val="FF0066"/>
                </a:solidFill>
                <a:cs typeface="Arial" charset="0"/>
              </a:rPr>
              <a:t> Berlin, située </a:t>
            </a:r>
            <a:r>
              <a:rPr lang="en-US" sz="1400">
                <a:solidFill>
                  <a:srgbClr val="FF0066"/>
                </a:solidFill>
                <a:cs typeface="Arial" charset="0"/>
              </a:rPr>
              <a:t>à</a:t>
            </a:r>
            <a:r>
              <a:rPr lang="cs-CZ" sz="1400">
                <a:solidFill>
                  <a:srgbClr val="FF0066"/>
                </a:solidFill>
                <a:cs typeface="Arial" charset="0"/>
              </a:rPr>
              <a:t> deux pas de la Porte de Brandenbourg.</a:t>
            </a:r>
            <a:endParaRPr lang="cs-CZ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301625"/>
          </a:xfrm>
        </p:spPr>
        <p:txBody>
          <a:bodyPr/>
          <a:lstStyle/>
          <a:p>
            <a:pPr>
              <a:defRPr/>
            </a:pPr>
            <a:r>
              <a:rPr lang="cs-CZ" sz="2000" smtClean="0">
                <a:solidFill>
                  <a:srgbClr val="FF00FF"/>
                </a:solidFill>
              </a:rPr>
              <a:t>Použitý obrazový materiál: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856662" cy="2305050"/>
          </a:xfrm>
        </p:spPr>
        <p:txBody>
          <a:bodyPr/>
          <a:lstStyle/>
          <a:p>
            <a:pPr eaLnBrk="1" hangingPunct="1"/>
            <a:r>
              <a:rPr lang="cs-CZ" sz="1800" u="sng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Peintre dostupné pod</a:t>
            </a:r>
          </a:p>
          <a:p>
            <a:pPr eaLnBrk="1" hangingPunct="1">
              <a:buFontTx/>
              <a:buNone/>
            </a:pPr>
            <a:r>
              <a:rPr lang="cs-CZ" sz="1200" smtClean="0">
                <a:hlinkClick r:id="rId2"/>
              </a:rPr>
              <a:t>http://office.microsoft.com/fr-fr/images/results.aspx?qu=artiste&amp;ex=1#ai:MC900198177|mt:1|</a:t>
            </a:r>
            <a:endParaRPr lang="cs-CZ" sz="1200" smtClean="0"/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Ecrivain dostupné pod</a:t>
            </a:r>
          </a:p>
          <a:p>
            <a:pPr eaLnBrk="1" hangingPunct="1">
              <a:buFontTx/>
              <a:buNone/>
            </a:pPr>
            <a:r>
              <a:rPr lang="cs-CZ" sz="1200" smtClean="0">
                <a:hlinkClick r:id="rId3"/>
              </a:rPr>
              <a:t>http://office.microsoft.com/fr-fr/images/results.aspx?qu=%C3%A9crivain&amp;ex=1#ai:MC900055355|mt:1|</a:t>
            </a:r>
            <a:endParaRPr lang="cs-CZ" sz="1200" smtClean="0"/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La bobine de film dostupné pod</a:t>
            </a:r>
          </a:p>
          <a:p>
            <a:pPr eaLnBrk="1" hangingPunct="1">
              <a:buFontTx/>
              <a:buNone/>
            </a:pPr>
            <a:r>
              <a:rPr lang="fr-FR" sz="1200" smtClean="0">
                <a:hlinkClick r:id="rId4"/>
              </a:rPr>
              <a:t>http://office.microsoft.com/fr-fr/images/results.aspx?qu=cinema&amp;ex=1#ai:MC900441723|mt:1|</a:t>
            </a:r>
            <a:endParaRPr lang="cs-CZ" sz="1200" smtClean="0"/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Le chanteur dostupné pod </a:t>
            </a:r>
          </a:p>
          <a:p>
            <a:pPr eaLnBrk="1" hangingPunct="1">
              <a:buFontTx/>
              <a:buNone/>
            </a:pPr>
            <a:r>
              <a:rPr lang="fr-FR" sz="1200" smtClean="0">
                <a:hlinkClick r:id="rId5"/>
              </a:rPr>
              <a:t>http://office.microsoft.com/fr-fr/images/results.aspx?qu=chanteur&amp;ex=1#ai:MC900233411|mt:1|</a:t>
            </a:r>
            <a:endParaRPr lang="cs-CZ" sz="1200" smtClean="0"/>
          </a:p>
          <a:p>
            <a:pPr eaLnBrk="1" hangingPunct="1">
              <a:buFontTx/>
              <a:buNone/>
            </a:pPr>
            <a:r>
              <a:rPr lang="fr-FR" smtClean="0"/>
              <a:t> </a:t>
            </a:r>
            <a:endParaRPr lang="cs-CZ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188" y="2924175"/>
            <a:ext cx="8243887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</a:pP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Zdroje</a:t>
            </a: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:</a:t>
            </a:r>
          </a:p>
        </p:txBody>
      </p:sp>
      <p:sp>
        <p:nvSpPr>
          <p:cNvPr id="32773" name="Rectangle 3"/>
          <p:cNvSpPr>
            <a:spLocks noChangeArrowheads="1"/>
          </p:cNvSpPr>
          <p:nvPr/>
        </p:nvSpPr>
        <p:spPr bwMode="auto">
          <a:xfrm>
            <a:off x="0" y="3284538"/>
            <a:ext cx="88566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fr-FR" sz="1200">
                <a:solidFill>
                  <a:schemeClr val="hlink"/>
                </a:solidFill>
                <a:latin typeface="Verdana" pitchFamily="34" charset="0"/>
                <a:hlinkClick r:id="rId6"/>
              </a:rPr>
              <a:t>http://fr.wikipedia.org/wiki/Wikip%C3%A9dia:Accueil_principal</a:t>
            </a:r>
            <a:endParaRPr lang="cs-CZ" sz="1200">
              <a:solidFill>
                <a:schemeClr val="hlink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cs-CZ" sz="1200">
              <a:solidFill>
                <a:schemeClr val="hlin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3200">
                <a:latin typeface="Verdana" pitchFamily="34" charset="0"/>
              </a:rPr>
              <a:t> </a:t>
            </a:r>
            <a:endParaRPr lang="cs-CZ" sz="32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60483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cs-CZ" sz="1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Proposition de corrections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2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Peter Mayle – le Royaume Uni – Une année en Provence / Henri Troyat – La Russie – l´Araigne / Milan Kundera – la République tch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que – l´Insoutenable lég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reté de l´</a:t>
            </a:r>
            <a:r>
              <a:rPr lang="en-US" sz="1000" smtClean="0">
                <a:latin typeface="Calibri" pitchFamily="34" charset="0"/>
              </a:rPr>
              <a:t>ê</a:t>
            </a:r>
            <a:r>
              <a:rPr lang="cs-CZ" sz="1000" smtClean="0">
                <a:latin typeface="Calibri" pitchFamily="34" charset="0"/>
              </a:rPr>
              <a:t>tre / Jorge Semprun – l´Espagne – L´écriture ou la vie / Andreï Makine – La Russie - Le testament fran</a:t>
            </a:r>
            <a:r>
              <a:rPr lang="en-US" sz="1000" smtClean="0">
                <a:latin typeface="Calibri" pitchFamily="34" charset="0"/>
              </a:rPr>
              <a:t>ç</a:t>
            </a:r>
            <a:r>
              <a:rPr lang="cs-CZ" sz="1000" smtClean="0">
                <a:latin typeface="Calibri" pitchFamily="34" charset="0"/>
              </a:rPr>
              <a:t>ais / Marjane Satrapi – l´Iran – Persépolis / Shan Sa – la Chine – la joueuse de go</a:t>
            </a: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3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Constantin Brancusi – Roumanie – la sculpture / Alberto Giacometti – la Suisse – la sculpture / Costa Gravas – La Gr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ce – le cinéma / František Kupka – la République tch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que – la peinture / Karl Lagerfeld – l´Allemagne – la mode / Kenzo – le Japon – la mode / Roman Polanski – la Pologne – le cinéma / Christian de Portzamparc – Maroc – l´architecture / Yves Saint Laurent – Algérie – la mode	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	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4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Mike Brant – Israël – Ne me quitte pas / Jacques Brel – la Belgique – Ne me quitte pas / Dalida – l´Egypte – Il venait d´avoir 18 ans / Claude Fran</a:t>
            </a:r>
            <a:r>
              <a:rPr lang="en-US" sz="1000" smtClean="0">
                <a:latin typeface="Calibri" pitchFamily="34" charset="0"/>
              </a:rPr>
              <a:t>ç</a:t>
            </a:r>
            <a:r>
              <a:rPr lang="cs-CZ" sz="1000" smtClean="0">
                <a:latin typeface="Calibri" pitchFamily="34" charset="0"/>
              </a:rPr>
              <a:t>ois – l´Egypte – Comme d´habitude / Yves Montand – Italie – La bicyclette / Nana Mouskouri – La Cr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te – L´enfant au tambour / Georges Moustaki – l´Egypte – Le mét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que</a:t>
            </a: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5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1- Yves Montand / 2- Jorge Semprun / 3- Karl Lagerfeld / 4- Claude Fran</a:t>
            </a:r>
            <a:r>
              <a:rPr lang="en-US" sz="1000" smtClean="0">
                <a:latin typeface="Calibri" pitchFamily="34" charset="0"/>
              </a:rPr>
              <a:t>ç</a:t>
            </a:r>
            <a:r>
              <a:rPr lang="cs-CZ" sz="1000" smtClean="0">
                <a:latin typeface="Calibri" pitchFamily="34" charset="0"/>
              </a:rPr>
              <a:t>ois / 5- Marjane Satrapi / 6- Jacques Brel / 7- Christian de Portzamparc</a:t>
            </a: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8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80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iv systém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1946</TotalTime>
  <Words>763</Words>
  <Application>Microsoft Office PowerPoint</Application>
  <PresentationFormat>Předvádění na obrazovce (4:3)</PresentationFormat>
  <Paragraphs>181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Les artistes francophones</vt:lpstr>
      <vt:lpstr>Les artistes francophones</vt:lpstr>
      <vt:lpstr>Les écrivains francophones Tous ses écrivains ont écrit en français. Relie chaque nom d´écrivain à son pays d´origine et à son oeuvre la plus connue</vt:lpstr>
      <vt:lpstr>Les créateurs  Voici quelques noms de créateurs, retrouvez leur pays d´origine et leur domaine de création</vt:lpstr>
      <vt:lpstr>Les chanteurs francophones Voici quelques noms de chanteurs très connus en France. Retrouvez leur pays d´origine et leur chanson la plus connue</vt:lpstr>
      <vt:lpstr>Qui est-ce ? Voici des affirmations, de qui s´agit-il ?</vt:lpstr>
      <vt:lpstr>Použitý obrazový materiál: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79</cp:revision>
  <dcterms:created xsi:type="dcterms:W3CDTF">2012-06-18T15:15:37Z</dcterms:created>
  <dcterms:modified xsi:type="dcterms:W3CDTF">2013-12-17T14:52:18Z</dcterms:modified>
</cp:coreProperties>
</file>