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sldIdLst>
    <p:sldId id="256" r:id="rId3"/>
    <p:sldId id="263" r:id="rId4"/>
    <p:sldId id="264" r:id="rId5"/>
    <p:sldId id="265" r:id="rId6"/>
    <p:sldId id="266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62C4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33" autoAdjust="0"/>
    <p:restoredTop sz="94208" autoAdjust="0"/>
  </p:normalViewPr>
  <p:slideViewPr>
    <p:cSldViewPr>
      <p:cViewPr>
        <p:scale>
          <a:sx n="130" d="100"/>
          <a:sy n="130" d="100"/>
        </p:scale>
        <p:origin x="-78" y="20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7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998EE-3D66-4D51-A5F5-CC25542388A4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C4345-ABF7-4F7F-A598-D9F77433E6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CAC6-CCA1-43AD-BDFD-8FD947FF0D3A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71A9D-97B5-433B-A910-75540E91E5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F65D8-0BE2-47DE-A719-67D78560D4AC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D0414-804F-460C-A9E2-CB7A55BE59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1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5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0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0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5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20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32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724C3-98A9-484F-94F7-7E339AE7C26F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D9C9-A020-4A77-B375-F191F52244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9DE3E-34CC-4DFC-AFF0-728BB43AF2B1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F014A-9469-4394-8CF2-2C0D8AF1DA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22D01-3813-487B-AA85-1507B37F9ED8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C2172-38F5-41B1-ACB6-7184BCA8E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B2C17-211F-42E8-A51A-A9889956E1D8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FE710-0060-4166-B76A-BDEF6C691B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22221-2FF9-449A-8421-1A1EEAD2BB28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C4393-74D7-4453-A278-56BF06A4F2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DD024-CCE4-4CF9-8057-E637CB5225DC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D71EE-BC2D-490F-9AD2-13B3547133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E404A-D108-4F2A-9858-2AB0AA9E7EEF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F2A31-9A7E-4F2E-B87D-51A50C2F56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C14E-1C90-4A93-BFDF-B7BA5FBAFC68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ADFF7-28C7-4E4F-9772-89CBBA1F1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53566-FA14-475B-8DF0-4DB6C3E39F2D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935D6-9A7E-4968-A103-4C0CBC5DEB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6EE2E-3B59-46D8-9B8C-2B00D229E541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55C0A-2B76-4C55-B4D0-B102E54734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0C546-88DD-4F6C-A063-F1D68058148B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BC916-9EFA-4CED-B886-A2B7C62C23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600B6-501C-4F55-9F86-1E022F500303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D757B-196A-4ADE-921B-92FDF340F4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9A3FC-6A22-4E0C-8017-53BEB53B4EE3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8D14C-9202-4CA5-BBDB-D38F82787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97AB3-6073-4438-99F5-CC3112223D08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E8EA-C7AD-4647-A6AF-588325AB60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016EA-AFE0-472F-8771-A07BDF43796A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EA939-6AC2-4DAD-9440-E2265883D0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532A4-E27C-48AC-AC7F-7962B281E4BB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94C90-DEF0-4E0A-B40A-57771B5CAC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53E3C-5016-4E44-BDA7-9565B4279C73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ED73-B755-4455-AE19-7F478D3639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3BFE5-4427-463D-8449-F928F5DBB2AF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76983-CA5B-4A20-A275-DA263FBD6B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E0CB9-6CB4-4438-A48B-22CFCDFBF895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308EC-55EF-4F90-AFAB-8CAF346CDD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F0F9-5AD1-4326-B523-184D242293E9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DFF3-018F-4AC1-AF72-B4AE809982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4EBC9B-A145-428F-8700-6DA11ABDD8CD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1BE20B-68BA-49E1-9E4A-1414C0204D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22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grpSp>
            <p:nvGrpSpPr>
              <p:cNvPr id="133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22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7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332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22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22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22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22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22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26CCCDE9-63AF-46FD-B647-8AB262110D2B}" type="datetimeFigureOut">
              <a:rPr lang="cs-CZ"/>
              <a:pPr>
                <a:defRPr/>
              </a:pPr>
              <a:t>21.9.2013</a:t>
            </a:fld>
            <a:endParaRPr lang="cs-CZ"/>
          </a:p>
        </p:txBody>
      </p:sp>
      <p:sp>
        <p:nvSpPr>
          <p:cNvPr id="522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672B3AE6-6F03-47ED-B341-2FE0479EFA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Les 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</a:rPr>
              <a:t>pays</a:t>
            </a:r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</a:rPr>
              <a:t>francophones</a:t>
            </a:r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</a:rPr>
              <a:t>en</a:t>
            </a:r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</a:rPr>
              <a:t>Europe</a:t>
            </a:r>
            <a:endParaRPr lang="cs-CZ" sz="3600" b="1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8" name="Group 34"/>
          <p:cNvGraphicFramePr>
            <a:graphicFrameLocks noGrp="1"/>
          </p:cNvGraphicFramePr>
          <p:nvPr/>
        </p:nvGraphicFramePr>
        <p:xfrm>
          <a:off x="728663" y="2492375"/>
          <a:ext cx="7666037" cy="3261360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Francophonie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20.05.2013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Od 6. ročníku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des pays de la Francophonie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solutions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apparaissent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en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cliquant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la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touche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entrée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VY_32_INOVACE_09_FNEV18</a:t>
                      </a:r>
                      <a:r>
                        <a:rPr kumimoji="0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266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42913" y="260350"/>
            <a:ext cx="8243887" cy="504825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La </a:t>
            </a:r>
            <a:r>
              <a:rPr lang="cs-CZ" sz="2400" dirty="0" err="1" smtClean="0"/>
              <a:t>Belgique</a:t>
            </a:r>
            <a:endParaRPr lang="cs-CZ" sz="2400" dirty="0"/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4038600" cy="5543550"/>
          </a:xfrm>
        </p:spPr>
        <p:txBody>
          <a:bodyPr/>
          <a:lstStyle/>
          <a:p>
            <a:pPr eaLnBrk="1" hangingPunct="1">
              <a:defRPr/>
            </a:pPr>
            <a:r>
              <a:rPr lang="cs-CZ" sz="1600" dirty="0" err="1" smtClean="0"/>
              <a:t>Citez</a:t>
            </a:r>
            <a:r>
              <a:rPr lang="cs-CZ" sz="1600" dirty="0" smtClean="0"/>
              <a:t> les 4 </a:t>
            </a:r>
            <a:r>
              <a:rPr lang="cs-CZ" sz="1600" dirty="0" err="1" smtClean="0"/>
              <a:t>pays</a:t>
            </a:r>
            <a:r>
              <a:rPr lang="cs-CZ" sz="1600" dirty="0" smtClean="0"/>
              <a:t> </a:t>
            </a:r>
            <a:r>
              <a:rPr lang="cs-CZ" sz="1600" dirty="0" err="1" smtClean="0"/>
              <a:t>frontaliers</a:t>
            </a:r>
            <a:r>
              <a:rPr lang="cs-CZ" sz="1600" dirty="0" smtClean="0"/>
              <a:t> de la </a:t>
            </a:r>
            <a:r>
              <a:rPr lang="cs-CZ" sz="1600" dirty="0" err="1" smtClean="0"/>
              <a:t>Belgique</a:t>
            </a:r>
            <a:endParaRPr lang="cs-CZ" sz="1600" dirty="0" smtClean="0"/>
          </a:p>
          <a:p>
            <a:pPr marL="0" indent="0" eaLnBrk="1" hangingPunct="1">
              <a:buFontTx/>
              <a:buNone/>
              <a:defRPr/>
            </a:pPr>
            <a:endParaRPr lang="cs-CZ" sz="1600" dirty="0" smtClean="0"/>
          </a:p>
          <a:p>
            <a:pPr eaLnBrk="1" hangingPunct="1">
              <a:defRPr/>
            </a:pPr>
            <a:r>
              <a:rPr lang="cs-CZ" sz="1600" dirty="0" smtClean="0"/>
              <a:t>La </a:t>
            </a:r>
            <a:r>
              <a:rPr lang="cs-CZ" sz="1600" dirty="0" err="1" smtClean="0"/>
              <a:t>Belgique</a:t>
            </a:r>
            <a:r>
              <a:rPr lang="cs-CZ" sz="1600" dirty="0" smtClean="0"/>
              <a:t> a </a:t>
            </a:r>
            <a:r>
              <a:rPr lang="cs-CZ" sz="1600" dirty="0" err="1" smtClean="0"/>
              <a:t>une</a:t>
            </a:r>
            <a:r>
              <a:rPr lang="cs-CZ" sz="1600" dirty="0" smtClean="0"/>
              <a:t> </a:t>
            </a:r>
            <a:r>
              <a:rPr lang="cs-CZ" sz="1600" dirty="0" err="1" smtClean="0"/>
              <a:t>façade</a:t>
            </a:r>
            <a:r>
              <a:rPr lang="cs-CZ" sz="1600" dirty="0" smtClean="0"/>
              <a:t> </a:t>
            </a:r>
            <a:r>
              <a:rPr lang="cs-CZ" sz="1600" dirty="0" err="1" smtClean="0"/>
              <a:t>maritime</a:t>
            </a:r>
            <a:r>
              <a:rPr lang="cs-CZ" sz="1600" dirty="0" smtClean="0"/>
              <a:t>. </a:t>
            </a:r>
            <a:r>
              <a:rPr lang="cs-CZ" sz="1600" dirty="0" err="1" smtClean="0"/>
              <a:t>Avec</a:t>
            </a:r>
            <a:r>
              <a:rPr lang="cs-CZ" sz="1600" dirty="0" smtClean="0"/>
              <a:t> </a:t>
            </a:r>
            <a:r>
              <a:rPr lang="cs-CZ" sz="1600" dirty="0" err="1" smtClean="0"/>
              <a:t>quelle</a:t>
            </a:r>
            <a:r>
              <a:rPr lang="cs-CZ" sz="1600" dirty="0" smtClean="0"/>
              <a:t> </a:t>
            </a:r>
            <a:r>
              <a:rPr lang="cs-CZ" sz="1600" dirty="0" err="1" smtClean="0"/>
              <a:t>mer</a:t>
            </a:r>
            <a:r>
              <a:rPr lang="cs-CZ" sz="1600" dirty="0" smtClean="0"/>
              <a:t> ?</a:t>
            </a:r>
          </a:p>
          <a:p>
            <a:pPr eaLnBrk="1" hangingPunct="1">
              <a:defRPr/>
            </a:pPr>
            <a:endParaRPr lang="cs-CZ" sz="1600" dirty="0"/>
          </a:p>
          <a:p>
            <a:pPr eaLnBrk="1" hangingPunct="1">
              <a:defRPr/>
            </a:pPr>
            <a:r>
              <a:rPr lang="cs-CZ" sz="1600" dirty="0" err="1"/>
              <a:t>Quelle</a:t>
            </a:r>
            <a:r>
              <a:rPr lang="cs-CZ" sz="1600" dirty="0"/>
              <a:t> </a:t>
            </a:r>
            <a:r>
              <a:rPr lang="cs-CZ" sz="1600" dirty="0" err="1"/>
              <a:t>est</a:t>
            </a:r>
            <a:r>
              <a:rPr lang="cs-CZ" sz="1600" dirty="0"/>
              <a:t> la </a:t>
            </a:r>
            <a:r>
              <a:rPr lang="cs-CZ" sz="1600" dirty="0" err="1"/>
              <a:t>capitale</a:t>
            </a:r>
            <a:r>
              <a:rPr lang="cs-CZ" sz="1600" dirty="0"/>
              <a:t> de la </a:t>
            </a:r>
            <a:r>
              <a:rPr lang="cs-CZ" sz="1600" dirty="0" err="1"/>
              <a:t>Belgique</a:t>
            </a:r>
            <a:r>
              <a:rPr lang="cs-CZ" sz="1600" dirty="0"/>
              <a:t> </a:t>
            </a:r>
            <a:r>
              <a:rPr lang="cs-CZ" sz="1600" dirty="0" smtClean="0"/>
              <a:t>?</a:t>
            </a:r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r>
              <a:rPr lang="cs-CZ" sz="1600" dirty="0" err="1"/>
              <a:t>Bruxelles</a:t>
            </a:r>
            <a:r>
              <a:rPr lang="cs-CZ" sz="1600" dirty="0"/>
              <a:t> </a:t>
            </a:r>
            <a:r>
              <a:rPr lang="cs-CZ" sz="1600" dirty="0" err="1"/>
              <a:t>accueille</a:t>
            </a:r>
            <a:r>
              <a:rPr lang="cs-CZ" sz="1600" dirty="0"/>
              <a:t> les </a:t>
            </a:r>
            <a:r>
              <a:rPr lang="cs-CZ" sz="1600" dirty="0" err="1"/>
              <a:t>principales</a:t>
            </a:r>
            <a:r>
              <a:rPr lang="cs-CZ" sz="1600" dirty="0"/>
              <a:t> </a:t>
            </a:r>
            <a:r>
              <a:rPr lang="cs-CZ" sz="1600" dirty="0" err="1"/>
              <a:t>institutions</a:t>
            </a:r>
            <a:r>
              <a:rPr lang="cs-CZ" sz="1600" dirty="0"/>
              <a:t> </a:t>
            </a:r>
            <a:r>
              <a:rPr lang="cs-CZ" sz="1600" dirty="0" err="1"/>
              <a:t>européennes</a:t>
            </a:r>
            <a:r>
              <a:rPr lang="cs-CZ" sz="1600" dirty="0"/>
              <a:t>, </a:t>
            </a:r>
            <a:r>
              <a:rPr lang="cs-CZ" sz="1600" dirty="0" err="1"/>
              <a:t>pourquoi</a:t>
            </a:r>
            <a:r>
              <a:rPr lang="cs-CZ" sz="1600" dirty="0"/>
              <a:t> ?</a:t>
            </a:r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r>
              <a:rPr lang="cs-CZ" sz="1600" dirty="0" err="1"/>
              <a:t>Décrivez</a:t>
            </a:r>
            <a:r>
              <a:rPr lang="cs-CZ" sz="1600" dirty="0"/>
              <a:t> </a:t>
            </a:r>
            <a:r>
              <a:rPr lang="cs-CZ" sz="1600" dirty="0" err="1"/>
              <a:t>le</a:t>
            </a:r>
            <a:r>
              <a:rPr lang="cs-CZ" sz="1600" dirty="0"/>
              <a:t> </a:t>
            </a:r>
            <a:r>
              <a:rPr lang="cs-CZ" sz="1600" dirty="0" err="1"/>
              <a:t>drapeau</a:t>
            </a:r>
            <a:r>
              <a:rPr lang="cs-CZ" sz="1600" dirty="0"/>
              <a:t> </a:t>
            </a:r>
            <a:r>
              <a:rPr lang="cs-CZ" sz="1600" dirty="0" err="1"/>
              <a:t>belge</a:t>
            </a:r>
            <a:endParaRPr lang="cs-CZ" sz="1600" dirty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pays</a:t>
            </a:r>
            <a:r>
              <a:rPr lang="cs-CZ" sz="1600" dirty="0" smtClean="0"/>
              <a:t> a 3 </a:t>
            </a:r>
            <a:r>
              <a:rPr lang="cs-CZ" sz="1600" dirty="0" err="1" smtClean="0"/>
              <a:t>langues</a:t>
            </a:r>
            <a:r>
              <a:rPr lang="cs-CZ" sz="1600" dirty="0" smtClean="0"/>
              <a:t> </a:t>
            </a:r>
            <a:r>
              <a:rPr lang="cs-CZ" sz="1600" dirty="0" err="1" smtClean="0"/>
              <a:t>officielles</a:t>
            </a:r>
            <a:r>
              <a:rPr lang="cs-CZ" sz="1600" dirty="0" smtClean="0"/>
              <a:t>, </a:t>
            </a:r>
            <a:r>
              <a:rPr lang="cs-CZ" sz="1600" dirty="0" err="1" smtClean="0"/>
              <a:t>lesquelles</a:t>
            </a:r>
            <a:r>
              <a:rPr lang="cs-CZ" sz="1600" dirty="0" smtClean="0"/>
              <a:t> ?</a:t>
            </a:r>
          </a:p>
          <a:p>
            <a:pPr marL="0" indent="0" eaLnBrk="1" hangingPunct="1">
              <a:buFontTx/>
              <a:buNone/>
              <a:defRPr/>
            </a:pPr>
            <a:endParaRPr lang="cs-CZ" sz="1600" dirty="0"/>
          </a:p>
          <a:p>
            <a:pPr eaLnBrk="1" hangingPunct="1">
              <a:defRPr/>
            </a:pPr>
            <a:r>
              <a:rPr lang="cs-CZ" sz="1600" dirty="0" err="1" smtClean="0"/>
              <a:t>Quel</a:t>
            </a:r>
            <a:r>
              <a:rPr lang="cs-CZ" sz="1600" dirty="0" smtClean="0"/>
              <a:t> </a:t>
            </a:r>
            <a:r>
              <a:rPr lang="cs-CZ" sz="1600" dirty="0" err="1" smtClean="0"/>
              <a:t>est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régime </a:t>
            </a:r>
            <a:r>
              <a:rPr lang="cs-CZ" sz="1600" dirty="0" err="1" smtClean="0"/>
              <a:t>politique</a:t>
            </a:r>
            <a:r>
              <a:rPr lang="cs-CZ" sz="1600" dirty="0" smtClean="0"/>
              <a:t> de la </a:t>
            </a:r>
            <a:r>
              <a:rPr lang="cs-CZ" sz="1600" dirty="0" err="1" smtClean="0"/>
              <a:t>Belgique</a:t>
            </a:r>
            <a:r>
              <a:rPr lang="cs-CZ" sz="1600" dirty="0" smtClean="0"/>
              <a:t> ?</a:t>
            </a:r>
          </a:p>
          <a:p>
            <a:pPr eaLnBrk="1" hangingPunct="1">
              <a:defRPr/>
            </a:pPr>
            <a:endParaRPr lang="cs-CZ" sz="1600" dirty="0"/>
          </a:p>
          <a:p>
            <a:pPr eaLnBrk="1" hangingPunct="1">
              <a:defRPr/>
            </a:pPr>
            <a:endParaRPr lang="en-US" sz="1600" dirty="0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4662488" y="889000"/>
            <a:ext cx="3816350" cy="600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L´Allemagne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les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Pays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-Bas, la France,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Luxembourg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La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Mer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du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Nord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sur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73,1 km), à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l´ouest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du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pays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.</a:t>
            </a: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La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capitale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est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Bruxelles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La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Belgique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est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l´un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des 6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pays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fondateurs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de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l´Union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européenne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.</a:t>
            </a: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3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barres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verticales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: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noir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or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rouge</a:t>
            </a: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L´allemand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néerlandais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environ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57 % de la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population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) et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français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environ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40 %)</a:t>
            </a: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La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Belgique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est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une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monarchie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constitutionnelle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et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parlementaire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roi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actuel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s´appelle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Albert II)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71450"/>
            <a:ext cx="8243887" cy="57785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err="1" smtClean="0"/>
              <a:t>Le</a:t>
            </a:r>
            <a:r>
              <a:rPr lang="cs-CZ" sz="2400" dirty="0" smtClean="0"/>
              <a:t> </a:t>
            </a:r>
            <a:r>
              <a:rPr lang="cs-CZ" sz="2400" dirty="0" err="1" smtClean="0"/>
              <a:t>Luxembourg</a:t>
            </a:r>
            <a:endParaRPr lang="cs-CZ" sz="2400" dirty="0"/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08050"/>
            <a:ext cx="3455988" cy="4679950"/>
          </a:xfrm>
        </p:spPr>
        <p:txBody>
          <a:bodyPr/>
          <a:lstStyle/>
          <a:p>
            <a:pPr eaLnBrk="1" hangingPunct="1"/>
            <a:r>
              <a:rPr lang="cs-CZ" sz="1600" smtClean="0"/>
              <a:t>Citez les 3 pays frontaliers du Luxembourg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Quel est le nom complet du pays ?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Quelle est la capitale du Luxembourg ?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Décrivez le drapeau du Luxembourg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Le pays a 3 langues officielles, lesquelles ?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Quel est le régime politique du Luxembourg ?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endParaRPr lang="cs-CZ" sz="1600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3995738" y="1022350"/>
            <a:ext cx="5040312" cy="477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La France,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l´Allemagne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la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Belgique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grand-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duché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de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Luxembourg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Luxembourg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ville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)</a:t>
            </a: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3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barres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horizontales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: rouge,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blanc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bleu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français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l´allemand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luxembourgeois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Luxembourg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est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une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monarchie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constitutionnelle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.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chef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de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l´état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titre de grand-duc.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23850" y="5934075"/>
            <a:ext cx="806450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Remarque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: en 2010, 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Luxembourg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av</a:t>
            </a:r>
            <a:r>
              <a:rPr lang="cs-CZ" dirty="0" err="1">
                <a:solidFill>
                  <a:schemeClr val="accent5">
                    <a:lumMod val="50000"/>
                  </a:schemeClr>
                </a:solidFill>
              </a:rPr>
              <a:t>ait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 le PIB 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par habitant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 le plus élevé du monde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selon le FMI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446087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err="1" smtClean="0"/>
              <a:t>Monaco</a:t>
            </a:r>
            <a:endParaRPr lang="en-US" sz="2400" dirty="0"/>
          </a:p>
        </p:txBody>
      </p:sp>
      <p:sp>
        <p:nvSpPr>
          <p:cNvPr id="29698" name="Zástupný symbol pro obsah 5"/>
          <p:cNvSpPr>
            <a:spLocks noGrp="1"/>
          </p:cNvSpPr>
          <p:nvPr>
            <p:ph sz="half" idx="2"/>
          </p:nvPr>
        </p:nvSpPr>
        <p:spPr>
          <a:xfrm>
            <a:off x="4643438" y="620713"/>
            <a:ext cx="4038600" cy="5903912"/>
          </a:xfrm>
        </p:spPr>
        <p:txBody>
          <a:bodyPr/>
          <a:lstStyle/>
          <a:p>
            <a:r>
              <a:rPr lang="cs-CZ" sz="1600" smtClean="0">
                <a:solidFill>
                  <a:srgbClr val="CC62C4"/>
                </a:solidFill>
              </a:rPr>
              <a:t>La France est le seul pays frontalier</a:t>
            </a:r>
            <a:endParaRPr lang="cs-CZ" smtClean="0"/>
          </a:p>
          <a:p>
            <a:endParaRPr lang="cs-CZ" sz="1600" smtClean="0">
              <a:solidFill>
                <a:srgbClr val="CC62C4"/>
              </a:solidFill>
            </a:endParaRPr>
          </a:p>
          <a:p>
            <a:r>
              <a:rPr lang="cs-CZ" sz="1600" smtClean="0">
                <a:solidFill>
                  <a:srgbClr val="CC62C4"/>
                </a:solidFill>
              </a:rPr>
              <a:t>La mer Méditerranée</a:t>
            </a:r>
          </a:p>
          <a:p>
            <a:endParaRPr lang="cs-CZ" sz="1600" smtClean="0">
              <a:solidFill>
                <a:srgbClr val="CC62C4"/>
              </a:solidFill>
            </a:endParaRPr>
          </a:p>
          <a:p>
            <a:endParaRPr lang="cs-CZ" sz="1600" smtClean="0">
              <a:solidFill>
                <a:srgbClr val="CC62C4"/>
              </a:solidFill>
            </a:endParaRPr>
          </a:p>
          <a:p>
            <a:r>
              <a:rPr lang="cs-CZ" sz="1600" smtClean="0">
                <a:solidFill>
                  <a:srgbClr val="CC62C4"/>
                </a:solidFill>
              </a:rPr>
              <a:t>Le Vatican. Monaco </a:t>
            </a:r>
            <a:r>
              <a:rPr lang="fr-FR" sz="1600" smtClean="0">
                <a:solidFill>
                  <a:srgbClr val="CC62C4"/>
                </a:solidFill>
              </a:rPr>
              <a:t>occupait en 2005 une superficie de 1,974 km² et occupe aujourd'hui 2,02 km²</a:t>
            </a:r>
            <a:r>
              <a:rPr lang="cs-CZ" sz="1600" smtClean="0">
                <a:solidFill>
                  <a:srgbClr val="CC62C4"/>
                </a:solidFill>
              </a:rPr>
              <a:t> (</a:t>
            </a:r>
            <a:r>
              <a:rPr lang="fr-FR" sz="1600" smtClean="0">
                <a:solidFill>
                  <a:srgbClr val="CC62C4"/>
                </a:solidFill>
              </a:rPr>
              <a:t>km² </a:t>
            </a:r>
            <a:r>
              <a:rPr lang="cs-CZ" sz="1600" smtClean="0">
                <a:solidFill>
                  <a:srgbClr val="CC62C4"/>
                </a:solidFill>
              </a:rPr>
              <a:t>gagnés sur la mer)</a:t>
            </a:r>
          </a:p>
          <a:p>
            <a:endParaRPr lang="cs-CZ" sz="1600" smtClean="0">
              <a:solidFill>
                <a:srgbClr val="CC62C4"/>
              </a:solidFill>
            </a:endParaRPr>
          </a:p>
          <a:p>
            <a:r>
              <a:rPr lang="cs-CZ" sz="1600" smtClean="0">
                <a:solidFill>
                  <a:srgbClr val="CC62C4"/>
                </a:solidFill>
              </a:rPr>
              <a:t>La principauté de Monaco</a:t>
            </a:r>
          </a:p>
          <a:p>
            <a:endParaRPr lang="cs-CZ" sz="1600" smtClean="0">
              <a:solidFill>
                <a:srgbClr val="CC62C4"/>
              </a:solidFill>
            </a:endParaRPr>
          </a:p>
          <a:p>
            <a:r>
              <a:rPr lang="cs-CZ" sz="1600" smtClean="0">
                <a:solidFill>
                  <a:srgbClr val="CC62C4"/>
                </a:solidFill>
              </a:rPr>
              <a:t>Deux barres horizontales: rouge, blanche</a:t>
            </a:r>
          </a:p>
          <a:p>
            <a:endParaRPr lang="cs-CZ" sz="1600" smtClean="0">
              <a:solidFill>
                <a:srgbClr val="CC62C4"/>
              </a:solidFill>
            </a:endParaRPr>
          </a:p>
          <a:p>
            <a:r>
              <a:rPr lang="cs-CZ" sz="1600" smtClean="0">
                <a:solidFill>
                  <a:srgbClr val="CC62C4"/>
                </a:solidFill>
              </a:rPr>
              <a:t>Seul le français est langue officielle</a:t>
            </a:r>
          </a:p>
          <a:p>
            <a:endParaRPr lang="cs-CZ" sz="1600" smtClean="0">
              <a:solidFill>
                <a:srgbClr val="CC62C4"/>
              </a:solidFill>
            </a:endParaRPr>
          </a:p>
          <a:p>
            <a:r>
              <a:rPr lang="cs-CZ" sz="1600" smtClean="0">
                <a:solidFill>
                  <a:srgbClr val="CC62C4"/>
                </a:solidFill>
              </a:rPr>
              <a:t>Une monarchie constitutionnelle (le prince actuel s´appelle Albert II)</a:t>
            </a:r>
          </a:p>
        </p:txBody>
      </p:sp>
      <p:sp>
        <p:nvSpPr>
          <p:cNvPr id="29699" name="Zástupný symbol pro obsah 6"/>
          <p:cNvSpPr>
            <a:spLocks noGrp="1"/>
          </p:cNvSpPr>
          <p:nvPr>
            <p:ph sz="half" idx="1"/>
          </p:nvPr>
        </p:nvSpPr>
        <p:spPr>
          <a:xfrm>
            <a:off x="468313" y="692150"/>
            <a:ext cx="4103687" cy="5616575"/>
          </a:xfrm>
        </p:spPr>
        <p:txBody>
          <a:bodyPr/>
          <a:lstStyle/>
          <a:p>
            <a:r>
              <a:rPr lang="cs-CZ" sz="1600" smtClean="0"/>
              <a:t>Quels sont les pays frontaliers de Monaco ?</a:t>
            </a:r>
          </a:p>
          <a:p>
            <a:endParaRPr lang="cs-CZ" sz="1600" smtClean="0"/>
          </a:p>
          <a:p>
            <a:r>
              <a:rPr lang="cs-CZ" sz="1600" smtClean="0"/>
              <a:t>Monaco a une façade maritime, avec quelle mer ?</a:t>
            </a:r>
          </a:p>
          <a:p>
            <a:endParaRPr lang="cs-CZ" sz="1600" smtClean="0"/>
          </a:p>
          <a:p>
            <a:r>
              <a:rPr lang="cs-CZ" sz="1600" smtClean="0"/>
              <a:t>Monaco est le 2eme plus petit Etat au monde, quel est le 1er ?</a:t>
            </a:r>
          </a:p>
          <a:p>
            <a:endParaRPr lang="cs-CZ" sz="1600" smtClean="0"/>
          </a:p>
          <a:p>
            <a:endParaRPr lang="cs-CZ" sz="1600" smtClean="0"/>
          </a:p>
          <a:p>
            <a:endParaRPr lang="cs-CZ" sz="1600" smtClean="0"/>
          </a:p>
          <a:p>
            <a:r>
              <a:rPr lang="cs-CZ" sz="1600" smtClean="0"/>
              <a:t>Quel est le nom complet du pays ?</a:t>
            </a:r>
          </a:p>
          <a:p>
            <a:endParaRPr lang="cs-CZ" sz="1600" smtClean="0"/>
          </a:p>
          <a:p>
            <a:r>
              <a:rPr lang="cs-CZ" sz="1600" smtClean="0"/>
              <a:t>Décrivez le drapeau de Monaco</a:t>
            </a:r>
          </a:p>
          <a:p>
            <a:endParaRPr lang="cs-CZ" sz="1600" smtClean="0"/>
          </a:p>
          <a:p>
            <a:r>
              <a:rPr lang="cs-CZ" sz="1600" smtClean="0"/>
              <a:t>Quels sont les langues officielles à Monaco ?</a:t>
            </a:r>
          </a:p>
          <a:p>
            <a:endParaRPr lang="cs-CZ" sz="1600" smtClean="0"/>
          </a:p>
          <a:p>
            <a:r>
              <a:rPr lang="cs-CZ" sz="1600" smtClean="0"/>
              <a:t>Quel est le régime politique de Monaco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6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6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43887" cy="576262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La </a:t>
            </a:r>
            <a:r>
              <a:rPr lang="cs-CZ" sz="2400" dirty="0" err="1" smtClean="0"/>
              <a:t>Suisse</a:t>
            </a:r>
            <a:endParaRPr lang="cs-CZ" sz="1800" dirty="0"/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2819400" cy="51482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</p:txBody>
      </p:sp>
      <p:sp>
        <p:nvSpPr>
          <p:cNvPr id="2" name="Obdélník 1"/>
          <p:cNvSpPr/>
          <p:nvPr/>
        </p:nvSpPr>
        <p:spPr>
          <a:xfrm>
            <a:off x="395288" y="1052513"/>
            <a:ext cx="3889375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latin typeface="+mn-lt"/>
              </a:rPr>
              <a:t>Citez</a:t>
            </a:r>
            <a:r>
              <a:rPr lang="cs-CZ" sz="1600" dirty="0">
                <a:latin typeface="+mn-lt"/>
              </a:rPr>
              <a:t> les 5 </a:t>
            </a:r>
            <a:r>
              <a:rPr lang="cs-CZ" sz="1600" dirty="0" err="1">
                <a:latin typeface="+mn-lt"/>
              </a:rPr>
              <a:t>pays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frontaliers</a:t>
            </a:r>
            <a:r>
              <a:rPr lang="cs-CZ" sz="1600" dirty="0">
                <a:latin typeface="+mn-lt"/>
              </a:rPr>
              <a:t> de la </a:t>
            </a:r>
            <a:r>
              <a:rPr lang="cs-CZ" sz="1600" dirty="0" err="1">
                <a:latin typeface="+mn-lt"/>
              </a:rPr>
              <a:t>Suisse</a:t>
            </a: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latin typeface="+mn-lt"/>
              </a:rPr>
              <a:t>Quelle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est</a:t>
            </a:r>
            <a:r>
              <a:rPr lang="cs-CZ" sz="1600" dirty="0">
                <a:latin typeface="+mn-lt"/>
              </a:rPr>
              <a:t> la </a:t>
            </a:r>
            <a:r>
              <a:rPr lang="cs-CZ" sz="1600" dirty="0" err="1">
                <a:latin typeface="+mn-lt"/>
              </a:rPr>
              <a:t>capitale</a:t>
            </a:r>
            <a:r>
              <a:rPr lang="cs-CZ" sz="1600" dirty="0">
                <a:latin typeface="+mn-lt"/>
              </a:rPr>
              <a:t> de la </a:t>
            </a:r>
            <a:r>
              <a:rPr lang="cs-CZ" sz="1600" dirty="0" err="1">
                <a:latin typeface="+mn-lt"/>
              </a:rPr>
              <a:t>Suisse</a:t>
            </a:r>
            <a:r>
              <a:rPr lang="cs-CZ" sz="1600" dirty="0">
                <a:latin typeface="+mn-lt"/>
              </a:rPr>
              <a:t> ?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latin typeface="+mn-lt"/>
              </a:rPr>
              <a:t>Deux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fleuves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traversent</a:t>
            </a:r>
            <a:r>
              <a:rPr lang="cs-CZ" sz="1600" dirty="0">
                <a:latin typeface="+mn-lt"/>
              </a:rPr>
              <a:t> la </a:t>
            </a:r>
            <a:r>
              <a:rPr lang="cs-CZ" sz="1600" dirty="0" err="1">
                <a:latin typeface="+mn-lt"/>
              </a:rPr>
              <a:t>Suisse</a:t>
            </a:r>
            <a:r>
              <a:rPr lang="cs-CZ" sz="1600" dirty="0">
                <a:latin typeface="+mn-lt"/>
              </a:rPr>
              <a:t>, </a:t>
            </a:r>
            <a:r>
              <a:rPr lang="cs-CZ" sz="1600" dirty="0" err="1">
                <a:latin typeface="+mn-lt"/>
              </a:rPr>
              <a:t>lesquels</a:t>
            </a:r>
            <a:r>
              <a:rPr lang="cs-CZ" sz="1600" dirty="0">
                <a:latin typeface="+mn-lt"/>
              </a:rPr>
              <a:t> ?</a:t>
            </a:r>
          </a:p>
          <a:p>
            <a:pPr>
              <a:defRPr/>
            </a:pP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latin typeface="+mn-lt"/>
              </a:rPr>
              <a:t>Décrivez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le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drapeau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suisse</a:t>
            </a: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latin typeface="+mn-lt"/>
              </a:rPr>
              <a:t>Le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pays</a:t>
            </a:r>
            <a:r>
              <a:rPr lang="cs-CZ" sz="1600" dirty="0">
                <a:latin typeface="+mn-lt"/>
              </a:rPr>
              <a:t> a 4 </a:t>
            </a:r>
            <a:r>
              <a:rPr lang="cs-CZ" sz="1600" dirty="0" err="1">
                <a:latin typeface="+mn-lt"/>
              </a:rPr>
              <a:t>langues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officielles</a:t>
            </a:r>
            <a:r>
              <a:rPr lang="cs-CZ" sz="1600" dirty="0">
                <a:latin typeface="+mn-lt"/>
              </a:rPr>
              <a:t>, </a:t>
            </a:r>
            <a:r>
              <a:rPr lang="cs-CZ" sz="1600" dirty="0" err="1">
                <a:latin typeface="+mn-lt"/>
              </a:rPr>
              <a:t>lesquelles</a:t>
            </a:r>
            <a:r>
              <a:rPr lang="cs-CZ" sz="1600" dirty="0">
                <a:latin typeface="+mn-lt"/>
              </a:rPr>
              <a:t> ?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latin typeface="+mn-lt"/>
              </a:rPr>
              <a:t>Quel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est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err="1">
                <a:latin typeface="+mn-lt"/>
              </a:rPr>
              <a:t>le</a:t>
            </a:r>
            <a:r>
              <a:rPr lang="cs-CZ" sz="1600" dirty="0">
                <a:latin typeface="+mn-lt"/>
              </a:rPr>
              <a:t> régime </a:t>
            </a:r>
            <a:r>
              <a:rPr lang="cs-CZ" sz="1600" dirty="0" err="1">
                <a:latin typeface="+mn-lt"/>
              </a:rPr>
              <a:t>politique</a:t>
            </a:r>
            <a:r>
              <a:rPr lang="cs-CZ" sz="1600" dirty="0">
                <a:latin typeface="+mn-lt"/>
              </a:rPr>
              <a:t> de la </a:t>
            </a:r>
            <a:r>
              <a:rPr lang="cs-CZ" sz="1600" dirty="0" err="1">
                <a:latin typeface="+mn-lt"/>
              </a:rPr>
              <a:t>Suisse</a:t>
            </a:r>
            <a:r>
              <a:rPr lang="cs-CZ" sz="1600" dirty="0">
                <a:latin typeface="+mn-lt"/>
              </a:rPr>
              <a:t> ?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835525" y="903288"/>
            <a:ext cx="3887788" cy="4772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Allemagne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France, Italie,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Autriche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Liechtenstein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Berne</a:t>
            </a: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Rhin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et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Rhône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drapeau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est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rouge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avec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une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croix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blanche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au centre</a:t>
            </a:r>
          </a:p>
          <a:p>
            <a:pPr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français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l´allemand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l´italien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romanche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partiellement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langue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officielle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Une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confédération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avec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à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sa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tête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un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président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68313" y="6021388"/>
            <a:ext cx="81359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Remarque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: l</a:t>
            </a:r>
            <a:r>
              <a:rPr lang="fr-FR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 population étrangère représente 21,9 % de la population de la Suisse, l’un des taux les plus élevés d’Europe</a:t>
            </a:r>
            <a:endParaRPr lang="cs-CZ" sz="1600" dirty="0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243887" cy="576262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err="1" smtClean="0"/>
              <a:t>Le</a:t>
            </a:r>
            <a:r>
              <a:rPr lang="cs-CZ" sz="2400" dirty="0" smtClean="0"/>
              <a:t> Val </a:t>
            </a:r>
            <a:r>
              <a:rPr lang="cs-CZ" sz="2400" dirty="0" err="1" smtClean="0"/>
              <a:t>d´Aoste</a:t>
            </a:r>
            <a:endParaRPr lang="cs-CZ" sz="2400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3683000" cy="5327650"/>
          </a:xfrm>
        </p:spPr>
        <p:txBody>
          <a:bodyPr/>
          <a:lstStyle/>
          <a:p>
            <a:pPr eaLnBrk="1" hangingPunct="1"/>
            <a:r>
              <a:rPr lang="cs-CZ" sz="1600" smtClean="0"/>
              <a:t>Citez les 2 pays frontaliers du  Val d´Aoste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Le Val d´Aoste est une région autonome à statut spécial. De quel pays fait-il partie ?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/>
            <a:r>
              <a:rPr lang="cs-CZ" sz="1600" smtClean="0"/>
              <a:t>Décrivez le drapeau du Val d´Aoste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Le pays a 2 langues officielles, lesquelles ?</a:t>
            </a:r>
          </a:p>
          <a:p>
            <a:pPr eaLnBrk="1" hangingPunct="1"/>
            <a:endParaRPr lang="cs-CZ" sz="1600" smtClean="0"/>
          </a:p>
          <a:p>
            <a:pPr eaLnBrk="1" hangingPunct="1"/>
            <a:r>
              <a:rPr lang="cs-CZ" sz="1600" smtClean="0"/>
              <a:t>Le Val </a:t>
            </a:r>
            <a:r>
              <a:rPr lang="fr-FR" sz="1600" smtClean="0"/>
              <a:t>d’Aoste </a:t>
            </a:r>
            <a:r>
              <a:rPr lang="cs-CZ" sz="1600" smtClean="0"/>
              <a:t>a été</a:t>
            </a:r>
            <a:r>
              <a:rPr lang="fr-FR" sz="1600" smtClean="0"/>
              <a:t> la </a:t>
            </a:r>
            <a:r>
              <a:rPr lang="cs-CZ" sz="1600" smtClean="0"/>
              <a:t>1ere</a:t>
            </a:r>
            <a:r>
              <a:rPr lang="fr-FR" sz="1600" smtClean="0"/>
              <a:t> administration au monde</a:t>
            </a:r>
            <a:r>
              <a:rPr lang="cs-CZ" sz="1600" smtClean="0"/>
              <a:t> </a:t>
            </a:r>
            <a:r>
              <a:rPr lang="en-US" sz="1600" smtClean="0"/>
              <a:t>à</a:t>
            </a:r>
            <a:r>
              <a:rPr lang="cs-CZ" sz="1600" smtClean="0"/>
              <a:t> </a:t>
            </a:r>
            <a:r>
              <a:rPr lang="fr-FR" sz="1600" smtClean="0"/>
              <a:t>employ</a:t>
            </a:r>
            <a:r>
              <a:rPr lang="cs-CZ" sz="1600" smtClean="0"/>
              <a:t>er</a:t>
            </a:r>
            <a:r>
              <a:rPr lang="fr-FR" sz="1600" smtClean="0"/>
              <a:t> </a:t>
            </a:r>
            <a:r>
              <a:rPr lang="cs-CZ" sz="1600" smtClean="0"/>
              <a:t>le </a:t>
            </a:r>
            <a:r>
              <a:rPr lang="fr-FR" sz="1600" smtClean="0"/>
              <a:t>français comme langue officielle (1536), trois an</a:t>
            </a:r>
            <a:r>
              <a:rPr lang="cs-CZ" sz="1600" smtClean="0"/>
              <a:t>s</a:t>
            </a:r>
            <a:r>
              <a:rPr lang="fr-FR" sz="1600" smtClean="0"/>
              <a:t> avant la France</a:t>
            </a:r>
            <a:r>
              <a:rPr lang="cs-CZ" sz="1600" smtClean="0"/>
              <a:t>. Quel est aujourd´hui le pourcentage de francophones ?</a:t>
            </a:r>
          </a:p>
        </p:txBody>
      </p:sp>
      <p:sp>
        <p:nvSpPr>
          <p:cNvPr id="31748" name="TextovéPole 6"/>
          <p:cNvSpPr txBox="1">
            <a:spLocks noChangeArrowheads="1"/>
          </p:cNvSpPr>
          <p:nvPr/>
        </p:nvSpPr>
        <p:spPr bwMode="auto">
          <a:xfrm>
            <a:off x="4500563" y="908050"/>
            <a:ext cx="4103687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La France et la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Suisse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L´Italie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Deux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barres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verticales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: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noire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et rouge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 err="1">
                <a:solidFill>
                  <a:srgbClr val="CC62C4"/>
                </a:solidFill>
                <a:latin typeface="+mn-lt"/>
              </a:rPr>
              <a:t>L´italien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et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le</a:t>
            </a:r>
            <a:r>
              <a:rPr lang="cs-CZ" sz="1600" dirty="0">
                <a:solidFill>
                  <a:srgbClr val="CC62C4"/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rgbClr val="CC62C4"/>
                </a:solidFill>
                <a:latin typeface="+mn-lt"/>
              </a:rPr>
              <a:t>français</a:t>
            </a: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s-CZ" sz="1600" dirty="0">
                <a:solidFill>
                  <a:srgbClr val="CC62C4"/>
                </a:solidFill>
                <a:latin typeface="+mn-lt"/>
              </a:rPr>
              <a:t>70 % en 2001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cs-CZ" sz="1600" dirty="0">
              <a:solidFill>
                <a:srgbClr val="CC62C4"/>
              </a:solidFill>
              <a:latin typeface="+mn-lt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39750" y="6165850"/>
            <a:ext cx="7920038" cy="614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Remarque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: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Le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Val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d´Aoste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compte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400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lacs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et 210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glaciers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plusieurs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massifs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de plus de 4000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mètres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(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le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Mont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blanc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,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le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Mont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rose,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le</a:t>
            </a:r>
            <a:r>
              <a:rPr lang="cs-CZ" sz="16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 </a:t>
            </a:r>
            <a:r>
              <a:rPr lang="cs-CZ" sz="1600" dirty="0" err="1">
                <a:solidFill>
                  <a:schemeClr val="accent5">
                    <a:lumMod val="50000"/>
                  </a:schemeClr>
                </a:solidFill>
                <a:latin typeface="+mn-lt"/>
              </a:rPr>
              <a:t>Cervin</a:t>
            </a:r>
            <a:r>
              <a:rPr lang="cs-CZ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74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88962"/>
          </a:xfrm>
        </p:spPr>
        <p:txBody>
          <a:bodyPr/>
          <a:lstStyle/>
          <a:p>
            <a:pPr>
              <a:defRPr/>
            </a:pPr>
            <a:r>
              <a:rPr lang="cs-CZ" sz="2400" dirty="0" smtClean="0"/>
              <a:t>Zdroje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148263"/>
          </a:xfrm>
        </p:spPr>
        <p:txBody>
          <a:bodyPr/>
          <a:lstStyle/>
          <a:p>
            <a:pPr>
              <a:defRPr/>
            </a:pPr>
            <a:r>
              <a:rPr lang="cs-CZ" sz="1600" dirty="0" smtClean="0"/>
              <a:t>Na internetu</a:t>
            </a:r>
          </a:p>
          <a:p>
            <a:pPr marL="0" indent="0">
              <a:buFontTx/>
              <a:buNone/>
              <a:defRPr/>
            </a:pPr>
            <a:r>
              <a:rPr lang="cs-CZ" sz="1600" dirty="0" smtClean="0"/>
              <a:t>fr.wikipedia.org</a:t>
            </a:r>
          </a:p>
          <a:p>
            <a:pPr marL="0" indent="0">
              <a:buFontTx/>
              <a:buNone/>
              <a:defRPr/>
            </a:pPr>
            <a:endParaRPr lang="cs-CZ" sz="1600" dirty="0"/>
          </a:p>
          <a:p>
            <a:pPr>
              <a:defRPr/>
            </a:pPr>
            <a:r>
              <a:rPr lang="cs-CZ" sz="1600" dirty="0" smtClean="0"/>
              <a:t>Knihy</a:t>
            </a:r>
          </a:p>
          <a:p>
            <a:pPr marL="0" indent="0">
              <a:buFontTx/>
              <a:buNone/>
              <a:defRPr/>
            </a:pPr>
            <a:r>
              <a:rPr lang="cs-CZ" sz="1600" dirty="0" err="1" smtClean="0"/>
              <a:t>Civilisation</a:t>
            </a:r>
            <a:r>
              <a:rPr lang="cs-CZ" sz="1600" dirty="0" smtClean="0"/>
              <a:t> </a:t>
            </a:r>
            <a:r>
              <a:rPr lang="cs-CZ" sz="1600" dirty="0" err="1" smtClean="0"/>
              <a:t>progressive</a:t>
            </a:r>
            <a:r>
              <a:rPr lang="cs-CZ" sz="1600" dirty="0" smtClean="0"/>
              <a:t> de la </a:t>
            </a:r>
            <a:r>
              <a:rPr lang="cs-CZ" sz="1600" dirty="0" err="1" smtClean="0"/>
              <a:t>Francophonie</a:t>
            </a:r>
            <a:r>
              <a:rPr lang="cs-CZ" sz="1600" dirty="0" smtClean="0"/>
              <a:t>, Jackson </a:t>
            </a:r>
            <a:r>
              <a:rPr lang="cs-CZ" sz="1600" dirty="0" err="1" smtClean="0"/>
              <a:t>Noutchié</a:t>
            </a:r>
            <a:r>
              <a:rPr lang="cs-CZ" sz="1600" dirty="0" smtClean="0"/>
              <a:t> </a:t>
            </a:r>
            <a:r>
              <a:rPr lang="cs-CZ" sz="1600" dirty="0" err="1" smtClean="0"/>
              <a:t>Njiké</a:t>
            </a:r>
            <a:r>
              <a:rPr lang="cs-CZ" sz="1600" dirty="0" smtClean="0"/>
              <a:t>, Cle International, 2003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iv systém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669</Words>
  <Application>Microsoft Office PowerPoint</Application>
  <PresentationFormat>Předvádění na obrazovce (4:3)</PresentationFormat>
  <Paragraphs>168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Motiv systému Office</vt:lpstr>
      <vt:lpstr>Balónky</vt:lpstr>
      <vt:lpstr>Les pays francophones en Europe</vt:lpstr>
      <vt:lpstr>La Belgique</vt:lpstr>
      <vt:lpstr>Le Luxembourg</vt:lpstr>
      <vt:lpstr>Monaco</vt:lpstr>
      <vt:lpstr>La Suisse</vt:lpstr>
      <vt:lpstr>Le Val d´Aoste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88</cp:revision>
  <dcterms:created xsi:type="dcterms:W3CDTF">2012-06-18T15:15:37Z</dcterms:created>
  <dcterms:modified xsi:type="dcterms:W3CDTF">2013-09-21T16:58:13Z</dcterms:modified>
</cp:coreProperties>
</file>