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</p:sldMasterIdLst>
  <p:sldIdLst>
    <p:sldId id="256" r:id="rId3"/>
    <p:sldId id="264" r:id="rId4"/>
    <p:sldId id="265" r:id="rId5"/>
    <p:sldId id="266" r:id="rId6"/>
    <p:sldId id="270" r:id="rId7"/>
    <p:sldId id="268" r:id="rId8"/>
    <p:sldId id="269" r:id="rId9"/>
    <p:sldId id="267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8" autoAdjust="0"/>
    <p:restoredTop sz="96987" autoAdjust="0"/>
  </p:normalViewPr>
  <p:slideViewPr>
    <p:cSldViewPr>
      <p:cViewPr>
        <p:scale>
          <a:sx n="133" d="100"/>
          <a:sy n="133" d="100"/>
        </p:scale>
        <p:origin x="-6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F01F8-363F-473C-9CE2-9E5CC9CA9875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FC88E-C5D3-4EB9-B2D5-89206DE4D6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E7735-84D2-4B73-8B3A-27D12D4136A2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EA6E2-ACCE-449C-8C32-E84732D186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7DB05-517B-4B59-9C9E-70832F425A76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6AD7E-093D-447D-8C28-CB05F48090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69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793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7" y="2158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68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8" y="2203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1" y="1318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32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32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05C-2F52-4B2F-BABF-77D30E97D2BC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2FE51-A341-42C6-8B56-B4CCEAA396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C2B21-E293-48E9-8342-F9FF143E900D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292E-D10D-4BC2-88C0-3B541A2340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037E6-2433-4E70-BC9D-D509430CB7F8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71FF7-0727-46FD-84FD-8E26FC34D4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DA235-84DB-4E85-A2E5-1E1956FDF9F1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BFD14-4EA3-4E0C-A037-2236B9CADC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35A45-E00F-4E88-99F0-9D1572480650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04E47-52B9-49F2-994A-C01AD94B12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9D6B6-BC04-4420-90E4-14D13C33C394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3DBDD-0B96-4B97-A3A7-0DCE54C784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86D93-3C71-4E10-9738-07E944A429D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6D8EA-64AF-430F-8A9E-55A6DDF24A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58F23-2B6C-4799-A095-7D2780EFC135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7AC8F-6EBC-4E3D-8A5D-FDEFC3F208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43C45-772E-4A25-88EE-419DC3D12299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1381C-078C-45E4-B3F0-D45A2C3BDA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9499D-FAAA-4254-ACB5-203FB45C18AD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4F87E-50E9-4BE6-85E1-A5A749D1BB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64D90-8EE1-477D-8216-A90E81C67781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9AAC1-5439-4E33-B49F-C738EBCC50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B069-D610-49C4-A70D-A9BEF95C652A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35C22-2345-4D32-83D2-F2E6689AE6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D35A7-7F2A-42C1-8C0A-87FA16B28C4B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9E35F-E5F8-4DC0-B15D-57D8C8D7F6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4B59C-66A0-4CCB-B0BE-E71F136D2681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0A523-E1F9-4B70-B83F-7771CB77DC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F408-B8B8-4795-8695-77C506821F99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5353D-40D8-4A4A-9D19-9FA0DB33B9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F4A42-5158-4FF7-8130-C39A2CE9009C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0D3B4-8082-4924-86E9-71B80399BC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97917-5EAC-4B34-A56D-1DBCAC6D6BB9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D8A4F-39C1-4475-8BB4-0C939462DC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6FFF-EC68-4048-AEC5-CBE491FA12BE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6DD28-FD45-461A-8FE3-967079B771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5FEA6-3BB3-4BB7-933A-AD38BDA88FC7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F5152-244F-4D82-996E-8292B7DC0B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CA4FD-5FAB-49E4-A0A4-44C0D0B69E64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6CC04-F110-43B5-B793-E5990DCAA5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298B7F-ED40-4EC0-AFAC-0CEA881A29D1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55A3B64-7829-4256-B10F-55D87C8B0D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22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1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22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grpSp>
          <p:nvGrpSpPr>
            <p:cNvPr id="1332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22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grpSp>
            <p:nvGrpSpPr>
              <p:cNvPr id="13355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22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  <p:sp>
              <p:nvSpPr>
                <p:cNvPr id="522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4" y="1723"/>
                  <a:ext cx="60" cy="28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cs-CZ"/>
                </a:p>
              </p:txBody>
            </p:sp>
          </p:grpSp>
        </p:grpSp>
        <p:grpSp>
          <p:nvGrpSpPr>
            <p:cNvPr id="13324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224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5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22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grpSp>
          <p:nvGrpSpPr>
            <p:cNvPr id="13326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22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  <p:sp>
            <p:nvSpPr>
              <p:cNvPr id="522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/>
              </a:p>
            </p:txBody>
          </p:sp>
        </p:grpSp>
        <p:sp>
          <p:nvSpPr>
            <p:cNvPr id="522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  <p:sp>
          <p:nvSpPr>
            <p:cNvPr id="522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/>
            </a:p>
          </p:txBody>
        </p:sp>
      </p:grpSp>
      <p:sp>
        <p:nvSpPr>
          <p:cNvPr id="522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16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522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BB9505DE-A3E5-48DE-85A1-28CC7F5A89B3}" type="datetimeFigureOut">
              <a:rPr lang="cs-CZ"/>
              <a:pPr>
                <a:defRPr/>
              </a:pPr>
              <a:t>17.12.2013</a:t>
            </a:fld>
            <a:endParaRPr lang="cs-CZ"/>
          </a:p>
        </p:txBody>
      </p:sp>
      <p:sp>
        <p:nvSpPr>
          <p:cNvPr id="522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97C2C9D2-7C27-4ABC-920F-BBA0493A40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  <p:sldLayoutId id="2147483665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youtube.com/watch?v=We4XXytJLKc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fr-fr/images/results.aspx?qu=liban&amp;ex=1" TargetMode="External"/><Relationship Id="rId7" Type="http://schemas.openxmlformats.org/officeDocument/2006/relationships/hyperlink" Target="http://www.papillesetpupilles.fr/" TargetMode="External"/><Relationship Id="rId2" Type="http://schemas.openxmlformats.org/officeDocument/2006/relationships/hyperlink" Target="http://office.microsoft.com/fr-fr/images/results.aspx?qu=soupe&amp;ex=1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routard.com/" TargetMode="External"/><Relationship Id="rId5" Type="http://schemas.openxmlformats.org/officeDocument/2006/relationships/hyperlink" Target="http://office.microsoft.com/fr-fr/images/results.aspx?qu=frites&amp;ex=1" TargetMode="External"/><Relationship Id="rId4" Type="http://schemas.openxmlformats.org/officeDocument/2006/relationships/hyperlink" Target="http://office.microsoft.com/fr-fr/images/results.aspx?qu=couscous&amp;ex=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dirty="0" smtClean="0">
                <a:solidFill>
                  <a:srgbClr val="000000"/>
                </a:solidFill>
                <a:latin typeface="Arial" charset="0"/>
              </a:rPr>
              <a:t>La gastronomie </a:t>
            </a:r>
            <a:r>
              <a:rPr lang="cs-CZ" sz="3600" b="1" dirty="0" err="1" smtClean="0">
                <a:solidFill>
                  <a:srgbClr val="000000"/>
                </a:solidFill>
                <a:latin typeface="Arial" charset="0"/>
              </a:rPr>
              <a:t>fran</a:t>
            </a:r>
            <a:r>
              <a:rPr lang="cs-CZ" sz="36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cophone</a:t>
            </a:r>
            <a:endParaRPr lang="cs-CZ" sz="3600" b="1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627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60" name="Group 36"/>
          <p:cNvGraphicFramePr>
            <a:graphicFrameLocks noGrp="1"/>
          </p:cNvGraphicFramePr>
          <p:nvPr/>
        </p:nvGraphicFramePr>
        <p:xfrm>
          <a:off x="728663" y="2492375"/>
          <a:ext cx="7666037" cy="2840355"/>
        </p:xfrm>
        <a:graphic>
          <a:graphicData uri="http://schemas.openxmlformats.org/drawingml/2006/table">
            <a:tbl>
              <a:tblPr/>
              <a:tblGrid>
                <a:gridCol w="2465387"/>
                <a:gridCol w="52006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Tematická oblast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Francophonie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Datum vytvoření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13.5.2013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Ročník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7. a 8. ročníky osmiletého gymnázium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Stručný obsah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Découverte des spécialités francophones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Způsob 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pages sont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effectuer dans l´ordre proposé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solutions proposées sont en page 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Mgr. S. Nevo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Kód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VY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INOVACE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09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_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FNEV19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266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71450"/>
            <a:ext cx="8243887" cy="881063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/>
              <a:t>La gastronomie des pays francophones</a:t>
            </a:r>
            <a:r>
              <a:rPr lang="cs-CZ" sz="1800" smtClean="0"/>
              <a:t/>
            </a:r>
            <a:br>
              <a:rPr lang="cs-CZ" sz="1800" smtClean="0"/>
            </a:br>
            <a:r>
              <a:rPr lang="cs-CZ" sz="1800" smtClean="0"/>
              <a:t> </a:t>
            </a:r>
            <a:r>
              <a:rPr lang="cs-CZ" sz="1400" smtClean="0">
                <a:effectLst/>
              </a:rPr>
              <a:t>Associez chaque spécialité </a:t>
            </a:r>
            <a:r>
              <a:rPr lang="en-US" sz="1400" smtClean="0">
                <a:effectLst/>
              </a:rPr>
              <a:t>à</a:t>
            </a:r>
            <a:r>
              <a:rPr lang="cs-CZ" sz="1400" smtClean="0">
                <a:effectLst/>
              </a:rPr>
              <a:t> sa région:</a:t>
            </a:r>
          </a:p>
        </p:txBody>
      </p:sp>
      <p:sp>
        <p:nvSpPr>
          <p:cNvPr id="27650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96975"/>
            <a:ext cx="4835525" cy="3671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800" smtClean="0"/>
              <a:t>La carbonade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Le colombo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La fondue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Fritür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Le gumbo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Le mafé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Moules frites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Pho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La poutine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Le rougail saucisse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Le tabouleh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Le tajine</a:t>
            </a: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5651500" y="1196975"/>
            <a:ext cx="3241675" cy="473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La Belgique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La Guadeloupe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Le Liban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La Louisiane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Le Luxembourg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Le Mali et le Sénégal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Le Maroc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Le Québec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La Réunion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La Suisse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Le Val d´Aoste</a:t>
            </a:r>
          </a:p>
          <a:p>
            <a:pPr>
              <a:spcBef>
                <a:spcPct val="50000"/>
              </a:spcBef>
            </a:pPr>
            <a:r>
              <a:rPr lang="cs-CZ" sz="1600">
                <a:solidFill>
                  <a:schemeClr val="hlink"/>
                </a:solidFill>
              </a:rPr>
              <a:t>Le Vietnam</a:t>
            </a:r>
            <a:endParaRPr lang="cs-CZ" sz="1600">
              <a:solidFill>
                <a:schemeClr val="hlink"/>
              </a:solidFill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600">
              <a:solidFill>
                <a:schemeClr val="hlink"/>
              </a:solidFill>
              <a:cs typeface="Arial" charset="0"/>
            </a:endParaRPr>
          </a:p>
        </p:txBody>
      </p:sp>
      <p:pic>
        <p:nvPicPr>
          <p:cNvPr id="27652" name="Picture 7" descr="baguettes,bols,dîner,légumes,nouilles,nourriture,soupes,ustensi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4797425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28662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/>
              <a:t>Les ingrédients des plats francophones</a:t>
            </a:r>
            <a:br>
              <a:rPr lang="cs-CZ" sz="2400" smtClean="0"/>
            </a:br>
            <a:r>
              <a:rPr lang="cs-CZ" sz="1400" smtClean="0"/>
              <a:t>Associez chaque  plat </a:t>
            </a:r>
            <a:r>
              <a:rPr lang="en-US" sz="1400" smtClean="0"/>
              <a:t>à</a:t>
            </a:r>
            <a:r>
              <a:rPr lang="cs-CZ" sz="1400" smtClean="0"/>
              <a:t> sa définition</a:t>
            </a:r>
            <a:endParaRPr lang="en-US" sz="1400" smtClean="0"/>
          </a:p>
        </p:txBody>
      </p:sp>
      <p:sp>
        <p:nvSpPr>
          <p:cNvPr id="286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125538"/>
            <a:ext cx="2087563" cy="3382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1- la carbonade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2- le colombo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3- Fritür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4- le gumbo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5- le mafé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6- le Pho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7- la poutine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8- Le rougail saucisse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9- le tabouleh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smtClean="0"/>
              <a:t>10- Le tajine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600" smtClean="0"/>
          </a:p>
        </p:txBody>
      </p:sp>
      <p:sp>
        <p:nvSpPr>
          <p:cNvPr id="28675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771775" y="1125538"/>
            <a:ext cx="6192838" cy="532765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Frites molles sur lesquelles on ajoute du fromage fondu et une sauce marron.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Soupe aux nouilles et </a:t>
            </a:r>
            <a:r>
              <a:rPr lang="en-US" sz="1400" smtClean="0"/>
              <a:t>à</a:t>
            </a:r>
            <a:r>
              <a:rPr lang="cs-CZ" sz="1400" smtClean="0"/>
              <a:t> la viande.</a:t>
            </a:r>
            <a:endParaRPr lang="en-US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Mélange de tomates, d´oignons, de piments et de saucisses créoles.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Rago</a:t>
            </a:r>
            <a:r>
              <a:rPr lang="en-US" sz="1400" smtClean="0"/>
              <a:t>û</a:t>
            </a:r>
            <a:r>
              <a:rPr lang="cs-CZ" sz="1400" smtClean="0"/>
              <a:t>t de viande ou de poisson servie avec une sauce </a:t>
            </a:r>
            <a:r>
              <a:rPr lang="en-US" sz="1400" smtClean="0"/>
              <a:t>à</a:t>
            </a:r>
            <a:r>
              <a:rPr lang="cs-CZ" sz="1400" smtClean="0"/>
              <a:t> l´arachide</a:t>
            </a:r>
            <a:endParaRPr lang="en-US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Préparation épicée, souvent sucrée </a:t>
            </a:r>
            <a:r>
              <a:rPr lang="en-US" sz="1400" smtClean="0"/>
              <a:t>à</a:t>
            </a:r>
            <a:r>
              <a:rPr lang="cs-CZ" sz="1400" smtClean="0"/>
              <a:t> base de légumes, de poisson ou de viande</a:t>
            </a:r>
            <a:endParaRPr lang="en-US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Préparation </a:t>
            </a:r>
            <a:r>
              <a:rPr lang="en-US" sz="1400" smtClean="0"/>
              <a:t>à</a:t>
            </a:r>
            <a:r>
              <a:rPr lang="cs-CZ" sz="1400" smtClean="0"/>
              <a:t> base de curry et de poulet.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Plat </a:t>
            </a:r>
            <a:r>
              <a:rPr lang="en-US" sz="1400" smtClean="0"/>
              <a:t>à</a:t>
            </a:r>
            <a:r>
              <a:rPr lang="cs-CZ" sz="1400" smtClean="0"/>
              <a:t> base de viande de boeuf salée cuite avec de l´ail, du lard, du vin blanc, de la farine, un oeuf et de la cannelle.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Petits poissons frits que l´on mange avec les mains.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Soupe épaisse </a:t>
            </a:r>
            <a:r>
              <a:rPr lang="en-US" sz="1400" smtClean="0"/>
              <a:t>à</a:t>
            </a:r>
            <a:r>
              <a:rPr lang="cs-CZ" sz="1400" smtClean="0"/>
              <a:t> base de légumes, de crevettes, de crabe et d´épices.</a:t>
            </a:r>
            <a:endParaRPr lang="en-US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cs-CZ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r>
              <a:rPr lang="cs-CZ" sz="1400" smtClean="0"/>
              <a:t>Salade de persil haché, de blé dur concassé, de tomates, d´oignons et de menthe.</a:t>
            </a:r>
            <a:endParaRPr lang="en-US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14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1200" smtClean="0"/>
          </a:p>
          <a:p>
            <a:pPr marL="533400" indent="-533400" eaLnBrk="1" hangingPunct="1">
              <a:lnSpc>
                <a:spcPct val="80000"/>
              </a:lnSpc>
              <a:buFontTx/>
              <a:buAutoNum type="alphaLcParenR"/>
            </a:pPr>
            <a:endParaRPr 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33375"/>
            <a:ext cx="8243887" cy="1079500"/>
          </a:xfrm>
        </p:spPr>
        <p:txBody>
          <a:bodyPr/>
          <a:lstStyle/>
          <a:p>
            <a:pPr eaLnBrk="1" hangingPunct="1"/>
            <a:r>
              <a:rPr lang="cs-CZ" sz="2400" smtClean="0"/>
              <a:t>Recette du tabouleh</a:t>
            </a:r>
            <a:r>
              <a:rPr lang="cs-CZ" sz="1800" smtClean="0"/>
              <a:t/>
            </a:r>
            <a:br>
              <a:rPr lang="cs-CZ" sz="1800" smtClean="0"/>
            </a:br>
            <a:r>
              <a:rPr lang="cs-CZ" sz="1600" smtClean="0"/>
              <a:t>Complétez la recette avec les mots suivants </a:t>
            </a:r>
            <a:r>
              <a:rPr lang="en-US" sz="1600" smtClean="0"/>
              <a:t>à</a:t>
            </a:r>
            <a:r>
              <a:rPr lang="cs-CZ" sz="1600" smtClean="0"/>
              <a:t> la bonne forme:</a:t>
            </a:r>
            <a:br>
              <a:rPr lang="cs-CZ" sz="1600" smtClean="0"/>
            </a:br>
            <a:r>
              <a:rPr lang="cs-CZ" sz="1600" smtClean="0"/>
              <a:t/>
            </a:r>
            <a:br>
              <a:rPr lang="cs-CZ" sz="1600" smtClean="0"/>
            </a:br>
            <a:r>
              <a:rPr lang="cs-CZ" sz="1600" smtClean="0"/>
              <a:t>couper, égoutter, épépiner, équeuter, hacher, laver, mélanger, peler, presser, sécher, verser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 b="1" smtClean="0"/>
              <a:t>Ingrédients </a:t>
            </a:r>
            <a:r>
              <a:rPr lang="cs-CZ" sz="1400" smtClean="0"/>
              <a:t>Pour 8 personnes –</a:t>
            </a:r>
          </a:p>
          <a:p>
            <a:pPr eaLnBrk="1" hangingPunct="1">
              <a:lnSpc>
                <a:spcPct val="80000"/>
              </a:lnSpc>
            </a:pPr>
            <a:r>
              <a:rPr lang="cs-CZ" sz="1200" smtClean="0"/>
              <a:t>200g de boulghour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1 gros bouquet de persil plat 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1/2 bouquet de menthe 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2 oignons moyens 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5 tomates moyennes 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3 petits citrons 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6 cuillères à soupe d’huile d’olive 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sel et poivre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 b="1" smtClean="0"/>
              <a:t>Préparation </a:t>
            </a:r>
            <a:r>
              <a:rPr lang="cs-CZ" sz="1400" smtClean="0"/>
              <a:t>40 minutes – Repos : 1 heure</a:t>
            </a:r>
            <a:endParaRPr lang="cs-CZ" sz="2000" smtClean="0"/>
          </a:p>
          <a:p>
            <a:pPr>
              <a:lnSpc>
                <a:spcPct val="80000"/>
              </a:lnSpc>
            </a:pPr>
            <a:r>
              <a:rPr lang="cs-CZ" sz="1200" smtClean="0"/>
              <a:t>…………… le boulghour dans un bol et lavez-le. ………………..-le à l’aide d’une passoire puis laissez-le gonfler pendant une heure au frais.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Pendant ce temps, ………….. les légumes et …………….-lez.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……….. les tomates, ………….-les et ………… les en très petits dés. ………… les oignons et ……………. les citrons.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………….. le persil et la menthe, lavez-les, séchez-les et émincez-les très finement.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Dans un grand saladier, ………….. les légumes au boulghour. Ajoutez le jus de citron, l’huile d’olive, le persil, la menthe, le sel et le poivre.</a:t>
            </a:r>
          </a:p>
          <a:p>
            <a:pPr>
              <a:lnSpc>
                <a:spcPct val="80000"/>
              </a:lnSpc>
            </a:pPr>
            <a:r>
              <a:rPr lang="cs-CZ" sz="1200" smtClean="0"/>
              <a:t>Traditionnellement le taboulé se présente dans un grand plat, entouré de feuilles de salade romaine. On utilise les feuilles enroulées en cornet pour manger le taboulé.</a:t>
            </a:r>
            <a:endParaRPr lang="cs-CZ" sz="800" smtClean="0"/>
          </a:p>
        </p:txBody>
      </p:sp>
      <p:pic>
        <p:nvPicPr>
          <p:cNvPr id="29699" name="Picture 6" descr="Asie,Asie du Sud-Ouest,Drapeaux,drapeaux nationaux,Liban,Moyen-Ori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1341438"/>
            <a:ext cx="24479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cs-CZ" sz="2800" smtClean="0"/>
              <a:t>Le couscous</a:t>
            </a:r>
            <a:br>
              <a:rPr lang="cs-CZ" sz="2800" smtClean="0"/>
            </a:br>
            <a:r>
              <a:rPr lang="cs-CZ" sz="1600" smtClean="0"/>
              <a:t>Cliquez sur le lien ci-dessous pour regarder la vidéo puis répondez aux questions:</a:t>
            </a:r>
            <a:br>
              <a:rPr lang="cs-CZ" sz="1600" smtClean="0"/>
            </a:br>
            <a:r>
              <a:rPr lang="cs-CZ" sz="1600" smtClean="0">
                <a:hlinkClick r:id="rId2"/>
              </a:rPr>
              <a:t>vidéo</a:t>
            </a:r>
            <a:endParaRPr lang="cs-CZ" sz="16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1800" smtClean="0"/>
              <a:t>1- Quel est le plat préféré des Fran</a:t>
            </a:r>
            <a:r>
              <a:rPr lang="en-US" sz="1800" smtClean="0"/>
              <a:t>ç</a:t>
            </a:r>
            <a:r>
              <a:rPr lang="cs-CZ" sz="1800" smtClean="0"/>
              <a:t>ais ? Remettez dans l´ordre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smtClean="0"/>
              <a:t>	a- la blanquette de veau	b- la c</a:t>
            </a:r>
            <a:r>
              <a:rPr lang="en-US" sz="1800" smtClean="0"/>
              <a:t>ô</a:t>
            </a:r>
            <a:r>
              <a:rPr lang="cs-CZ" sz="1800" smtClean="0"/>
              <a:t>te de boeuf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smtClean="0"/>
              <a:t>	c- le couscous		d- les moules frites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smtClean="0"/>
              <a:t>2- De quelle origine est le couscous ?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smtClean="0"/>
              <a:t>3- Le mot „couscous“ désigne deux choses. Lesquelles ?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smtClean="0"/>
              <a:t>4- A quelle période les Fran</a:t>
            </a:r>
            <a:r>
              <a:rPr lang="en-US" sz="1800" smtClean="0"/>
              <a:t>ç</a:t>
            </a:r>
            <a:r>
              <a:rPr lang="cs-CZ" sz="1800" smtClean="0"/>
              <a:t>ais ont-ils découvert le couscous ?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smtClean="0"/>
              <a:t>5- A quelle période les Fran</a:t>
            </a:r>
            <a:r>
              <a:rPr lang="en-US" sz="1800" smtClean="0"/>
              <a:t>ç</a:t>
            </a:r>
            <a:r>
              <a:rPr lang="cs-CZ" sz="1800" smtClean="0"/>
              <a:t>ais ont-ils adopté le couscous ?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smtClean="0"/>
              <a:t>6- Quelles sont les trois raisons qui expliquent le succ</a:t>
            </a:r>
            <a:r>
              <a:rPr lang="en-US" sz="1800" smtClean="0"/>
              <a:t>è</a:t>
            </a:r>
            <a:r>
              <a:rPr lang="cs-CZ" sz="1800" smtClean="0"/>
              <a:t>s du couscous en France ?</a:t>
            </a:r>
            <a:endParaRPr lang="en-US" sz="1800" smtClean="0"/>
          </a:p>
        </p:txBody>
      </p:sp>
      <p:pic>
        <p:nvPicPr>
          <p:cNvPr id="34821" name="Picture 5" descr="Afrique du Nord,couscous,dîner,maisons,Maroc,nourriture,piments,pots,repas"/>
          <p:cNvPicPr>
            <a:picLocks noChangeAspect="1" noChangeArrowheads="1"/>
          </p:cNvPicPr>
          <p:nvPr/>
        </p:nvPicPr>
        <p:blipFill>
          <a:blip r:embed="rId3" cstate="print"/>
          <a:srcRect t="7785" b="7353"/>
          <a:stretch>
            <a:fillRect/>
          </a:stretch>
        </p:blipFill>
        <p:spPr bwMode="auto">
          <a:xfrm>
            <a:off x="7235825" y="5300663"/>
            <a:ext cx="1835150" cy="1557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549275"/>
            <a:ext cx="8243887" cy="647700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/>
              <a:t>Vrai ou faux ???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64343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Les frites seraient une invention belge.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L´emmental est un fromage suisse sans trous.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Le „ </a:t>
            </a:r>
            <a:r>
              <a:rPr lang="en-US" sz="2000" smtClean="0"/>
              <a:t>ç</a:t>
            </a:r>
            <a:r>
              <a:rPr lang="cs-CZ" sz="2000" smtClean="0"/>
              <a:t>a va se savoir“ est un beignet camerounais.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Le pharmacien Antoine Parmentier a introduit la consommation de la pomme de terre en France. Les Fran</a:t>
            </a:r>
            <a:r>
              <a:rPr lang="en-US" sz="2000" smtClean="0"/>
              <a:t>ç</a:t>
            </a:r>
            <a:r>
              <a:rPr lang="cs-CZ" sz="2000" smtClean="0"/>
              <a:t>ais ont nommé un plat en son honneur: le hachis parmentier.</a:t>
            </a:r>
            <a:endParaRPr lang="en-U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cs-CZ" sz="2000" smtClean="0"/>
              <a:t>Il existe une seule mani</a:t>
            </a:r>
            <a:r>
              <a:rPr lang="en-US" sz="2000" smtClean="0"/>
              <a:t>è</a:t>
            </a:r>
            <a:r>
              <a:rPr lang="cs-CZ" sz="2000" smtClean="0"/>
              <a:t>re de préparer le couscous en Algérie.</a:t>
            </a:r>
            <a:endParaRPr lang="en-U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en-US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cs-CZ" sz="2000" smtClean="0"/>
          </a:p>
        </p:txBody>
      </p:sp>
      <p:pic>
        <p:nvPicPr>
          <p:cNvPr id="30726" name="Picture 6" descr="Belgique,Europe,européen,Flandres,frites,frites flamandes,fritures,nourriture,patates frites,Pays-Bas,pommes de terre,restaurants de service rapi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4941888"/>
            <a:ext cx="1644650" cy="1644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301625"/>
          </a:xfrm>
        </p:spPr>
        <p:txBody>
          <a:bodyPr/>
          <a:lstStyle/>
          <a:p>
            <a:pPr>
              <a:defRPr/>
            </a:pPr>
            <a:r>
              <a:rPr lang="cs-CZ" sz="2000" smtClean="0">
                <a:solidFill>
                  <a:srgbClr val="FF00FF"/>
                </a:solidFill>
              </a:rPr>
              <a:t>Použitý obrazový materiál: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20713"/>
            <a:ext cx="8856662" cy="24479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u="sng" smtClean="0"/>
              <a:t>Kliparty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smtClean="0"/>
              <a:t>La soupe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200" smtClean="0">
                <a:hlinkClick r:id="rId2"/>
              </a:rPr>
              <a:t>http://office.microsoft.com/fr-fr/images/results.aspx?qu=soupe&amp;ex=1#ai:MC900079166|mt:1|</a:t>
            </a:r>
            <a:endParaRPr lang="cs-CZ" sz="1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smtClean="0"/>
              <a:t>Drapeau du Liban dostupné pod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200" smtClean="0">
                <a:hlinkClick r:id="rId3"/>
              </a:rPr>
              <a:t>http://office.microsoft.com/fr-fr/images/results.aspx?qu=liban&amp;ex=1#ai:MC900015850|</a:t>
            </a:r>
            <a:endParaRPr lang="cs-CZ" sz="1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smtClean="0"/>
              <a:t>Le couscous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hlinkClick r:id="rId4"/>
              </a:rPr>
              <a:t>http://office.microsoft.com/fr-fr/images/results.aspx?qu=couscous&amp;ex=1#ai:MC900412848|</a:t>
            </a:r>
            <a:endParaRPr lang="cs-CZ" sz="1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smtClean="0"/>
              <a:t>Les frites dostupné pod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200" smtClean="0">
                <a:hlinkClick r:id="rId5"/>
              </a:rPr>
              <a:t>http://office.microsoft.com/fr-fr/images/results.aspx?qu=frites&amp;ex=1#ai:MC900432185|mt:1|</a:t>
            </a:r>
            <a:endParaRPr lang="cs-CZ" sz="120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650" y="3573463"/>
            <a:ext cx="8243888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cs-CZ" sz="200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Zdroje: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107950" y="4149725"/>
            <a:ext cx="885666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fr-FR" sz="1200">
                <a:hlinkClick r:id="rId6"/>
              </a:rPr>
              <a:t>http://www.routard.com/</a:t>
            </a:r>
            <a:endParaRPr lang="cs-CZ" sz="1200"/>
          </a:p>
          <a:p>
            <a:pPr marL="342900" indent="-342900">
              <a:spcBef>
                <a:spcPct val="20000"/>
              </a:spcBef>
            </a:pPr>
            <a:endParaRPr lang="cs-CZ" sz="1200">
              <a:solidFill>
                <a:schemeClr val="hlink"/>
              </a:solidFill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cs-CZ" sz="1200">
                <a:hlinkClick r:id="rId7"/>
              </a:rPr>
              <a:t>http://www.papillesetpupilles.fr/</a:t>
            </a:r>
            <a:endParaRPr lang="cs-CZ" sz="1200"/>
          </a:p>
          <a:p>
            <a:pPr marL="342900" indent="-342900">
              <a:spcBef>
                <a:spcPct val="20000"/>
              </a:spcBef>
            </a:pPr>
            <a:endParaRPr lang="cs-CZ" sz="1200"/>
          </a:p>
          <a:p>
            <a:pPr marL="342900" indent="-342900">
              <a:spcBef>
                <a:spcPct val="20000"/>
              </a:spcBef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04813"/>
            <a:ext cx="8229600" cy="60483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sz="1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Proposition</a:t>
            </a:r>
            <a:r>
              <a:rPr lang="cs-CZ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de </a:t>
            </a:r>
            <a:r>
              <a:rPr lang="cs-CZ" sz="1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corrections</a:t>
            </a:r>
            <a:endParaRPr lang="cs-CZ" sz="1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err="1" smtClean="0">
                <a:latin typeface="Calibri" pitchFamily="34" charset="0"/>
              </a:rPr>
              <a:t>Carbonade</a:t>
            </a:r>
            <a:r>
              <a:rPr lang="cs-CZ" sz="1400" dirty="0" smtClean="0">
                <a:latin typeface="Calibri" pitchFamily="34" charset="0"/>
              </a:rPr>
              <a:t>: Val d´</a:t>
            </a:r>
            <a:r>
              <a:rPr lang="cs-CZ" sz="1400" dirty="0" err="1" smtClean="0">
                <a:latin typeface="Calibri" pitchFamily="34" charset="0"/>
              </a:rPr>
              <a:t>Aoste</a:t>
            </a:r>
            <a:r>
              <a:rPr lang="cs-CZ" sz="1400" dirty="0" smtClean="0">
                <a:latin typeface="Calibri" pitchFamily="34" charset="0"/>
              </a:rPr>
              <a:t>	</a:t>
            </a:r>
            <a:r>
              <a:rPr lang="cs-CZ" sz="1400" dirty="0" err="1" smtClean="0">
                <a:latin typeface="Calibri" pitchFamily="34" charset="0"/>
              </a:rPr>
              <a:t>Colombo</a:t>
            </a:r>
            <a:r>
              <a:rPr lang="cs-CZ" sz="1400" dirty="0" smtClean="0">
                <a:latin typeface="Calibri" pitchFamily="34" charset="0"/>
              </a:rPr>
              <a:t>: Guadeloupe	Fondue: </a:t>
            </a:r>
            <a:r>
              <a:rPr lang="cs-CZ" sz="1400" dirty="0" err="1" smtClean="0">
                <a:latin typeface="Calibri" pitchFamily="34" charset="0"/>
              </a:rPr>
              <a:t>Suisse</a:t>
            </a:r>
            <a:r>
              <a:rPr lang="cs-CZ" sz="1400" dirty="0" smtClean="0">
                <a:latin typeface="Calibri" pitchFamily="34" charset="0"/>
              </a:rPr>
              <a:t>	</a:t>
            </a:r>
            <a:r>
              <a:rPr lang="cs-CZ" sz="1400" dirty="0" err="1" smtClean="0">
                <a:latin typeface="Calibri" pitchFamily="34" charset="0"/>
              </a:rPr>
              <a:t>Fritür</a:t>
            </a:r>
            <a:r>
              <a:rPr lang="cs-CZ" sz="1400" dirty="0" smtClean="0">
                <a:latin typeface="Calibri" pitchFamily="34" charset="0"/>
              </a:rPr>
              <a:t>: </a:t>
            </a:r>
            <a:r>
              <a:rPr lang="cs-CZ" sz="1400" dirty="0" err="1" smtClean="0">
                <a:latin typeface="Calibri" pitchFamily="34" charset="0"/>
              </a:rPr>
              <a:t>Luxembourg</a:t>
            </a:r>
            <a:r>
              <a:rPr lang="cs-CZ" sz="1400" dirty="0" smtClean="0">
                <a:latin typeface="Calibri" pitchFamily="34" charset="0"/>
              </a:rPr>
              <a:t>	</a:t>
            </a:r>
            <a:endParaRPr lang="cs-CZ" sz="14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err="1" smtClean="0">
                <a:latin typeface="Calibri" pitchFamily="34" charset="0"/>
              </a:rPr>
              <a:t>Gumbo</a:t>
            </a:r>
            <a:r>
              <a:rPr lang="cs-CZ" sz="1400" dirty="0" smtClean="0">
                <a:latin typeface="Calibri" pitchFamily="34" charset="0"/>
              </a:rPr>
              <a:t>: </a:t>
            </a:r>
            <a:r>
              <a:rPr lang="cs-CZ" sz="1400" dirty="0" err="1" smtClean="0">
                <a:latin typeface="Calibri" pitchFamily="34" charset="0"/>
              </a:rPr>
              <a:t>Louisiane</a:t>
            </a:r>
            <a:r>
              <a:rPr lang="cs-CZ" sz="1400" dirty="0" smtClean="0">
                <a:latin typeface="Calibri" pitchFamily="34" charset="0"/>
              </a:rPr>
              <a:t>	</a:t>
            </a:r>
            <a:r>
              <a:rPr lang="cs-CZ" sz="1400" dirty="0" err="1" smtClean="0">
                <a:latin typeface="Calibri" pitchFamily="34" charset="0"/>
              </a:rPr>
              <a:t>Mafé</a:t>
            </a:r>
            <a:r>
              <a:rPr lang="cs-CZ" sz="1400" dirty="0" smtClean="0">
                <a:latin typeface="Calibri" pitchFamily="34" charset="0"/>
              </a:rPr>
              <a:t>: Mali </a:t>
            </a:r>
            <a:r>
              <a:rPr lang="cs-CZ" sz="1400" dirty="0" err="1" smtClean="0">
                <a:latin typeface="Calibri" pitchFamily="34" charset="0"/>
              </a:rPr>
              <a:t>et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Sénégal</a:t>
            </a:r>
            <a:r>
              <a:rPr lang="cs-CZ" sz="1400" dirty="0" smtClean="0">
                <a:latin typeface="Calibri" pitchFamily="34" charset="0"/>
              </a:rPr>
              <a:t>	</a:t>
            </a:r>
            <a:r>
              <a:rPr lang="cs-CZ" sz="1400" dirty="0" err="1" smtClean="0">
                <a:latin typeface="Calibri" pitchFamily="34" charset="0"/>
              </a:rPr>
              <a:t>Pho</a:t>
            </a:r>
            <a:r>
              <a:rPr lang="cs-CZ" sz="1400" dirty="0" smtClean="0">
                <a:latin typeface="Calibri" pitchFamily="34" charset="0"/>
              </a:rPr>
              <a:t>: Vietnam	</a:t>
            </a:r>
            <a:r>
              <a:rPr lang="cs-CZ" sz="1400" dirty="0" err="1" smtClean="0">
                <a:latin typeface="Calibri" pitchFamily="34" charset="0"/>
              </a:rPr>
              <a:t>Poutine</a:t>
            </a:r>
            <a:r>
              <a:rPr lang="cs-CZ" sz="1400" dirty="0" smtClean="0">
                <a:latin typeface="Calibri" pitchFamily="34" charset="0"/>
              </a:rPr>
              <a:t>: </a:t>
            </a:r>
            <a:r>
              <a:rPr lang="cs-CZ" sz="1400" dirty="0" err="1" smtClean="0">
                <a:latin typeface="Calibri" pitchFamily="34" charset="0"/>
              </a:rPr>
              <a:t>Québec</a:t>
            </a:r>
            <a:endParaRPr lang="cs-CZ" sz="14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smtClean="0">
                <a:latin typeface="Calibri" pitchFamily="34" charset="0"/>
              </a:rPr>
              <a:t>Rougail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saucisse</a:t>
            </a:r>
            <a:r>
              <a:rPr lang="cs-CZ" sz="1400" dirty="0" smtClean="0">
                <a:latin typeface="Calibri" pitchFamily="34" charset="0"/>
              </a:rPr>
              <a:t>: Réunion	</a:t>
            </a:r>
            <a:r>
              <a:rPr lang="cs-CZ" sz="1400" dirty="0" err="1" smtClean="0">
                <a:latin typeface="Calibri" pitchFamily="34" charset="0"/>
              </a:rPr>
              <a:t>Tabouleh</a:t>
            </a:r>
            <a:r>
              <a:rPr lang="cs-CZ" sz="1400" dirty="0" smtClean="0">
                <a:latin typeface="Calibri" pitchFamily="34" charset="0"/>
              </a:rPr>
              <a:t>: </a:t>
            </a:r>
            <a:r>
              <a:rPr lang="cs-CZ" sz="1400" dirty="0" err="1" smtClean="0">
                <a:latin typeface="Calibri" pitchFamily="34" charset="0"/>
              </a:rPr>
              <a:t>Liban</a:t>
            </a:r>
            <a:r>
              <a:rPr lang="cs-CZ" sz="1400" dirty="0" smtClean="0">
                <a:latin typeface="Calibri" pitchFamily="34" charset="0"/>
              </a:rPr>
              <a:t>		</a:t>
            </a:r>
            <a:r>
              <a:rPr lang="cs-CZ" sz="1400" dirty="0" err="1" smtClean="0">
                <a:latin typeface="Calibri" pitchFamily="34" charset="0"/>
              </a:rPr>
              <a:t>Tajine</a:t>
            </a:r>
            <a:r>
              <a:rPr lang="cs-CZ" sz="1400" dirty="0" smtClean="0">
                <a:latin typeface="Calibri" pitchFamily="34" charset="0"/>
              </a:rPr>
              <a:t>: </a:t>
            </a:r>
            <a:r>
              <a:rPr lang="cs-CZ" sz="1400" dirty="0" err="1" smtClean="0">
                <a:latin typeface="Calibri" pitchFamily="34" charset="0"/>
              </a:rPr>
              <a:t>Maroc</a:t>
            </a:r>
            <a:r>
              <a:rPr lang="cs-CZ" sz="1400" dirty="0" smtClean="0">
                <a:latin typeface="Calibri" pitchFamily="34" charset="0"/>
              </a:rPr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1g	2f	3h	4i	5d	6b	7a	8c	9j	10e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err="1" smtClean="0">
                <a:latin typeface="Calibri" pitchFamily="34" charset="0"/>
              </a:rPr>
              <a:t>Versez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égouttez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lavez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séchez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pelez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épépinez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coupez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hachez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pressez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équeutez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mélangez</a:t>
            </a:r>
            <a:r>
              <a:rPr lang="cs-CZ" sz="1400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1- la </a:t>
            </a:r>
            <a:r>
              <a:rPr lang="cs-CZ" sz="1400" dirty="0" err="1" smtClean="0">
                <a:latin typeface="Calibri" pitchFamily="34" charset="0"/>
              </a:rPr>
              <a:t>blanquette</a:t>
            </a:r>
            <a:r>
              <a:rPr lang="cs-CZ" sz="1400" dirty="0" smtClean="0">
                <a:latin typeface="Calibri" pitchFamily="34" charset="0"/>
              </a:rPr>
              <a:t> de </a:t>
            </a:r>
            <a:r>
              <a:rPr lang="cs-CZ" sz="1400" dirty="0" err="1" smtClean="0">
                <a:latin typeface="Calibri" pitchFamily="34" charset="0"/>
              </a:rPr>
              <a:t>veau</a:t>
            </a:r>
            <a:r>
              <a:rPr lang="cs-CZ" sz="1400" dirty="0" smtClean="0">
                <a:latin typeface="Calibri" pitchFamily="34" charset="0"/>
              </a:rPr>
              <a:t> –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couscous</a:t>
            </a:r>
            <a:r>
              <a:rPr lang="cs-CZ" sz="1400" dirty="0" smtClean="0">
                <a:latin typeface="Calibri" pitchFamily="34" charset="0"/>
              </a:rPr>
              <a:t> – les </a:t>
            </a:r>
            <a:r>
              <a:rPr lang="cs-CZ" sz="1400" dirty="0" err="1" smtClean="0">
                <a:latin typeface="Calibri" pitchFamily="34" charset="0"/>
              </a:rPr>
              <a:t>moules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frites</a:t>
            </a:r>
            <a:r>
              <a:rPr lang="cs-CZ" sz="1400" dirty="0" smtClean="0">
                <a:latin typeface="Calibri" pitchFamily="34" charset="0"/>
              </a:rPr>
              <a:t> – la c</a:t>
            </a:r>
            <a:r>
              <a:rPr lang="en-US" sz="1400" dirty="0" smtClean="0">
                <a:latin typeface="Calibri" pitchFamily="34" charset="0"/>
              </a:rPr>
              <a:t>ô</a:t>
            </a:r>
            <a:r>
              <a:rPr lang="cs-CZ" sz="1400" dirty="0" err="1" smtClean="0">
                <a:latin typeface="Calibri" pitchFamily="34" charset="0"/>
              </a:rPr>
              <a:t>te</a:t>
            </a:r>
            <a:r>
              <a:rPr lang="cs-CZ" sz="1400" dirty="0" smtClean="0">
                <a:latin typeface="Calibri" pitchFamily="34" charset="0"/>
              </a:rPr>
              <a:t> de </a:t>
            </a:r>
            <a:r>
              <a:rPr lang="cs-CZ" sz="1400" dirty="0" err="1" smtClean="0">
                <a:latin typeface="Calibri" pitchFamily="34" charset="0"/>
              </a:rPr>
              <a:t>boeuf</a:t>
            </a:r>
            <a:r>
              <a:rPr lang="cs-CZ" sz="1400" dirty="0" smtClean="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2-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couscous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vient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du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Maghreb</a:t>
            </a:r>
            <a:r>
              <a:rPr lang="cs-CZ" sz="1400" dirty="0" smtClean="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3-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mot</a:t>
            </a:r>
            <a:r>
              <a:rPr lang="cs-CZ" sz="1400" dirty="0" smtClean="0">
                <a:latin typeface="Calibri" pitchFamily="34" charset="0"/>
              </a:rPr>
              <a:t> „</a:t>
            </a:r>
            <a:r>
              <a:rPr lang="cs-CZ" sz="1400" dirty="0" err="1" smtClean="0">
                <a:latin typeface="Calibri" pitchFamily="34" charset="0"/>
              </a:rPr>
              <a:t>couscous</a:t>
            </a:r>
            <a:r>
              <a:rPr lang="cs-CZ" sz="1400" dirty="0" smtClean="0">
                <a:latin typeface="Calibri" pitchFamily="34" charset="0"/>
              </a:rPr>
              <a:t>“ </a:t>
            </a:r>
            <a:r>
              <a:rPr lang="cs-CZ" sz="1400" dirty="0" err="1" smtClean="0">
                <a:latin typeface="Calibri" pitchFamily="34" charset="0"/>
              </a:rPr>
              <a:t>désigne</a:t>
            </a:r>
            <a:r>
              <a:rPr lang="cs-CZ" sz="1400" dirty="0" smtClean="0">
                <a:latin typeface="Calibri" pitchFamily="34" charset="0"/>
              </a:rPr>
              <a:t> la </a:t>
            </a:r>
            <a:r>
              <a:rPr lang="cs-CZ" sz="1400" dirty="0" err="1" smtClean="0">
                <a:latin typeface="Calibri" pitchFamily="34" charset="0"/>
              </a:rPr>
              <a:t>semoule</a:t>
            </a:r>
            <a:r>
              <a:rPr lang="cs-CZ" sz="1400" dirty="0" smtClean="0">
                <a:latin typeface="Calibri" pitchFamily="34" charset="0"/>
              </a:rPr>
              <a:t> de </a:t>
            </a:r>
            <a:r>
              <a:rPr lang="cs-CZ" sz="1400" dirty="0" err="1" smtClean="0">
                <a:latin typeface="Calibri" pitchFamily="34" charset="0"/>
              </a:rPr>
              <a:t>blé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et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plat </a:t>
            </a:r>
            <a:r>
              <a:rPr lang="cs-CZ" sz="1400" dirty="0" err="1" smtClean="0">
                <a:latin typeface="Calibri" pitchFamily="34" charset="0"/>
              </a:rPr>
              <a:t>cuisiné</a:t>
            </a:r>
            <a:r>
              <a:rPr lang="cs-CZ" sz="1400" dirty="0" smtClean="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4- Les </a:t>
            </a:r>
            <a:r>
              <a:rPr lang="cs-CZ" sz="1400" dirty="0" err="1" smtClean="0">
                <a:latin typeface="Calibri" pitchFamily="34" charset="0"/>
              </a:rPr>
              <a:t>Fran</a:t>
            </a:r>
            <a:r>
              <a:rPr lang="en-US" sz="1400" dirty="0" smtClean="0">
                <a:latin typeface="Calibri" pitchFamily="34" charset="0"/>
              </a:rPr>
              <a:t>ç</a:t>
            </a:r>
            <a:r>
              <a:rPr lang="cs-CZ" sz="1400" dirty="0" err="1" smtClean="0">
                <a:latin typeface="Calibri" pitchFamily="34" charset="0"/>
              </a:rPr>
              <a:t>ais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ont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découvert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couscous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lors</a:t>
            </a:r>
            <a:r>
              <a:rPr lang="cs-CZ" sz="1400" dirty="0" smtClean="0">
                <a:latin typeface="Calibri" pitchFamily="34" charset="0"/>
              </a:rPr>
              <a:t> de </a:t>
            </a:r>
            <a:r>
              <a:rPr lang="cs-CZ" sz="1400" dirty="0" err="1" smtClean="0">
                <a:latin typeface="Calibri" pitchFamily="34" charset="0"/>
              </a:rPr>
              <a:t>leur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arrivée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en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Algérie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en</a:t>
            </a:r>
            <a:r>
              <a:rPr lang="cs-CZ" sz="1400" dirty="0" smtClean="0">
                <a:latin typeface="Calibri" pitchFamily="34" charset="0"/>
              </a:rPr>
              <a:t> 1830.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5- Les </a:t>
            </a:r>
            <a:r>
              <a:rPr lang="cs-CZ" sz="1400" dirty="0" err="1" smtClean="0">
                <a:latin typeface="Calibri" pitchFamily="34" charset="0"/>
              </a:rPr>
              <a:t>Fran</a:t>
            </a:r>
            <a:r>
              <a:rPr lang="en-US" sz="1400" dirty="0" smtClean="0">
                <a:latin typeface="Calibri" pitchFamily="34" charset="0"/>
              </a:rPr>
              <a:t>ç</a:t>
            </a:r>
            <a:r>
              <a:rPr lang="cs-CZ" sz="1400" dirty="0" err="1" smtClean="0">
                <a:latin typeface="Calibri" pitchFamily="34" charset="0"/>
              </a:rPr>
              <a:t>ais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ont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adopté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couscous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dans</a:t>
            </a:r>
            <a:r>
              <a:rPr lang="cs-CZ" sz="1400" dirty="0" smtClean="0">
                <a:latin typeface="Calibri" pitchFamily="34" charset="0"/>
              </a:rPr>
              <a:t> les </a:t>
            </a:r>
            <a:r>
              <a:rPr lang="cs-CZ" sz="1400" dirty="0" err="1" smtClean="0">
                <a:latin typeface="Calibri" pitchFamily="34" charset="0"/>
              </a:rPr>
              <a:t>années</a:t>
            </a:r>
            <a:r>
              <a:rPr lang="cs-CZ" sz="1400" dirty="0" smtClean="0">
                <a:latin typeface="Calibri" pitchFamily="34" charset="0"/>
              </a:rPr>
              <a:t> 1960.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6- Les </a:t>
            </a:r>
            <a:r>
              <a:rPr lang="cs-CZ" sz="1400" dirty="0" err="1" smtClean="0">
                <a:latin typeface="Calibri" pitchFamily="34" charset="0"/>
              </a:rPr>
              <a:t>Fran</a:t>
            </a:r>
            <a:r>
              <a:rPr lang="en-US" sz="1400" dirty="0" smtClean="0">
                <a:latin typeface="Calibri" pitchFamily="34" charset="0"/>
              </a:rPr>
              <a:t>ç</a:t>
            </a:r>
            <a:r>
              <a:rPr lang="cs-CZ" sz="1400" dirty="0" err="1" smtClean="0">
                <a:latin typeface="Calibri" pitchFamily="34" charset="0"/>
              </a:rPr>
              <a:t>ais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apprécient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couscous</a:t>
            </a:r>
            <a:r>
              <a:rPr lang="cs-CZ" sz="1400" dirty="0" smtClean="0">
                <a:latin typeface="Calibri" pitchFamily="34" charset="0"/>
              </a:rPr>
              <a:t> parce </a:t>
            </a:r>
            <a:r>
              <a:rPr lang="cs-CZ" sz="1400" dirty="0" err="1" smtClean="0">
                <a:latin typeface="Calibri" pitchFamily="34" charset="0"/>
              </a:rPr>
              <a:t>que</a:t>
            </a:r>
            <a:r>
              <a:rPr lang="cs-CZ" sz="1400" dirty="0" smtClean="0">
                <a:latin typeface="Calibri" pitchFamily="34" charset="0"/>
              </a:rPr>
              <a:t> c´</a:t>
            </a:r>
            <a:r>
              <a:rPr lang="cs-CZ" sz="1400" dirty="0" err="1" smtClean="0">
                <a:latin typeface="Calibri" pitchFamily="34" charset="0"/>
              </a:rPr>
              <a:t>est</a:t>
            </a:r>
            <a:r>
              <a:rPr lang="cs-CZ" sz="1400" dirty="0" smtClean="0">
                <a:latin typeface="Calibri" pitchFamily="34" charset="0"/>
              </a:rPr>
              <a:t> bon, c´</a:t>
            </a:r>
            <a:r>
              <a:rPr lang="cs-CZ" sz="1400" dirty="0" err="1" smtClean="0">
                <a:latin typeface="Calibri" pitchFamily="34" charset="0"/>
              </a:rPr>
              <a:t>est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sain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et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ce</a:t>
            </a:r>
            <a:r>
              <a:rPr lang="cs-CZ" sz="1400" dirty="0" smtClean="0">
                <a:latin typeface="Calibri" pitchFamily="34" charset="0"/>
              </a:rPr>
              <a:t> n´</a:t>
            </a:r>
            <a:r>
              <a:rPr lang="cs-CZ" sz="1400" dirty="0" err="1" smtClean="0">
                <a:latin typeface="Calibri" pitchFamily="34" charset="0"/>
              </a:rPr>
              <a:t>est</a:t>
            </a:r>
            <a:r>
              <a:rPr lang="cs-CZ" sz="1400" dirty="0" smtClean="0">
                <a:latin typeface="Calibri" pitchFamily="34" charset="0"/>
              </a:rPr>
              <a:t> pas </a:t>
            </a:r>
            <a:r>
              <a:rPr lang="cs-CZ" sz="1400" dirty="0" err="1" smtClean="0">
                <a:latin typeface="Calibri" pitchFamily="34" charset="0"/>
              </a:rPr>
              <a:t>cher</a:t>
            </a:r>
            <a:r>
              <a:rPr lang="cs-CZ" sz="1400" dirty="0" smtClean="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u="sng" dirty="0" err="1" smtClean="0">
                <a:latin typeface="Calibri" pitchFamily="34" charset="0"/>
              </a:rPr>
              <a:t>Activité</a:t>
            </a:r>
            <a:r>
              <a:rPr lang="cs-CZ" sz="1400" u="sng" dirty="0" smtClean="0">
                <a:latin typeface="Calibri" pitchFamily="34" charset="0"/>
              </a:rPr>
              <a:t> 5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1 – </a:t>
            </a:r>
            <a:r>
              <a:rPr lang="cs-CZ" sz="1400" dirty="0" err="1" smtClean="0">
                <a:latin typeface="Calibri" pitchFamily="34" charset="0"/>
              </a:rPr>
              <a:t>Vrai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et</a:t>
            </a:r>
            <a:r>
              <a:rPr lang="cs-CZ" sz="1400" dirty="0" smtClean="0">
                <a:latin typeface="Calibri" pitchFamily="34" charset="0"/>
              </a:rPr>
              <a:t> faux, </a:t>
            </a:r>
            <a:r>
              <a:rPr lang="cs-CZ" sz="1400" dirty="0" err="1" smtClean="0">
                <a:latin typeface="Calibri" pitchFamily="34" charset="0"/>
              </a:rPr>
              <a:t>pour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certains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spécialistes</a:t>
            </a:r>
            <a:r>
              <a:rPr lang="cs-CZ" sz="1400" dirty="0" smtClean="0">
                <a:latin typeface="Calibri" pitchFamily="34" charset="0"/>
              </a:rPr>
              <a:t>. Pour d´</a:t>
            </a:r>
            <a:r>
              <a:rPr lang="cs-CZ" sz="1400" dirty="0" err="1" smtClean="0">
                <a:latin typeface="Calibri" pitchFamily="34" charset="0"/>
              </a:rPr>
              <a:t>autres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serait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une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invention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fran</a:t>
            </a:r>
            <a:r>
              <a:rPr lang="en-US" sz="1400" dirty="0" smtClean="0">
                <a:latin typeface="Calibri" pitchFamily="34" charset="0"/>
              </a:rPr>
              <a:t>ç</a:t>
            </a:r>
            <a:r>
              <a:rPr lang="cs-CZ" sz="1400" dirty="0" err="1" smtClean="0">
                <a:latin typeface="Calibri" pitchFamily="34" charset="0"/>
              </a:rPr>
              <a:t>aise</a:t>
            </a:r>
            <a:r>
              <a:rPr lang="cs-CZ" sz="1400" dirty="0" smtClean="0">
                <a:latin typeface="Calibri" pitchFamily="34" charset="0"/>
              </a:rPr>
              <a:t>. </a:t>
            </a:r>
            <a:r>
              <a:rPr lang="cs-CZ" sz="1400" dirty="0" err="1" smtClean="0">
                <a:latin typeface="Calibri" pitchFamily="34" charset="0"/>
              </a:rPr>
              <a:t>Dans</a:t>
            </a:r>
            <a:r>
              <a:rPr lang="cs-CZ" sz="1400" dirty="0" smtClean="0">
                <a:latin typeface="Calibri" pitchFamily="34" charset="0"/>
              </a:rPr>
              <a:t> les </a:t>
            </a:r>
            <a:r>
              <a:rPr lang="cs-CZ" sz="1400" dirty="0" err="1" smtClean="0">
                <a:latin typeface="Calibri" pitchFamily="34" charset="0"/>
              </a:rPr>
              <a:t>deux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cas</a:t>
            </a:r>
            <a:r>
              <a:rPr lang="cs-CZ" sz="1400" dirty="0" smtClean="0">
                <a:latin typeface="Calibri" pitchFamily="34" charset="0"/>
              </a:rPr>
              <a:t>, les </a:t>
            </a:r>
            <a:r>
              <a:rPr lang="cs-CZ" sz="1400" dirty="0" err="1" smtClean="0">
                <a:latin typeface="Calibri" pitchFamily="34" charset="0"/>
              </a:rPr>
              <a:t>frites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seraient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nées</a:t>
            </a:r>
            <a:r>
              <a:rPr lang="cs-CZ" sz="1400" dirty="0" smtClean="0">
                <a:latin typeface="Calibri" pitchFamily="34" charset="0"/>
              </a:rPr>
              <a:t> au </a:t>
            </a:r>
            <a:r>
              <a:rPr lang="cs-CZ" sz="1400" dirty="0" err="1" smtClean="0">
                <a:latin typeface="Calibri" pitchFamily="34" charset="0"/>
              </a:rPr>
              <a:t>XVIIIe</a:t>
            </a:r>
            <a:r>
              <a:rPr lang="cs-CZ" sz="1400" dirty="0" smtClean="0">
                <a:latin typeface="Calibri" pitchFamily="34" charset="0"/>
              </a:rPr>
              <a:t> si</a:t>
            </a:r>
            <a:r>
              <a:rPr lang="en-US" sz="1400" dirty="0" smtClean="0">
                <a:latin typeface="Calibri" pitchFamily="34" charset="0"/>
              </a:rPr>
              <a:t>è</a:t>
            </a:r>
            <a:r>
              <a:rPr lang="cs-CZ" sz="1400" dirty="0" smtClean="0">
                <a:latin typeface="Calibri" pitchFamily="34" charset="0"/>
              </a:rPr>
              <a:t>cle.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2- Faux. L´</a:t>
            </a:r>
            <a:r>
              <a:rPr lang="cs-CZ" sz="1400" dirty="0" err="1" smtClean="0">
                <a:latin typeface="Calibri" pitchFamily="34" charset="0"/>
              </a:rPr>
              <a:t>emmental</a:t>
            </a:r>
            <a:r>
              <a:rPr lang="cs-CZ" sz="1400" dirty="0" smtClean="0">
                <a:latin typeface="Calibri" pitchFamily="34" charset="0"/>
              </a:rPr>
              <a:t> a des </a:t>
            </a:r>
            <a:r>
              <a:rPr lang="cs-CZ" sz="1400" dirty="0" err="1" smtClean="0">
                <a:latin typeface="Calibri" pitchFamily="34" charset="0"/>
              </a:rPr>
              <a:t>trous</a:t>
            </a:r>
            <a:r>
              <a:rPr lang="cs-CZ" sz="1400" dirty="0" smtClean="0">
                <a:latin typeface="Calibri" pitchFamily="34" charset="0"/>
              </a:rPr>
              <a:t>,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gruy</a:t>
            </a:r>
            <a:r>
              <a:rPr lang="en-US" sz="1400" dirty="0" smtClean="0">
                <a:latin typeface="Calibri" pitchFamily="34" charset="0"/>
              </a:rPr>
              <a:t>è</a:t>
            </a:r>
            <a:r>
              <a:rPr lang="cs-CZ" sz="1400" dirty="0" smtClean="0">
                <a:latin typeface="Calibri" pitchFamily="34" charset="0"/>
              </a:rPr>
              <a:t>re n´</a:t>
            </a:r>
            <a:r>
              <a:rPr lang="cs-CZ" sz="1400" dirty="0" err="1" smtClean="0">
                <a:latin typeface="Calibri" pitchFamily="34" charset="0"/>
              </a:rPr>
              <a:t>en</a:t>
            </a:r>
            <a:r>
              <a:rPr lang="cs-CZ" sz="1400" dirty="0" smtClean="0">
                <a:latin typeface="Calibri" pitchFamily="34" charset="0"/>
              </a:rPr>
              <a:t> a pas.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3- </a:t>
            </a:r>
            <a:r>
              <a:rPr lang="cs-CZ" sz="1400" dirty="0" err="1" smtClean="0">
                <a:latin typeface="Calibri" pitchFamily="34" charset="0"/>
              </a:rPr>
              <a:t>Vrai</a:t>
            </a:r>
            <a:r>
              <a:rPr lang="cs-CZ" sz="1400" dirty="0" smtClean="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4- </a:t>
            </a:r>
            <a:r>
              <a:rPr lang="cs-CZ" sz="1400" dirty="0" err="1" smtClean="0">
                <a:latin typeface="Calibri" pitchFamily="34" charset="0"/>
              </a:rPr>
              <a:t>Vrai</a:t>
            </a:r>
            <a:r>
              <a:rPr lang="cs-CZ" sz="1400" dirty="0" smtClean="0">
                <a:latin typeface="Calibri" pitchFamily="34" charset="0"/>
              </a:rPr>
              <a:t>. </a:t>
            </a:r>
            <a:r>
              <a:rPr lang="cs-CZ" sz="1400" dirty="0" err="1" smtClean="0">
                <a:latin typeface="Calibri" pitchFamily="34" charset="0"/>
              </a:rPr>
              <a:t>Le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hachis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parmentier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est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un</a:t>
            </a:r>
            <a:r>
              <a:rPr lang="cs-CZ" sz="1400" dirty="0" smtClean="0">
                <a:latin typeface="Calibri" pitchFamily="34" charset="0"/>
              </a:rPr>
              <a:t> plat </a:t>
            </a:r>
            <a:r>
              <a:rPr lang="en-US" sz="1400" dirty="0" smtClean="0">
                <a:latin typeface="Calibri" pitchFamily="34" charset="0"/>
              </a:rPr>
              <a:t>à</a:t>
            </a:r>
            <a:r>
              <a:rPr lang="cs-CZ" sz="1400" dirty="0" smtClean="0">
                <a:latin typeface="Calibri" pitchFamily="34" charset="0"/>
              </a:rPr>
              <a:t> base de </a:t>
            </a:r>
            <a:r>
              <a:rPr lang="cs-CZ" sz="1400" dirty="0" err="1" smtClean="0">
                <a:latin typeface="Calibri" pitchFamily="34" charset="0"/>
              </a:rPr>
              <a:t>purée</a:t>
            </a:r>
            <a:r>
              <a:rPr lang="cs-CZ" sz="1400" dirty="0" smtClean="0">
                <a:latin typeface="Calibri" pitchFamily="34" charset="0"/>
              </a:rPr>
              <a:t> de </a:t>
            </a:r>
            <a:r>
              <a:rPr lang="cs-CZ" sz="1400" dirty="0" err="1" smtClean="0">
                <a:latin typeface="Calibri" pitchFamily="34" charset="0"/>
              </a:rPr>
              <a:t>pommes</a:t>
            </a:r>
            <a:r>
              <a:rPr lang="cs-CZ" sz="1400" dirty="0" smtClean="0">
                <a:latin typeface="Calibri" pitchFamily="34" charset="0"/>
              </a:rPr>
              <a:t> de </a:t>
            </a:r>
            <a:r>
              <a:rPr lang="cs-CZ" sz="1400" dirty="0" err="1" smtClean="0">
                <a:latin typeface="Calibri" pitchFamily="34" charset="0"/>
              </a:rPr>
              <a:t>terre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et</a:t>
            </a:r>
            <a:r>
              <a:rPr lang="cs-CZ" sz="1400" dirty="0" smtClean="0">
                <a:latin typeface="Calibri" pitchFamily="34" charset="0"/>
              </a:rPr>
              <a:t> de </a:t>
            </a:r>
            <a:r>
              <a:rPr lang="cs-CZ" sz="1400" dirty="0" err="1" smtClean="0">
                <a:latin typeface="Calibri" pitchFamily="34" charset="0"/>
              </a:rPr>
              <a:t>viande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hachée</a:t>
            </a:r>
            <a:r>
              <a:rPr lang="cs-CZ" sz="1400" dirty="0" smtClean="0">
                <a:latin typeface="Calibri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400" dirty="0" smtClean="0">
                <a:latin typeface="Calibri" pitchFamily="34" charset="0"/>
              </a:rPr>
              <a:t>5- Faux. </a:t>
            </a:r>
            <a:r>
              <a:rPr lang="cs-CZ" sz="1400" dirty="0" err="1" smtClean="0">
                <a:latin typeface="Calibri" pitchFamily="34" charset="0"/>
              </a:rPr>
              <a:t>Rien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qu</a:t>
            </a:r>
            <a:r>
              <a:rPr lang="cs-CZ" sz="1400" dirty="0" smtClean="0">
                <a:latin typeface="Calibri" pitchFamily="34" charset="0"/>
              </a:rPr>
              <a:t>´</a:t>
            </a:r>
            <a:r>
              <a:rPr lang="cs-CZ" sz="1400" dirty="0" err="1" smtClean="0">
                <a:latin typeface="Calibri" pitchFamily="34" charset="0"/>
              </a:rPr>
              <a:t>en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Algérie</a:t>
            </a:r>
            <a:r>
              <a:rPr lang="cs-CZ" sz="1400" dirty="0" smtClean="0">
                <a:latin typeface="Calibri" pitchFamily="34" charset="0"/>
              </a:rPr>
              <a:t>, </a:t>
            </a:r>
            <a:r>
              <a:rPr lang="cs-CZ" sz="1400" dirty="0" err="1" smtClean="0">
                <a:latin typeface="Calibri" pitchFamily="34" charset="0"/>
              </a:rPr>
              <a:t>il</a:t>
            </a:r>
            <a:r>
              <a:rPr lang="cs-CZ" sz="1400" dirty="0" smtClean="0">
                <a:latin typeface="Calibri" pitchFamily="34" charset="0"/>
              </a:rPr>
              <a:t> </a:t>
            </a:r>
            <a:r>
              <a:rPr lang="cs-CZ" sz="1400" dirty="0" err="1" smtClean="0">
                <a:latin typeface="Calibri" pitchFamily="34" charset="0"/>
              </a:rPr>
              <a:t>existe</a:t>
            </a:r>
            <a:r>
              <a:rPr lang="cs-CZ" sz="1400" dirty="0" smtClean="0">
                <a:latin typeface="Calibri" pitchFamily="34" charset="0"/>
              </a:rPr>
              <a:t> plus de 150 </a:t>
            </a:r>
            <a:r>
              <a:rPr lang="cs-CZ" sz="1400" dirty="0" err="1" smtClean="0">
                <a:latin typeface="Calibri" pitchFamily="34" charset="0"/>
              </a:rPr>
              <a:t>préparations</a:t>
            </a:r>
            <a:r>
              <a:rPr lang="cs-CZ" sz="1400" dirty="0" smtClean="0">
                <a:latin typeface="Calibri" pitchFamily="34" charset="0"/>
              </a:rPr>
              <a:t> de </a:t>
            </a:r>
            <a:r>
              <a:rPr lang="cs-CZ" sz="1400" dirty="0" err="1" smtClean="0">
                <a:latin typeface="Calibri" pitchFamily="34" charset="0"/>
              </a:rPr>
              <a:t>couscous</a:t>
            </a:r>
            <a:r>
              <a:rPr lang="cs-CZ" sz="1400" dirty="0" smtClean="0">
                <a:latin typeface="Calibri" pitchFamily="34" charset="0"/>
              </a:rPr>
              <a:t>.</a:t>
            </a:r>
            <a:endParaRPr lang="en-US" sz="14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0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0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iv systém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</TotalTime>
  <Words>641</Words>
  <Application>Microsoft Office PowerPoint</Application>
  <PresentationFormat>Předvádění na obrazovce (4:3)</PresentationFormat>
  <Paragraphs>161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Balónky</vt:lpstr>
      <vt:lpstr>La gastronomie francophone</vt:lpstr>
      <vt:lpstr>La gastronomie des pays francophones  Associez chaque spécialité à sa région:</vt:lpstr>
      <vt:lpstr>Les ingrédients des plats francophones Associez chaque  plat à sa définition</vt:lpstr>
      <vt:lpstr>Recette du tabouleh Complétez la recette avec les mots suivants à la bonne forme:  couper, égoutter, épépiner, équeuter, hacher, laver, mélanger, peler, presser, sécher, verser</vt:lpstr>
      <vt:lpstr>Le couscous Cliquez sur le lien ci-dessous pour regarder la vidéo puis répondez aux questions: vidéo</vt:lpstr>
      <vt:lpstr>Vrai ou faux ???</vt:lpstr>
      <vt:lpstr>Použitý obrazový materiál: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56</cp:revision>
  <dcterms:created xsi:type="dcterms:W3CDTF">2012-06-18T15:15:37Z</dcterms:created>
  <dcterms:modified xsi:type="dcterms:W3CDTF">2013-12-17T14:17:07Z</dcterms:modified>
</cp:coreProperties>
</file>