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9" r:id="rId5"/>
    <p:sldId id="272" r:id="rId6"/>
    <p:sldId id="263" r:id="rId7"/>
    <p:sldId id="267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FF99"/>
    <a:srgbClr val="FF00FF"/>
    <a:srgbClr val="FF0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1" autoAdjust="0"/>
    <p:restoredTop sz="94660"/>
  </p:normalViewPr>
  <p:slideViewPr>
    <p:cSldViewPr>
      <p:cViewPr>
        <p:scale>
          <a:sx n="125" d="100"/>
          <a:sy n="125" d="100"/>
        </p:scale>
        <p:origin x="-78" y="9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8DE6-A681-457F-9E73-BCE0D468C4B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E2E83-8E9C-4426-9E4C-4B9E35FF83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7E347-C7B1-4EBF-A7FE-BEA5026ED46D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F35DA-68C3-4FEA-A804-E304DDC38C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CDC2-2D7D-464F-8C06-4C8EE6017AA5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D924E-53DD-4B8D-B745-751985700E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68605-6C91-4B0B-98BC-23D9C2DE4F3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C126A-34D7-4B78-8EF2-1768A2D344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4B313-DA87-44EA-BAC2-6FE3347650C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FB80-D39C-4540-9570-2146840A24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6876A-129E-411F-A4DE-F88CB2FF1EA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E18A2-E87A-4AF6-ABE5-648B2C395E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3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7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2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2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0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2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172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7172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95FEE-5A07-4387-BF7E-C50908DB61A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F5EB9-33F9-4EE7-979C-3CDFE1684E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0640B-A470-457B-9DA5-83690B2CE4F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95E8-17BB-494B-B030-BA9ABE13CB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4557B-8572-4FDC-AA77-1AEA40621E7D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84D02-529E-4A0C-B4BB-C74AE88C6A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FB5C-3714-4790-93FD-C7680BEDFEE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57E00-5E0A-4ED4-8F7F-5D762BD655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E1554-BB1A-46F1-803F-711485C4C56C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03B60-0177-4D29-9A72-4E6590F4C8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CB2B3-1A7A-4E21-B8A1-DA01ADAD195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7EA21-DD02-4281-B0BE-4959812AC2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D520-0DE5-4FC9-9C6B-DEFEAB322572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300D9-A8DA-4D1B-9BE3-875ADE00AA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B5FA6-8182-441F-96EF-54936B92D0C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BC85E-2FEF-4884-B20E-A12844EF12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336FA-A0D7-448B-809E-87559C608FD7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C053-D969-4772-8519-63BB5D16F9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2115B-BC5A-4F2F-9BED-FCA9AADC9F6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179EE-9A7D-4883-A2DE-E704FA2FFE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A4618-2FA7-4946-B3E3-4831F4B94CB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C3807-4919-476E-BDFF-0B8E2A3E9B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40A55-56CF-4AFA-8A0A-41E5F85936C1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EBC5C-8E17-4775-95C9-C2FEA70CD1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1A173-F3D0-46F7-9D29-6657BF32560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F1CC-5A68-4B34-85C2-9C8AC0E705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BFE1A-FF59-4E30-A235-68A79B005337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176DB-AEC8-463E-B739-F08F4C28FD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C5573-A019-49FA-8222-38F8F0C0247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CA7C9-073D-47BA-8F63-E49C61FD1D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CAF65-66BC-40AB-B2AD-2CF02567332F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B46DF-DF96-44F3-966D-1F4892E75F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F7661-A6CA-4911-8A5D-385D8F38042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ADE0E-B9A1-497C-8286-498D73D0F5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9352D-87C2-4AFD-8BB7-8F458384B5AE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C3802-F4D3-4C76-8AB5-41BC402E2C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349BD-2D54-4D9D-A6AF-58F5AE64557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4615D-8365-41B6-A7CD-FE0B4D7F1D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7E8536-24B6-4229-83B5-D0DA2450FE7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2ACACC-4F35-4017-8D8C-280E9C9142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  <p:sldLayoutId id="214748365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7065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639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7066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7066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639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7066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642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7067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7067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7067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1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639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70676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7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39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706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39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7068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706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7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070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638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070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8EEF36CE-30BB-4B8C-8F76-BABB2A55AFA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7070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070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AF3FA2C-BF77-47CC-A4A3-9BAEDB60B5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3/30/Naelachohanboutrosghali-2.jpg" TargetMode="External"/><Relationship Id="rId2" Type="http://schemas.openxmlformats.org/officeDocument/2006/relationships/hyperlink" Target="http://upload.wikimedia.org/wikipedia/commons/b/b3/Abdou_Diouf.jpg?uselang=cs" TargetMode="Externa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ancophonie.org/" TargetMode="External"/><Relationship Id="rId2" Type="http://schemas.openxmlformats.org/officeDocument/2006/relationships/hyperlink" Target="http://office.microsoft.com/fr-fr/images/results.aspx?qu=afrique&amp;ex=1" TargetMode="Externa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Calibri" pitchFamily="34" charset="0"/>
              </a:rPr>
              <a:t>L´</a:t>
            </a:r>
            <a:r>
              <a:rPr lang="cs-CZ" sz="3600" b="1" dirty="0" err="1" smtClean="0">
                <a:solidFill>
                  <a:srgbClr val="000000"/>
                </a:solidFill>
                <a:latin typeface="Calibri" pitchFamily="34" charset="0"/>
              </a:rPr>
              <a:t>organisation</a:t>
            </a:r>
            <a:r>
              <a:rPr lang="cs-CZ" sz="3600" b="1" dirty="0" smtClean="0">
                <a:solidFill>
                  <a:srgbClr val="000000"/>
                </a:solidFill>
                <a:latin typeface="Calibri" pitchFamily="34" charset="0"/>
              </a:rPr>
              <a:t> de la </a:t>
            </a:r>
            <a:r>
              <a:rPr lang="cs-CZ" sz="3600" b="1" smtClean="0">
                <a:solidFill>
                  <a:srgbClr val="000000"/>
                </a:solidFill>
                <a:latin typeface="Calibri" pitchFamily="34" charset="0"/>
              </a:rPr>
              <a:t>Francophonie</a:t>
            </a:r>
            <a:endParaRPr lang="cs-CZ" sz="3600" b="1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/>
          </a:extLst>
        </p:spPr>
      </p:pic>
      <p:pic>
        <p:nvPicPr>
          <p:cNvPr id="28675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867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711" name="Group 39"/>
          <p:cNvGraphicFramePr>
            <a:graphicFrameLocks noGrp="1"/>
          </p:cNvGraphicFramePr>
          <p:nvPr/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La </a:t>
                      </a:r>
                      <a:r>
                        <a:rPr kumimoji="0" lang="cs-CZ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Francophonie</a:t>
                      </a: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cs-CZ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13.7.2013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 ročník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du fonctionnement de la Francophonie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proposé. Les solutions proposées sont en page 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INOVACE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09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FNEV20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188640"/>
            <a:ext cx="8243887" cy="797074"/>
          </a:xfrm>
        </p:spPr>
        <p:txBody>
          <a:bodyPr/>
          <a:lstStyle/>
          <a:p>
            <a:pPr>
              <a:defRPr/>
            </a:pPr>
            <a:r>
              <a:rPr lang="cs-CZ" sz="2800" dirty="0" err="1" smtClean="0">
                <a:solidFill>
                  <a:srgbClr val="FF00FF"/>
                </a:solidFill>
              </a:rPr>
              <a:t>Histoire</a:t>
            </a:r>
            <a:r>
              <a:rPr lang="cs-CZ" sz="2800" dirty="0" smtClean="0">
                <a:solidFill>
                  <a:srgbClr val="FF00FF"/>
                </a:solidFill>
              </a:rPr>
              <a:t> de la </a:t>
            </a:r>
            <a:r>
              <a:rPr lang="cs-CZ" sz="2800" dirty="0" err="1" smtClean="0">
                <a:solidFill>
                  <a:srgbClr val="FF00FF"/>
                </a:solidFill>
              </a:rPr>
              <a:t>Francophonie</a:t>
            </a:r>
            <a:r>
              <a:rPr lang="cs-CZ" sz="5400" dirty="0" smtClean="0">
                <a:solidFill>
                  <a:srgbClr val="FF00FF"/>
                </a:solidFill>
              </a:rPr>
              <a:t/>
            </a:r>
            <a:br>
              <a:rPr lang="cs-CZ" sz="5400" dirty="0" smtClean="0">
                <a:solidFill>
                  <a:srgbClr val="FF00FF"/>
                </a:solidFill>
              </a:rPr>
            </a:br>
            <a:r>
              <a:rPr lang="cs-CZ" sz="1600" i="1" dirty="0" err="1" smtClean="0"/>
              <a:t>Retrouvez</a:t>
            </a:r>
            <a:r>
              <a:rPr lang="cs-CZ" sz="1600" i="1" dirty="0" smtClean="0"/>
              <a:t> la </a:t>
            </a:r>
            <a:r>
              <a:rPr lang="cs-CZ" sz="1600" i="1" dirty="0" err="1" smtClean="0"/>
              <a:t>date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qui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correspond</a:t>
            </a:r>
            <a:r>
              <a:rPr lang="cs-CZ" sz="1600" i="1" dirty="0" smtClean="0"/>
              <a:t> </a:t>
            </a:r>
            <a:r>
              <a:rPr lang="en-US" sz="1600" i="1" dirty="0" smtClean="0"/>
              <a:t>à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chaque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événement</a:t>
            </a:r>
            <a:endParaRPr lang="cs-CZ" sz="1600" i="1" dirty="0" smtClean="0"/>
          </a:p>
        </p:txBody>
      </p:sp>
      <p:sp>
        <p:nvSpPr>
          <p:cNvPr id="14340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95288" y="1196975"/>
            <a:ext cx="5942012" cy="52578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smtClean="0"/>
              <a:t>21 </a:t>
            </a:r>
            <a:r>
              <a:rPr lang="cs-CZ" sz="1600" i="1" dirty="0" err="1" smtClean="0"/>
              <a:t>pays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signent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traité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instituant</a:t>
            </a:r>
            <a:r>
              <a:rPr lang="cs-CZ" sz="1600" i="1" dirty="0" smtClean="0"/>
              <a:t> l´Agence de </a:t>
            </a:r>
            <a:r>
              <a:rPr lang="cs-CZ" sz="1600" i="1" dirty="0" err="1" smtClean="0"/>
              <a:t>coopération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culturelle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technique</a:t>
            </a:r>
            <a:r>
              <a:rPr lang="cs-CZ" sz="1600" i="1" dirty="0" smtClean="0"/>
              <a:t>, </a:t>
            </a:r>
            <a:r>
              <a:rPr lang="cs-CZ" sz="1600" i="1" dirty="0" err="1" smtClean="0"/>
              <a:t>premi</a:t>
            </a:r>
            <a:r>
              <a:rPr lang="en-US" sz="1600" i="1" dirty="0" smtClean="0"/>
              <a:t>è</a:t>
            </a:r>
            <a:r>
              <a:rPr lang="cs-CZ" sz="1600" i="1" dirty="0" smtClean="0"/>
              <a:t>re </a:t>
            </a:r>
            <a:r>
              <a:rPr lang="cs-CZ" sz="1600" i="1" dirty="0" err="1" smtClean="0"/>
              <a:t>organisation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intergouvernementale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francophone</a:t>
            </a:r>
            <a:r>
              <a:rPr lang="cs-CZ" sz="1600" i="1" dirty="0" smtClean="0"/>
              <a:t>, </a:t>
            </a:r>
            <a:r>
              <a:rPr lang="cs-CZ" sz="1600" i="1" dirty="0" err="1" smtClean="0"/>
              <a:t>anc</a:t>
            </a:r>
            <a:r>
              <a:rPr lang="en-US" sz="1600" i="1" dirty="0" smtClean="0"/>
              <a:t>ê</a:t>
            </a:r>
            <a:r>
              <a:rPr lang="cs-CZ" sz="1600" i="1" dirty="0" err="1" smtClean="0"/>
              <a:t>tre</a:t>
            </a:r>
            <a:r>
              <a:rPr lang="cs-CZ" sz="1600" i="1" dirty="0" smtClean="0"/>
              <a:t> de l´</a:t>
            </a:r>
            <a:r>
              <a:rPr lang="cs-CZ" sz="1600" i="1" dirty="0" err="1" smtClean="0"/>
              <a:t>Organisation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internationale</a:t>
            </a:r>
            <a:r>
              <a:rPr lang="cs-CZ" sz="1600" i="1" dirty="0" smtClean="0"/>
              <a:t> de la </a:t>
            </a:r>
            <a:r>
              <a:rPr lang="cs-CZ" sz="1600" i="1" dirty="0" err="1" smtClean="0"/>
              <a:t>Francophonie</a:t>
            </a:r>
            <a:r>
              <a:rPr lang="cs-CZ" sz="1600" i="1" dirty="0" smtClean="0"/>
              <a:t>.</a:t>
            </a:r>
            <a:endParaRPr lang="en-US" sz="1600" i="1" dirty="0" smtClean="0"/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Conférence</a:t>
            </a:r>
            <a:r>
              <a:rPr lang="cs-CZ" sz="1600" i="1" dirty="0" smtClean="0"/>
              <a:t> des </a:t>
            </a:r>
            <a:r>
              <a:rPr lang="cs-CZ" sz="1600" i="1" dirty="0" err="1" smtClean="0"/>
              <a:t>ministres</a:t>
            </a:r>
            <a:r>
              <a:rPr lang="cs-CZ" sz="1600" i="1" dirty="0" smtClean="0"/>
              <a:t> de l´</a:t>
            </a:r>
            <a:r>
              <a:rPr lang="cs-CZ" sz="1600" i="1" dirty="0" err="1" smtClean="0"/>
              <a:t>éducation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ayant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fran</a:t>
            </a:r>
            <a:r>
              <a:rPr lang="en-US" sz="1600" i="1" dirty="0" smtClean="0"/>
              <a:t>ç</a:t>
            </a:r>
            <a:r>
              <a:rPr lang="cs-CZ" sz="1600" i="1" dirty="0" err="1" smtClean="0"/>
              <a:t>ais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partage</a:t>
            </a:r>
            <a:r>
              <a:rPr lang="cs-CZ" sz="1600" i="1" dirty="0" smtClean="0"/>
              <a:t>, c´</a:t>
            </a:r>
            <a:r>
              <a:rPr lang="cs-CZ" sz="1600" i="1" dirty="0" err="1" smtClean="0"/>
              <a:t>est</a:t>
            </a:r>
            <a:r>
              <a:rPr lang="cs-CZ" sz="1600" i="1" dirty="0" smtClean="0"/>
              <a:t> la </a:t>
            </a:r>
            <a:r>
              <a:rPr lang="cs-CZ" sz="1600" i="1" dirty="0" err="1" smtClean="0"/>
              <a:t>premi</a:t>
            </a:r>
            <a:r>
              <a:rPr lang="en-US" sz="1600" i="1" dirty="0" smtClean="0"/>
              <a:t>è</a:t>
            </a:r>
            <a:r>
              <a:rPr lang="cs-CZ" sz="1600" i="1" dirty="0" smtClean="0"/>
              <a:t>re </a:t>
            </a:r>
            <a:r>
              <a:rPr lang="cs-CZ" sz="1600" i="1" dirty="0" err="1" smtClean="0"/>
              <a:t>institution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francophone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officielle</a:t>
            </a:r>
            <a:r>
              <a:rPr lang="cs-CZ" sz="1600" i="1" dirty="0" smtClean="0"/>
              <a:t>.</a:t>
            </a:r>
            <a:endParaRPr lang="en-US" sz="1600" i="1" dirty="0" smtClean="0"/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Création</a:t>
            </a:r>
            <a:r>
              <a:rPr lang="cs-CZ" sz="1600" i="1" dirty="0" smtClean="0"/>
              <a:t> de l´</a:t>
            </a:r>
            <a:r>
              <a:rPr lang="cs-CZ" sz="1600" i="1" dirty="0" err="1" smtClean="0"/>
              <a:t>Organisation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internationale</a:t>
            </a:r>
            <a:r>
              <a:rPr lang="cs-CZ" sz="1600" i="1" dirty="0" smtClean="0"/>
              <a:t> de la </a:t>
            </a:r>
            <a:r>
              <a:rPr lang="cs-CZ" sz="1600" i="1" dirty="0" err="1" smtClean="0"/>
              <a:t>Francophonie</a:t>
            </a:r>
            <a:endParaRPr lang="cs-CZ" sz="1600" i="1" dirty="0" smtClean="0"/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Création</a:t>
            </a:r>
            <a:r>
              <a:rPr lang="cs-CZ" sz="1600" i="1" dirty="0" smtClean="0"/>
              <a:t> de TV5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Invention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du</a:t>
            </a:r>
            <a:r>
              <a:rPr lang="cs-CZ" sz="1600" i="1" dirty="0" smtClean="0"/>
              <a:t> terme „</a:t>
            </a:r>
            <a:r>
              <a:rPr lang="cs-CZ" sz="1600" i="1" dirty="0" err="1" smtClean="0"/>
              <a:t>francophonie</a:t>
            </a:r>
            <a:r>
              <a:rPr lang="cs-CZ" sz="1600" i="1" dirty="0" smtClean="0"/>
              <a:t>“ par </a:t>
            </a:r>
            <a:r>
              <a:rPr lang="cs-CZ" sz="1600" i="1" dirty="0" err="1" smtClean="0"/>
              <a:t>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géographe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fran</a:t>
            </a:r>
            <a:r>
              <a:rPr lang="en-US" sz="1600" i="1" dirty="0" smtClean="0"/>
              <a:t>ç</a:t>
            </a:r>
            <a:r>
              <a:rPr lang="cs-CZ" sz="1600" i="1" dirty="0" err="1" smtClean="0"/>
              <a:t>ais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Onésime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Reclus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pour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définir</a:t>
            </a:r>
            <a:r>
              <a:rPr lang="cs-CZ" sz="1600" i="1" dirty="0" smtClean="0"/>
              <a:t> l´ensemble des </a:t>
            </a:r>
            <a:r>
              <a:rPr lang="cs-CZ" sz="1600" i="1" dirty="0" err="1" smtClean="0"/>
              <a:t>personnes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pays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qui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utilisent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le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fran</a:t>
            </a:r>
            <a:r>
              <a:rPr lang="en-US" sz="1600" i="1" dirty="0" smtClean="0"/>
              <a:t>ç</a:t>
            </a:r>
            <a:r>
              <a:rPr lang="cs-CZ" sz="1600" i="1" dirty="0" err="1" smtClean="0"/>
              <a:t>ais</a:t>
            </a:r>
            <a:r>
              <a:rPr lang="cs-CZ" sz="1600" i="1" dirty="0" smtClean="0"/>
              <a:t>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smtClean="0"/>
              <a:t>L´</a:t>
            </a:r>
            <a:r>
              <a:rPr lang="cs-CZ" sz="1600" i="1" dirty="0" err="1" smtClean="0"/>
              <a:t>Organisation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internationale</a:t>
            </a:r>
            <a:r>
              <a:rPr lang="cs-CZ" sz="1600" i="1" dirty="0" smtClean="0"/>
              <a:t> de la </a:t>
            </a:r>
            <a:r>
              <a:rPr lang="cs-CZ" sz="1600" i="1" dirty="0" err="1" smtClean="0"/>
              <a:t>Francophonie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devient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observateur</a:t>
            </a:r>
            <a:r>
              <a:rPr lang="cs-CZ" sz="1600" i="1" dirty="0" smtClean="0"/>
              <a:t> </a:t>
            </a:r>
            <a:r>
              <a:rPr lang="en-US" sz="1600" i="1" dirty="0" smtClean="0"/>
              <a:t>à</a:t>
            </a:r>
            <a:r>
              <a:rPr lang="cs-CZ" sz="1600" i="1" dirty="0" smtClean="0"/>
              <a:t> l´Onu.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Premier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sommet</a:t>
            </a:r>
            <a:r>
              <a:rPr lang="cs-CZ" sz="1600" i="1" dirty="0" smtClean="0"/>
              <a:t> de la </a:t>
            </a:r>
            <a:r>
              <a:rPr lang="cs-CZ" sz="1600" i="1" dirty="0" err="1" smtClean="0"/>
              <a:t>Francophonie</a:t>
            </a:r>
            <a:r>
              <a:rPr lang="cs-CZ" sz="1600" i="1" dirty="0" smtClean="0"/>
              <a:t>, </a:t>
            </a:r>
            <a:r>
              <a:rPr lang="cs-CZ" sz="1600" i="1" dirty="0" err="1" smtClean="0"/>
              <a:t>regroupant</a:t>
            </a:r>
            <a:r>
              <a:rPr lang="cs-CZ" sz="1600" i="1" dirty="0" smtClean="0"/>
              <a:t> 42 </a:t>
            </a:r>
            <a:r>
              <a:rPr lang="cs-CZ" sz="1600" i="1" dirty="0" err="1" smtClean="0"/>
              <a:t>chefs</a:t>
            </a:r>
            <a:r>
              <a:rPr lang="cs-CZ" sz="1600" i="1" dirty="0" smtClean="0"/>
              <a:t> d´</a:t>
            </a:r>
            <a:r>
              <a:rPr lang="cs-CZ" sz="1600" i="1" dirty="0" err="1" smtClean="0"/>
              <a:t>Etat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et</a:t>
            </a:r>
            <a:r>
              <a:rPr lang="cs-CZ" sz="1600" i="1" dirty="0" smtClean="0"/>
              <a:t> de gouvernement.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cs-CZ" sz="1600" i="1" dirty="0" err="1" smtClean="0"/>
              <a:t>Premi</a:t>
            </a:r>
            <a:r>
              <a:rPr lang="en-US" sz="1600" i="1" dirty="0" smtClean="0"/>
              <a:t>è</a:t>
            </a:r>
            <a:r>
              <a:rPr lang="cs-CZ" sz="1600" i="1" dirty="0" smtClean="0"/>
              <a:t>re </a:t>
            </a:r>
            <a:r>
              <a:rPr lang="cs-CZ" sz="1600" i="1" dirty="0" err="1" smtClean="0"/>
              <a:t>journée</a:t>
            </a:r>
            <a:r>
              <a:rPr lang="cs-CZ" sz="1600" i="1" dirty="0" smtClean="0"/>
              <a:t> de la </a:t>
            </a:r>
            <a:r>
              <a:rPr lang="cs-CZ" sz="1600" i="1" dirty="0" err="1" smtClean="0"/>
              <a:t>Francophonie</a:t>
            </a:r>
            <a:endParaRPr lang="en-US" sz="1600" i="1" dirty="0" smtClean="0"/>
          </a:p>
          <a:p>
            <a:pPr marL="533400" indent="-533400" eaLnBrk="1" hangingPunct="1">
              <a:buFontTx/>
              <a:buAutoNum type="arabicPeriod"/>
              <a:defRPr/>
            </a:pPr>
            <a:endParaRPr lang="cs-CZ" sz="1400" i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300788" y="1700213"/>
            <a:ext cx="2525712" cy="445611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1880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1960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20 mars 1970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1984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17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février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1986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20 mars 1988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4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décembre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1998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18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décembre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1998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>
          <a:xfrm>
            <a:off x="395536" y="188640"/>
            <a:ext cx="7873503" cy="10081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800" dirty="0" smtClean="0">
                <a:solidFill>
                  <a:srgbClr val="FF00FF"/>
                </a:solidFill>
              </a:rPr>
              <a:t>L´</a:t>
            </a:r>
            <a:r>
              <a:rPr lang="cs-CZ" sz="2800" dirty="0" err="1" smtClean="0">
                <a:solidFill>
                  <a:srgbClr val="FF00FF"/>
                </a:solidFill>
              </a:rPr>
              <a:t>organisation</a:t>
            </a:r>
            <a:r>
              <a:rPr lang="cs-CZ" sz="2800" dirty="0" smtClean="0">
                <a:solidFill>
                  <a:srgbClr val="FF00FF"/>
                </a:solidFill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</a:rPr>
              <a:t>internationale</a:t>
            </a:r>
            <a:r>
              <a:rPr lang="cs-CZ" sz="2800" dirty="0" smtClean="0">
                <a:solidFill>
                  <a:srgbClr val="FF00FF"/>
                </a:solidFill>
              </a:rPr>
              <a:t> de la </a:t>
            </a:r>
            <a:r>
              <a:rPr lang="cs-CZ" sz="2800" dirty="0" err="1" smtClean="0">
                <a:solidFill>
                  <a:srgbClr val="FF00FF"/>
                </a:solidFill>
              </a:rPr>
              <a:t>Francophonie</a:t>
            </a:r>
            <a:r>
              <a:rPr lang="cs-CZ" sz="2800" dirty="0" smtClean="0">
                <a:solidFill>
                  <a:srgbClr val="FF00FF"/>
                </a:solidFill>
              </a:rPr>
              <a:t> (OIF)</a:t>
            </a:r>
            <a:r>
              <a:rPr lang="cs-CZ" sz="3600" dirty="0" smtClean="0">
                <a:solidFill>
                  <a:srgbClr val="FF00FF"/>
                </a:solidFill>
              </a:rPr>
              <a:t/>
            </a:r>
            <a:br>
              <a:rPr lang="cs-CZ" sz="3600" dirty="0" smtClean="0">
                <a:solidFill>
                  <a:srgbClr val="FF00FF"/>
                </a:solidFill>
              </a:rPr>
            </a:br>
            <a:r>
              <a:rPr lang="cs-CZ" sz="1600" i="1" dirty="0" err="1" smtClean="0"/>
              <a:t>Vrai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ou</a:t>
            </a:r>
            <a:r>
              <a:rPr lang="cs-CZ" sz="1600" i="1" dirty="0" smtClean="0"/>
              <a:t> faux ?</a:t>
            </a:r>
            <a:endParaRPr lang="cs-CZ" sz="2400" i="1" dirty="0">
              <a:solidFill>
                <a:srgbClr val="FF00FF"/>
              </a:solidFill>
              <a:latin typeface="Calibri" pitchFamily="34" charset="0"/>
            </a:endParaRPr>
          </a:p>
        </p:txBody>
      </p:sp>
      <p:sp>
        <p:nvSpPr>
          <p:cNvPr id="2" name="Rectangle 3"/>
          <p:cNvSpPr>
            <a:spLocks noGrp="1"/>
          </p:cNvSpPr>
          <p:nvPr>
            <p:ph type="body" idx="4294967295"/>
          </p:nvPr>
        </p:nvSpPr>
        <p:spPr>
          <a:xfrm>
            <a:off x="395536" y="1628800"/>
            <a:ext cx="5410944" cy="403244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dirty="0" smtClean="0">
                <a:latin typeface="Calibri" pitchFamily="34" charset="0"/>
              </a:rPr>
              <a:t>1 - L´</a:t>
            </a:r>
            <a:r>
              <a:rPr lang="cs-CZ" sz="1600" i="1" dirty="0" err="1" smtClean="0">
                <a:latin typeface="Calibri" pitchFamily="34" charset="0"/>
              </a:rPr>
              <a:t>organisation</a:t>
            </a:r>
            <a:r>
              <a:rPr lang="cs-CZ" sz="1600" i="1" dirty="0" smtClean="0">
                <a:latin typeface="Calibri" pitchFamily="34" charset="0"/>
              </a:rPr>
              <a:t> de la </a:t>
            </a:r>
            <a:r>
              <a:rPr lang="cs-CZ" sz="1600" i="1" dirty="0" err="1" smtClean="0">
                <a:latin typeface="Calibri" pitchFamily="34" charset="0"/>
              </a:rPr>
              <a:t>Francophonie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compte</a:t>
            </a:r>
            <a:r>
              <a:rPr lang="cs-CZ" sz="1600" i="1" dirty="0" smtClean="0">
                <a:latin typeface="Calibri" pitchFamily="34" charset="0"/>
              </a:rPr>
              <a:t> 77 </a:t>
            </a:r>
            <a:r>
              <a:rPr lang="cs-CZ" sz="1600" i="1" dirty="0" err="1" smtClean="0">
                <a:latin typeface="Calibri" pitchFamily="34" charset="0"/>
              </a:rPr>
              <a:t>Etats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membres</a:t>
            </a:r>
            <a:r>
              <a:rPr lang="cs-CZ" sz="1600" i="1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dirty="0" smtClean="0">
                <a:latin typeface="Calibri" pitchFamily="34" charset="0"/>
              </a:rPr>
              <a:t>2- L´OIF a 4 </a:t>
            </a:r>
            <a:r>
              <a:rPr lang="cs-CZ" sz="1600" i="1" dirty="0" err="1" smtClean="0">
                <a:latin typeface="Calibri" pitchFamily="34" charset="0"/>
              </a:rPr>
              <a:t>grandes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missions</a:t>
            </a:r>
            <a:r>
              <a:rPr lang="cs-CZ" sz="1600" i="1" dirty="0" smtClean="0">
                <a:latin typeface="Calibri" pitchFamily="34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cs-CZ" sz="1200" i="1" dirty="0" err="1" smtClean="0">
                <a:latin typeface="Calibri" pitchFamily="34" charset="0"/>
              </a:rPr>
              <a:t>Promouvoir</a:t>
            </a:r>
            <a:r>
              <a:rPr lang="cs-CZ" sz="1200" i="1" dirty="0" smtClean="0">
                <a:latin typeface="Calibri" pitchFamily="34" charset="0"/>
              </a:rPr>
              <a:t> la </a:t>
            </a:r>
            <a:r>
              <a:rPr lang="cs-CZ" sz="1200" i="1" dirty="0" err="1" smtClean="0">
                <a:latin typeface="Calibri" pitchFamily="34" charset="0"/>
              </a:rPr>
              <a:t>langue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française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et</a:t>
            </a:r>
            <a:r>
              <a:rPr lang="cs-CZ" sz="1200" i="1" dirty="0" smtClean="0">
                <a:latin typeface="Calibri" pitchFamily="34" charset="0"/>
              </a:rPr>
              <a:t> la </a:t>
            </a:r>
            <a:r>
              <a:rPr lang="cs-CZ" sz="1200" i="1" dirty="0" err="1" smtClean="0">
                <a:latin typeface="Calibri" pitchFamily="34" charset="0"/>
              </a:rPr>
              <a:t>diversité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culturelle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et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linguistique</a:t>
            </a:r>
            <a:endParaRPr lang="cs-CZ" sz="1200" i="1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cs-CZ" sz="1200" i="1" dirty="0" err="1" smtClean="0">
                <a:latin typeface="Calibri" pitchFamily="34" charset="0"/>
              </a:rPr>
              <a:t>Promouvoir</a:t>
            </a:r>
            <a:r>
              <a:rPr lang="cs-CZ" sz="1200" i="1" dirty="0" smtClean="0">
                <a:latin typeface="Calibri" pitchFamily="34" charset="0"/>
              </a:rPr>
              <a:t> la </a:t>
            </a:r>
            <a:r>
              <a:rPr lang="cs-CZ" sz="1200" i="1" dirty="0" err="1" smtClean="0">
                <a:latin typeface="Calibri" pitchFamily="34" charset="0"/>
              </a:rPr>
              <a:t>paix</a:t>
            </a:r>
            <a:r>
              <a:rPr lang="cs-CZ" sz="1200" i="1" dirty="0" smtClean="0">
                <a:latin typeface="Calibri" pitchFamily="34" charset="0"/>
              </a:rPr>
              <a:t>, la </a:t>
            </a:r>
            <a:r>
              <a:rPr lang="cs-CZ" sz="1200" i="1" dirty="0" err="1" smtClean="0">
                <a:latin typeface="Calibri" pitchFamily="34" charset="0"/>
              </a:rPr>
              <a:t>démocratie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et</a:t>
            </a:r>
            <a:r>
              <a:rPr lang="cs-CZ" sz="1200" i="1" dirty="0" smtClean="0">
                <a:latin typeface="Calibri" pitchFamily="34" charset="0"/>
              </a:rPr>
              <a:t> les </a:t>
            </a:r>
            <a:r>
              <a:rPr lang="cs-CZ" sz="1200" i="1" dirty="0" err="1" smtClean="0">
                <a:latin typeface="Calibri" pitchFamily="34" charset="0"/>
              </a:rPr>
              <a:t>droits</a:t>
            </a:r>
            <a:r>
              <a:rPr lang="cs-CZ" sz="1200" i="1" dirty="0" smtClean="0">
                <a:latin typeface="Calibri" pitchFamily="34" charset="0"/>
              </a:rPr>
              <a:t> de l´</a:t>
            </a:r>
            <a:r>
              <a:rPr lang="cs-CZ" sz="1200" i="1" dirty="0" err="1" smtClean="0">
                <a:latin typeface="Calibri" pitchFamily="34" charset="0"/>
              </a:rPr>
              <a:t>Homme</a:t>
            </a:r>
            <a:endParaRPr lang="cs-CZ" sz="1200" i="1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cs-CZ" sz="1200" i="1" dirty="0" err="1" smtClean="0">
                <a:latin typeface="Calibri" pitchFamily="34" charset="0"/>
              </a:rPr>
              <a:t>Soutenir</a:t>
            </a:r>
            <a:r>
              <a:rPr lang="cs-CZ" sz="1200" i="1" dirty="0" smtClean="0">
                <a:latin typeface="Calibri" pitchFamily="34" charset="0"/>
              </a:rPr>
              <a:t> l´</a:t>
            </a:r>
            <a:r>
              <a:rPr lang="cs-CZ" sz="1200" i="1" dirty="0" err="1" smtClean="0">
                <a:latin typeface="Calibri" pitchFamily="34" charset="0"/>
              </a:rPr>
              <a:t>éducation</a:t>
            </a:r>
            <a:endParaRPr lang="cs-CZ" sz="1200" i="1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cs-CZ" sz="1200" i="1" dirty="0" err="1" smtClean="0">
                <a:latin typeface="Calibri" pitchFamily="34" charset="0"/>
              </a:rPr>
              <a:t>Soutenir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le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développement</a:t>
            </a:r>
            <a:r>
              <a:rPr lang="cs-CZ" sz="1200" i="1" dirty="0" smtClean="0">
                <a:latin typeface="Calibri" pitchFamily="34" charset="0"/>
              </a:rPr>
              <a:t> </a:t>
            </a:r>
            <a:r>
              <a:rPr lang="cs-CZ" sz="1200" i="1" dirty="0" err="1" smtClean="0">
                <a:latin typeface="Calibri" pitchFamily="34" charset="0"/>
              </a:rPr>
              <a:t>durable</a:t>
            </a:r>
            <a:endParaRPr lang="cs-CZ" sz="1200" i="1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cs-CZ" sz="1200" i="1" dirty="0" smtClean="0">
              <a:latin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cs-CZ" sz="12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cs-CZ" sz="1600" i="1" dirty="0" smtClean="0">
                <a:latin typeface="Calibri" pitchFamily="34" charset="0"/>
              </a:rPr>
              <a:t>3- </a:t>
            </a:r>
            <a:r>
              <a:rPr lang="cs-CZ" sz="1600" i="1" dirty="0" err="1" smtClean="0">
                <a:latin typeface="Calibri" pitchFamily="34" charset="0"/>
              </a:rPr>
              <a:t>Le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siège</a:t>
            </a:r>
            <a:r>
              <a:rPr lang="cs-CZ" sz="1600" i="1" dirty="0" smtClean="0">
                <a:latin typeface="Calibri" pitchFamily="34" charset="0"/>
              </a:rPr>
              <a:t> de l´OIF </a:t>
            </a:r>
            <a:r>
              <a:rPr lang="cs-CZ" sz="1600" i="1" dirty="0" err="1" smtClean="0">
                <a:latin typeface="Calibri" pitchFamily="34" charset="0"/>
              </a:rPr>
              <a:t>est</a:t>
            </a:r>
            <a:r>
              <a:rPr lang="cs-CZ" sz="1600" i="1" dirty="0" smtClean="0">
                <a:latin typeface="Calibri" pitchFamily="34" charset="0"/>
              </a:rPr>
              <a:t> à </a:t>
            </a:r>
            <a:r>
              <a:rPr lang="cs-CZ" sz="1600" i="1" dirty="0" err="1" smtClean="0">
                <a:latin typeface="Calibri" pitchFamily="34" charset="0"/>
              </a:rPr>
              <a:t>Bruxelles</a:t>
            </a:r>
            <a:r>
              <a:rPr lang="cs-CZ" sz="1600" i="1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endParaRPr lang="cs-CZ" sz="16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cs-CZ" sz="16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cs-CZ" sz="1600" i="1" dirty="0" smtClean="0">
                <a:latin typeface="Calibri" pitchFamily="34" charset="0"/>
              </a:rPr>
              <a:t>4- Pour l´</a:t>
            </a:r>
            <a:r>
              <a:rPr lang="cs-CZ" sz="1600" i="1" dirty="0" err="1" smtClean="0">
                <a:latin typeface="Calibri" pitchFamily="34" charset="0"/>
              </a:rPr>
              <a:t>Europe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centrale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et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orientale</a:t>
            </a:r>
            <a:r>
              <a:rPr lang="cs-CZ" sz="1600" i="1" dirty="0" smtClean="0">
                <a:latin typeface="Calibri" pitchFamily="34" charset="0"/>
              </a:rPr>
              <a:t>, l´OIF </a:t>
            </a:r>
            <a:r>
              <a:rPr lang="cs-CZ" sz="1600" i="1" dirty="0" err="1" smtClean="0">
                <a:latin typeface="Calibri" pitchFamily="34" charset="0"/>
              </a:rPr>
              <a:t>dispose</a:t>
            </a:r>
            <a:r>
              <a:rPr lang="cs-CZ" sz="1600" i="1" dirty="0" smtClean="0">
                <a:latin typeface="Calibri" pitchFamily="34" charset="0"/>
              </a:rPr>
              <a:t> de </a:t>
            </a:r>
            <a:r>
              <a:rPr lang="cs-CZ" sz="1600" i="1" dirty="0" err="1" smtClean="0">
                <a:latin typeface="Calibri" pitchFamily="34" charset="0"/>
              </a:rPr>
              <a:t>bureaux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err="1" smtClean="0">
                <a:latin typeface="Calibri" pitchFamily="34" charset="0"/>
              </a:rPr>
              <a:t>régionaux</a:t>
            </a:r>
            <a:r>
              <a:rPr lang="cs-CZ" sz="1600" i="1" dirty="0" smtClean="0">
                <a:latin typeface="Calibri" pitchFamily="34" charset="0"/>
              </a:rPr>
              <a:t> à </a:t>
            </a:r>
            <a:r>
              <a:rPr lang="cs-CZ" sz="1600" i="1" dirty="0" err="1" smtClean="0">
                <a:latin typeface="Calibri" pitchFamily="34" charset="0"/>
              </a:rPr>
              <a:t>Bucarest</a:t>
            </a:r>
            <a:r>
              <a:rPr lang="cs-CZ" sz="1600" i="1" dirty="0" smtClean="0">
                <a:latin typeface="Calibri" pitchFamily="34" charset="0"/>
              </a:rPr>
              <a:t>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724128" y="1556792"/>
            <a:ext cx="24482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1- Faux –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Elle</a:t>
            </a:r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compte</a:t>
            </a:r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57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membres</a:t>
            </a:r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et</a:t>
            </a:r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20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observateurs</a:t>
            </a:r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. </a:t>
            </a: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2-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Vrai</a:t>
            </a:r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3- Faux – à Paris</a:t>
            </a: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cs-CZ" sz="1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4- </a:t>
            </a:r>
            <a:r>
              <a:rPr lang="cs-CZ" sz="16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Vrai</a:t>
            </a:r>
            <a:endParaRPr lang="cs-CZ" sz="16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cs-CZ" sz="16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18864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L´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organisation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internationale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la 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Francophonie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– 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Qui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fait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quoi</a:t>
            </a:r>
            <a:r>
              <a:rPr lang="cs-CZ" sz="28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? </a:t>
            </a:r>
            <a:r>
              <a:rPr lang="cs-CZ" dirty="0" smtClean="0">
                <a:solidFill>
                  <a:srgbClr val="FF00FF"/>
                </a:solidFill>
              </a:rPr>
              <a:t/>
            </a:r>
            <a:br>
              <a:rPr lang="cs-CZ" dirty="0" smtClean="0">
                <a:solidFill>
                  <a:srgbClr val="FF00FF"/>
                </a:solidFill>
              </a:rPr>
            </a:br>
            <a:r>
              <a:rPr lang="cs-CZ" sz="16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Associez</a:t>
            </a:r>
            <a:r>
              <a:rPr lang="cs-CZ" sz="1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16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</a:t>
            </a:r>
            <a:r>
              <a:rPr lang="cs-CZ" sz="1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16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acteur</a:t>
            </a:r>
            <a:r>
              <a:rPr lang="cs-CZ" sz="1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à </a:t>
            </a:r>
            <a:r>
              <a:rPr lang="cs-CZ" sz="16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</a:t>
            </a:r>
            <a:r>
              <a:rPr lang="cs-CZ" sz="1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16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mission</a:t>
            </a:r>
            <a:endParaRPr lang="cs-CZ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484784"/>
            <a:ext cx="27363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rgbClr val="0070C0"/>
                </a:solidFill>
              </a:rPr>
              <a:t>1- </a:t>
            </a:r>
            <a:r>
              <a:rPr lang="cs-CZ" sz="1200" dirty="0" err="1" smtClean="0">
                <a:solidFill>
                  <a:srgbClr val="0070C0"/>
                </a:solidFill>
              </a:rPr>
              <a:t>Le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secrétaire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général</a:t>
            </a:r>
            <a:r>
              <a:rPr lang="cs-CZ" sz="1200" dirty="0" smtClean="0">
                <a:solidFill>
                  <a:srgbClr val="0070C0"/>
                </a:solidFill>
              </a:rPr>
              <a:t> de la </a:t>
            </a:r>
            <a:r>
              <a:rPr lang="cs-CZ" sz="1200" dirty="0" err="1" smtClean="0">
                <a:solidFill>
                  <a:srgbClr val="0070C0"/>
                </a:solidFill>
              </a:rPr>
              <a:t>Francophonie</a:t>
            </a:r>
            <a:endParaRPr lang="cs-CZ" sz="1200" dirty="0" smtClean="0">
              <a:solidFill>
                <a:srgbClr val="0070C0"/>
              </a:solidFill>
            </a:endParaRP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2- L´</a:t>
            </a:r>
            <a:r>
              <a:rPr lang="cs-CZ" sz="1200" dirty="0" err="1" smtClean="0">
                <a:solidFill>
                  <a:srgbClr val="0070C0"/>
                </a:solidFill>
              </a:rPr>
              <a:t>administrateur</a:t>
            </a:r>
            <a:endParaRPr lang="cs-CZ" sz="1200" dirty="0" smtClean="0">
              <a:solidFill>
                <a:srgbClr val="0070C0"/>
              </a:solidFill>
            </a:endParaRP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3- </a:t>
            </a:r>
            <a:r>
              <a:rPr lang="cs-CZ" sz="1200" dirty="0" err="1" smtClean="0">
                <a:solidFill>
                  <a:srgbClr val="0070C0"/>
                </a:solidFill>
              </a:rPr>
              <a:t>Le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sommet</a:t>
            </a:r>
            <a:r>
              <a:rPr lang="cs-CZ" sz="1200" dirty="0" smtClean="0">
                <a:solidFill>
                  <a:srgbClr val="0070C0"/>
                </a:solidFill>
              </a:rPr>
              <a:t> des </a:t>
            </a:r>
            <a:r>
              <a:rPr lang="cs-CZ" sz="1200" dirty="0" err="1" smtClean="0">
                <a:solidFill>
                  <a:srgbClr val="0070C0"/>
                </a:solidFill>
              </a:rPr>
              <a:t>chefs</a:t>
            </a:r>
            <a:r>
              <a:rPr lang="cs-CZ" sz="1200" dirty="0" smtClean="0">
                <a:solidFill>
                  <a:srgbClr val="0070C0"/>
                </a:solidFill>
              </a:rPr>
              <a:t> d´</a:t>
            </a:r>
            <a:r>
              <a:rPr lang="cs-CZ" sz="1200" dirty="0" err="1" smtClean="0">
                <a:solidFill>
                  <a:srgbClr val="0070C0"/>
                </a:solidFill>
              </a:rPr>
              <a:t>Etat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et</a:t>
            </a:r>
            <a:r>
              <a:rPr lang="cs-CZ" sz="1200" dirty="0" smtClean="0">
                <a:solidFill>
                  <a:srgbClr val="0070C0"/>
                </a:solidFill>
              </a:rPr>
              <a:t> de gouvernement.</a:t>
            </a: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4- La </a:t>
            </a:r>
            <a:r>
              <a:rPr lang="cs-CZ" sz="1200" dirty="0" err="1" smtClean="0">
                <a:solidFill>
                  <a:srgbClr val="0070C0"/>
                </a:solidFill>
              </a:rPr>
              <a:t>conférence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ministérielle</a:t>
            </a:r>
            <a:r>
              <a:rPr lang="cs-CZ" sz="1200" dirty="0" smtClean="0">
                <a:solidFill>
                  <a:srgbClr val="0070C0"/>
                </a:solidFill>
              </a:rPr>
              <a:t> de la </a:t>
            </a:r>
            <a:r>
              <a:rPr lang="cs-CZ" sz="1200" dirty="0" err="1" smtClean="0">
                <a:solidFill>
                  <a:srgbClr val="0070C0"/>
                </a:solidFill>
              </a:rPr>
              <a:t>Francophonie</a:t>
            </a:r>
            <a:endParaRPr lang="cs-CZ" sz="1200" dirty="0" smtClean="0">
              <a:solidFill>
                <a:srgbClr val="0070C0"/>
              </a:solidFill>
            </a:endParaRP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5- </a:t>
            </a:r>
            <a:r>
              <a:rPr lang="cs-CZ" sz="1200" dirty="0" err="1" smtClean="0">
                <a:solidFill>
                  <a:srgbClr val="0070C0"/>
                </a:solidFill>
              </a:rPr>
              <a:t>Le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conseil</a:t>
            </a:r>
            <a:r>
              <a:rPr lang="cs-CZ" sz="1200" dirty="0" smtClean="0">
                <a:solidFill>
                  <a:srgbClr val="0070C0"/>
                </a:solidFill>
              </a:rPr>
              <a:t> permanent de la </a:t>
            </a:r>
            <a:r>
              <a:rPr lang="cs-CZ" sz="1200" dirty="0" err="1" smtClean="0">
                <a:solidFill>
                  <a:srgbClr val="0070C0"/>
                </a:solidFill>
              </a:rPr>
              <a:t>Francophonie</a:t>
            </a:r>
            <a:endParaRPr lang="cs-CZ" sz="1200" dirty="0" smtClean="0">
              <a:solidFill>
                <a:srgbClr val="0070C0"/>
              </a:solidFill>
            </a:endParaRP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6- L´</a:t>
            </a:r>
            <a:r>
              <a:rPr lang="cs-CZ" sz="1200" dirty="0" err="1" smtClean="0">
                <a:solidFill>
                  <a:srgbClr val="0070C0"/>
                </a:solidFill>
              </a:rPr>
              <a:t>assemblée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parlementaire</a:t>
            </a:r>
            <a:r>
              <a:rPr lang="cs-CZ" sz="1200" dirty="0" smtClean="0">
                <a:solidFill>
                  <a:srgbClr val="0070C0"/>
                </a:solidFill>
              </a:rPr>
              <a:t> de la </a:t>
            </a:r>
            <a:r>
              <a:rPr lang="cs-CZ" sz="1200" dirty="0" err="1" smtClean="0">
                <a:solidFill>
                  <a:srgbClr val="0070C0"/>
                </a:solidFill>
              </a:rPr>
              <a:t>Francophonie</a:t>
            </a:r>
            <a:endParaRPr lang="cs-CZ" sz="1200" dirty="0" smtClean="0">
              <a:solidFill>
                <a:srgbClr val="0070C0"/>
              </a:solidFill>
            </a:endParaRP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7- L´agence </a:t>
            </a:r>
            <a:r>
              <a:rPr lang="cs-CZ" sz="1200" dirty="0" err="1" smtClean="0">
                <a:solidFill>
                  <a:srgbClr val="0070C0"/>
                </a:solidFill>
              </a:rPr>
              <a:t>universitaire</a:t>
            </a:r>
            <a:r>
              <a:rPr lang="cs-CZ" sz="1200" dirty="0" smtClean="0">
                <a:solidFill>
                  <a:srgbClr val="0070C0"/>
                </a:solidFill>
              </a:rPr>
              <a:t> de la </a:t>
            </a:r>
            <a:r>
              <a:rPr lang="cs-CZ" sz="1200" dirty="0" err="1" smtClean="0">
                <a:solidFill>
                  <a:srgbClr val="0070C0"/>
                </a:solidFill>
              </a:rPr>
              <a:t>Francophonie</a:t>
            </a:r>
            <a:r>
              <a:rPr lang="cs-CZ" sz="1200" dirty="0" smtClean="0">
                <a:solidFill>
                  <a:srgbClr val="0070C0"/>
                </a:solidFill>
              </a:rPr>
              <a:t>.</a:t>
            </a: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8- TV5</a:t>
            </a: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9- L´</a:t>
            </a:r>
            <a:r>
              <a:rPr lang="cs-CZ" sz="1200" dirty="0" err="1" smtClean="0">
                <a:solidFill>
                  <a:srgbClr val="0070C0"/>
                </a:solidFill>
              </a:rPr>
              <a:t>association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internationale</a:t>
            </a:r>
            <a:r>
              <a:rPr lang="cs-CZ" sz="1200" dirty="0" smtClean="0">
                <a:solidFill>
                  <a:srgbClr val="0070C0"/>
                </a:solidFill>
              </a:rPr>
              <a:t> des </a:t>
            </a:r>
            <a:r>
              <a:rPr lang="cs-CZ" sz="1200" dirty="0" err="1" smtClean="0">
                <a:solidFill>
                  <a:srgbClr val="0070C0"/>
                </a:solidFill>
              </a:rPr>
              <a:t>maires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francophones</a:t>
            </a:r>
            <a:r>
              <a:rPr lang="cs-CZ" sz="1200" dirty="0" smtClean="0">
                <a:solidFill>
                  <a:srgbClr val="0070C0"/>
                </a:solidFill>
              </a:rPr>
              <a:t>.</a:t>
            </a:r>
          </a:p>
          <a:p>
            <a:endParaRPr lang="cs-CZ" sz="1200" dirty="0" smtClean="0">
              <a:solidFill>
                <a:srgbClr val="0070C0"/>
              </a:solidFill>
            </a:endParaRPr>
          </a:p>
          <a:p>
            <a:r>
              <a:rPr lang="cs-CZ" sz="1200" dirty="0" smtClean="0">
                <a:solidFill>
                  <a:srgbClr val="0070C0"/>
                </a:solidFill>
              </a:rPr>
              <a:t>10- L´</a:t>
            </a:r>
            <a:r>
              <a:rPr lang="cs-CZ" sz="1200" dirty="0" err="1" smtClean="0">
                <a:solidFill>
                  <a:srgbClr val="0070C0"/>
                </a:solidFill>
              </a:rPr>
              <a:t>université</a:t>
            </a:r>
            <a:r>
              <a:rPr lang="cs-CZ" sz="1200" dirty="0" smtClean="0">
                <a:solidFill>
                  <a:srgbClr val="0070C0"/>
                </a:solidFill>
              </a:rPr>
              <a:t> </a:t>
            </a:r>
            <a:r>
              <a:rPr lang="cs-CZ" sz="1200" dirty="0" err="1" smtClean="0">
                <a:solidFill>
                  <a:srgbClr val="0070C0"/>
                </a:solidFill>
              </a:rPr>
              <a:t>Senghor</a:t>
            </a:r>
            <a:r>
              <a:rPr lang="cs-CZ" sz="1200" dirty="0" smtClean="0">
                <a:solidFill>
                  <a:srgbClr val="0070C0"/>
                </a:solidFill>
              </a:rPr>
              <a:t> d´Alexandrie</a:t>
            </a:r>
          </a:p>
          <a:p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75856" y="1484784"/>
            <a:ext cx="46085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A-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4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opérateurs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Chaîne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télévision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généraliste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mondiale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français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B-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renforce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institutions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démocratiques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pays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l´OIF.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C- plus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haut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responsable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l´OIF.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D-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4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opérateurs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- Son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objectif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est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former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cadres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africains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E-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Nommé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par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secrétaire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général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gère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la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coopération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F-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4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opérateurs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- Son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objectif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est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développer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la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coopération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entre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universités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francophones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développer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la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recherche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français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G-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nomme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secrétaire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général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définit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grandes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orientations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l´OIF.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H-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un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4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opérateurs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Elle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soutient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développement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local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I-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Elle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réunit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chaque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année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ministres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Affaires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étrangères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Elle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contrôle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l´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exécution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des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décisions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prises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pendant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le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sommet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J-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est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chargé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de la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préparation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et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du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suivi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régulier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du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accent1">
                    <a:lumMod val="50000"/>
                  </a:schemeClr>
                </a:solidFill>
              </a:rPr>
              <a:t>sommet</a:t>
            </a:r>
            <a:r>
              <a:rPr lang="cs-CZ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cs-CZ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b="1">
              <a:latin typeface="Calibri" pitchFamily="34" charset="0"/>
            </a:endParaRPr>
          </a:p>
        </p:txBody>
      </p:sp>
      <p:sp>
        <p:nvSpPr>
          <p:cNvPr id="14338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2096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800" dirty="0" err="1" smtClean="0">
                <a:solidFill>
                  <a:srgbClr val="FF00FF"/>
                </a:solidFill>
              </a:rPr>
              <a:t>Le</a:t>
            </a:r>
            <a:r>
              <a:rPr lang="cs-CZ" sz="2800" dirty="0" smtClean="0">
                <a:solidFill>
                  <a:srgbClr val="FF00FF"/>
                </a:solidFill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</a:rPr>
              <a:t>secrétaire</a:t>
            </a:r>
            <a:r>
              <a:rPr lang="cs-CZ" sz="2800" dirty="0" smtClean="0">
                <a:solidFill>
                  <a:srgbClr val="FF00FF"/>
                </a:solidFill>
              </a:rPr>
              <a:t> </a:t>
            </a:r>
            <a:r>
              <a:rPr lang="cs-CZ" sz="2800" dirty="0" err="1" smtClean="0">
                <a:solidFill>
                  <a:srgbClr val="FF00FF"/>
                </a:solidFill>
              </a:rPr>
              <a:t>général</a:t>
            </a:r>
            <a:r>
              <a:rPr lang="cs-CZ" sz="2800" dirty="0" smtClean="0">
                <a:solidFill>
                  <a:srgbClr val="FF00FF"/>
                </a:solidFill>
              </a:rPr>
              <a:t> de l´OIF</a:t>
            </a:r>
            <a:r>
              <a:rPr lang="cs-CZ" sz="2400" dirty="0" smtClean="0">
                <a:latin typeface="Calibri" pitchFamily="34" charset="0"/>
              </a:rPr>
              <a:t/>
            </a:r>
            <a:br>
              <a:rPr lang="cs-CZ" sz="2400" dirty="0" smtClean="0">
                <a:latin typeface="Calibri" pitchFamily="34" charset="0"/>
              </a:rPr>
            </a:br>
            <a:r>
              <a:rPr lang="cs-CZ" sz="1600" i="1" dirty="0" err="1" smtClean="0"/>
              <a:t>Depuis</a:t>
            </a:r>
            <a:r>
              <a:rPr lang="cs-CZ" sz="1600" i="1" dirty="0" smtClean="0"/>
              <a:t> 1998, l´OIF a </a:t>
            </a:r>
            <a:r>
              <a:rPr lang="cs-CZ" sz="1600" i="1" dirty="0" err="1" smtClean="0"/>
              <a:t>connu</a:t>
            </a:r>
            <a:r>
              <a:rPr lang="cs-CZ" sz="1600" i="1" dirty="0" smtClean="0"/>
              <a:t> 2 </a:t>
            </a:r>
            <a:r>
              <a:rPr lang="cs-CZ" sz="1600" i="1" dirty="0" err="1" smtClean="0"/>
              <a:t>secrétaires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généraux</a:t>
            </a:r>
            <a:r>
              <a:rPr lang="cs-CZ" sz="1600" i="1" dirty="0" smtClean="0"/>
              <a:t>. </a:t>
            </a:r>
            <a:br>
              <a:rPr lang="cs-CZ" sz="1600" i="1" dirty="0" smtClean="0"/>
            </a:br>
            <a:r>
              <a:rPr lang="cs-CZ" sz="1600" i="1" dirty="0" smtClean="0"/>
              <a:t>Pour </a:t>
            </a:r>
            <a:r>
              <a:rPr lang="cs-CZ" sz="1600" i="1" dirty="0" err="1" smtClean="0"/>
              <a:t>chaque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secrétaire</a:t>
            </a:r>
            <a:r>
              <a:rPr lang="cs-CZ" sz="1600" i="1" dirty="0" smtClean="0"/>
              <a:t>, </a:t>
            </a:r>
            <a:r>
              <a:rPr lang="cs-CZ" sz="1600" i="1" dirty="0" err="1" smtClean="0"/>
              <a:t>retrouvez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sa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photo</a:t>
            </a:r>
            <a:r>
              <a:rPr lang="cs-CZ" sz="1600" i="1" dirty="0" smtClean="0"/>
              <a:t>, son </a:t>
            </a:r>
            <a:r>
              <a:rPr lang="cs-CZ" sz="1600" i="1" dirty="0" err="1" smtClean="0"/>
              <a:t>pays</a:t>
            </a:r>
            <a:r>
              <a:rPr lang="cs-CZ" sz="1600" i="1" dirty="0" smtClean="0"/>
              <a:t> d´</a:t>
            </a:r>
            <a:r>
              <a:rPr lang="cs-CZ" sz="1600" i="1" dirty="0" err="1" smtClean="0"/>
              <a:t>origine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et</a:t>
            </a:r>
            <a:r>
              <a:rPr lang="cs-CZ" sz="1600" i="1" dirty="0" smtClean="0"/>
              <a:t> les </a:t>
            </a:r>
            <a:r>
              <a:rPr lang="cs-CZ" sz="1600" i="1" dirty="0" err="1" smtClean="0"/>
              <a:t>dates</a:t>
            </a:r>
            <a:r>
              <a:rPr lang="cs-CZ" sz="1600" i="1" dirty="0" smtClean="0"/>
              <a:t> de son/ses </a:t>
            </a:r>
            <a:r>
              <a:rPr lang="cs-CZ" sz="1600" i="1" dirty="0" err="1" smtClean="0"/>
              <a:t>mandat</a:t>
            </a:r>
            <a:r>
              <a:rPr lang="cs-CZ" sz="1600" i="1" dirty="0" smtClean="0"/>
              <a:t>(s)</a:t>
            </a:r>
          </a:p>
        </p:txBody>
      </p:sp>
      <p:sp>
        <p:nvSpPr>
          <p:cNvPr id="32771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79388" y="1773238"/>
            <a:ext cx="3313112" cy="7921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600" smtClean="0">
                <a:solidFill>
                  <a:schemeClr val="hlink"/>
                </a:solidFill>
                <a:latin typeface="Calibri" pitchFamily="34" charset="0"/>
              </a:rPr>
              <a:t>Abdou Diouf</a:t>
            </a:r>
          </a:p>
          <a:p>
            <a:pPr algn="ctr" eaLnBrk="1" hangingPunct="1">
              <a:buFontTx/>
              <a:buNone/>
            </a:pPr>
            <a:r>
              <a:rPr lang="cs-CZ" sz="1600" smtClean="0">
                <a:solidFill>
                  <a:schemeClr val="hlink"/>
                </a:solidFill>
                <a:latin typeface="Calibri" pitchFamily="34" charset="0"/>
              </a:rPr>
              <a:t>Boutros Boutros Ghali</a:t>
            </a:r>
          </a:p>
          <a:p>
            <a:pPr eaLnBrk="1" hangingPunct="1"/>
            <a:endParaRPr lang="cs-CZ" sz="1600" smtClean="0">
              <a:solidFill>
                <a:schemeClr val="hlink"/>
              </a:solidFill>
              <a:latin typeface="Calibri" pitchFamily="34" charset="0"/>
            </a:endParaRPr>
          </a:p>
          <a:p>
            <a:pPr eaLnBrk="1" hangingPunct="1"/>
            <a:endParaRPr lang="cs-CZ" sz="1400" smtClean="0"/>
          </a:p>
          <a:p>
            <a:pPr eaLnBrk="1" hangingPunct="1"/>
            <a:endParaRPr lang="en-US" sz="1400" smtClean="0"/>
          </a:p>
        </p:txBody>
      </p:sp>
      <p:sp>
        <p:nvSpPr>
          <p:cNvPr id="32772" name="Rectangle 69"/>
          <p:cNvSpPr>
            <a:spLocks noGrp="1"/>
          </p:cNvSpPr>
          <p:nvPr>
            <p:ph sz="quarter" idx="4294967295"/>
          </p:nvPr>
        </p:nvSpPr>
        <p:spPr>
          <a:xfrm>
            <a:off x="684213" y="2924175"/>
            <a:ext cx="2305050" cy="865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 </a:t>
            </a:r>
          </a:p>
        </p:txBody>
      </p:sp>
      <p:sp>
        <p:nvSpPr>
          <p:cNvPr id="32773" name="Text Box 70"/>
          <p:cNvSpPr txBox="1">
            <a:spLocks noChangeArrowheads="1"/>
          </p:cNvSpPr>
          <p:nvPr/>
        </p:nvSpPr>
        <p:spPr bwMode="auto">
          <a:xfrm>
            <a:off x="827088" y="3141663"/>
            <a:ext cx="18716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 dirty="0">
                <a:solidFill>
                  <a:srgbClr val="FF0000"/>
                </a:solidFill>
                <a:latin typeface="Calibri" pitchFamily="34" charset="0"/>
              </a:rPr>
              <a:t>1998 – 2002</a:t>
            </a:r>
          </a:p>
          <a:p>
            <a:pPr algn="ctr"/>
            <a:r>
              <a:rPr lang="cs-CZ" sz="1600" dirty="0">
                <a:solidFill>
                  <a:srgbClr val="FF0000"/>
                </a:solidFill>
                <a:latin typeface="Calibri" pitchFamily="34" charset="0"/>
              </a:rPr>
              <a:t>2003 - ?</a:t>
            </a:r>
          </a:p>
          <a:p>
            <a:endParaRPr lang="cs-CZ" sz="1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2774" name="Text Box 15"/>
          <p:cNvSpPr txBox="1">
            <a:spLocks noChangeArrowheads="1"/>
          </p:cNvSpPr>
          <p:nvPr/>
        </p:nvSpPr>
        <p:spPr bwMode="auto">
          <a:xfrm>
            <a:off x="4572000" y="1773238"/>
            <a:ext cx="40322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dirty="0" err="1"/>
              <a:t>Cliquez</a:t>
            </a:r>
            <a:r>
              <a:rPr lang="cs-CZ" sz="1400" dirty="0"/>
              <a:t> </a:t>
            </a:r>
            <a:r>
              <a:rPr lang="cs-CZ" sz="1400" dirty="0" err="1"/>
              <a:t>sur</a:t>
            </a:r>
            <a:r>
              <a:rPr lang="cs-CZ" sz="1400" dirty="0"/>
              <a:t> les </a:t>
            </a:r>
            <a:r>
              <a:rPr lang="cs-CZ" sz="1400" dirty="0" err="1"/>
              <a:t>liens</a:t>
            </a:r>
            <a:r>
              <a:rPr lang="cs-CZ" sz="1400" dirty="0"/>
              <a:t> </a:t>
            </a:r>
            <a:r>
              <a:rPr lang="cs-CZ" sz="1400" dirty="0" err="1"/>
              <a:t>ci</a:t>
            </a:r>
            <a:r>
              <a:rPr lang="cs-CZ" sz="1400" dirty="0"/>
              <a:t>-</a:t>
            </a:r>
            <a:r>
              <a:rPr lang="cs-CZ" sz="1400" dirty="0" err="1"/>
              <a:t>dessous</a:t>
            </a:r>
            <a:r>
              <a:rPr lang="cs-CZ" sz="1400" dirty="0"/>
              <a:t> </a:t>
            </a:r>
            <a:r>
              <a:rPr lang="cs-CZ" sz="1400" dirty="0" err="1"/>
              <a:t>pour</a:t>
            </a:r>
            <a:r>
              <a:rPr lang="cs-CZ" sz="1400" dirty="0"/>
              <a:t> </a:t>
            </a:r>
            <a:r>
              <a:rPr lang="cs-CZ" sz="1400" dirty="0" err="1"/>
              <a:t>accéder</a:t>
            </a:r>
            <a:r>
              <a:rPr lang="cs-CZ" sz="1400" dirty="0"/>
              <a:t> </a:t>
            </a:r>
            <a:r>
              <a:rPr lang="cs-CZ" sz="1400" dirty="0" err="1"/>
              <a:t>aux</a:t>
            </a:r>
            <a:r>
              <a:rPr lang="cs-CZ" sz="1400" dirty="0"/>
              <a:t> </a:t>
            </a:r>
            <a:r>
              <a:rPr lang="cs-CZ" sz="1400" dirty="0" err="1"/>
              <a:t>images</a:t>
            </a:r>
            <a:r>
              <a:rPr lang="cs-CZ" sz="1400" dirty="0"/>
              <a:t>:</a:t>
            </a:r>
          </a:p>
          <a:p>
            <a:pPr algn="ctr">
              <a:spcBef>
                <a:spcPct val="50000"/>
              </a:spcBef>
            </a:pPr>
            <a:r>
              <a:rPr lang="cs-CZ" sz="1400" dirty="0">
                <a:hlinkClick r:id="rId2"/>
              </a:rPr>
              <a:t>image 1</a:t>
            </a:r>
            <a:endParaRPr lang="cs-CZ" sz="1400" dirty="0"/>
          </a:p>
          <a:p>
            <a:pPr algn="ctr">
              <a:spcBef>
                <a:spcPct val="50000"/>
              </a:spcBef>
            </a:pPr>
            <a:r>
              <a:rPr lang="cs-CZ" sz="1400" dirty="0">
                <a:solidFill>
                  <a:schemeClr val="tx2"/>
                </a:solidFill>
                <a:hlinkClick r:id="rId3"/>
              </a:rPr>
              <a:t>image 2</a:t>
            </a:r>
            <a:endParaRPr lang="cs-CZ" sz="1400" dirty="0">
              <a:solidFill>
                <a:schemeClr val="tx2"/>
              </a:solidFill>
            </a:endParaRPr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468313" y="4581525"/>
            <a:ext cx="27368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L´Egypte</a:t>
            </a:r>
          </a:p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Sénégal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2776" name="Picture 11" descr="Afrique,cartes,écoles,élèves,enseignants,enseignements,garçons,géographie,hommes,instructeurs,instruction,personnes,scolarité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3284538"/>
            <a:ext cx="3095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88640"/>
            <a:ext cx="8243887" cy="1080120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800" dirty="0" smtClean="0">
                <a:solidFill>
                  <a:srgbClr val="FF00FF"/>
                </a:solidFill>
              </a:rPr>
              <a:t>Les </a:t>
            </a:r>
            <a:r>
              <a:rPr lang="cs-CZ" sz="2800" dirty="0" err="1" smtClean="0">
                <a:solidFill>
                  <a:srgbClr val="FF00FF"/>
                </a:solidFill>
              </a:rPr>
              <a:t>symboles</a:t>
            </a:r>
            <a:r>
              <a:rPr lang="cs-CZ" sz="2800" dirty="0" smtClean="0">
                <a:solidFill>
                  <a:srgbClr val="FF00FF"/>
                </a:solidFill>
              </a:rPr>
              <a:t> de la </a:t>
            </a:r>
            <a:r>
              <a:rPr lang="cs-CZ" sz="2800" dirty="0" err="1" smtClean="0">
                <a:solidFill>
                  <a:srgbClr val="FF00FF"/>
                </a:solidFill>
              </a:rPr>
              <a:t>Francophonie</a:t>
            </a:r>
            <a:r>
              <a:rPr lang="cs-CZ" sz="2800" dirty="0" smtClean="0">
                <a:solidFill>
                  <a:srgbClr val="FF00FF"/>
                </a:solidFill>
              </a:rPr>
              <a:t/>
            </a:r>
            <a:br>
              <a:rPr lang="cs-CZ" sz="2800" dirty="0" smtClean="0">
                <a:solidFill>
                  <a:srgbClr val="FF00FF"/>
                </a:solidFill>
              </a:rPr>
            </a:br>
            <a:r>
              <a:rPr lang="cs-CZ" sz="1600" i="1" dirty="0" err="1" smtClean="0"/>
              <a:t>Vrai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ou</a:t>
            </a:r>
            <a:r>
              <a:rPr lang="cs-CZ" sz="1600" i="1" dirty="0" smtClean="0"/>
              <a:t> faux ?</a:t>
            </a:r>
            <a:endParaRPr lang="en-US" sz="1600" i="1" dirty="0" smtClean="0"/>
          </a:p>
        </p:txBody>
      </p:sp>
      <p:sp>
        <p:nvSpPr>
          <p:cNvPr id="33794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990600" lvl="1" indent="-533400" eaLnBrk="1" hangingPunct="1"/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L´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Organisation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Francophonie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poss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è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de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un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hymne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officiel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: „ l´hymne des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Francophones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“.</a:t>
            </a:r>
          </a:p>
          <a:p>
            <a:pPr marL="990600" lvl="1" indent="-533400" eaLnBrk="1" hangingPunct="1"/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90600" lvl="1" indent="-533400" eaLnBrk="1" hangingPunct="1"/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drapeau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Francophonie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compte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5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couleurs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(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jaune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vert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bleu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violet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rouge)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qui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représentent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les 5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continents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990600" lvl="1" indent="-533400" eaLnBrk="1" hangingPunct="1"/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90600" lvl="1" indent="-533400" eaLnBrk="1" hangingPunct="1"/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La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journée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internationale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de la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Francophonie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est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20 mars car c´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est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début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du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printemps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990600" lvl="1" indent="-533400" eaLnBrk="1" hangingPunct="1"/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90600" lvl="1" indent="-533400" eaLnBrk="1" hangingPunct="1"/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La cha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î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ne de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télévision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TV5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est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présente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dans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environ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200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pays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90600" lvl="1" indent="-533400" eaLnBrk="1" hangingPunct="1"/>
            <a:endParaRPr lang="cs-CZ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990600" lvl="1" indent="-533400" eaLnBrk="1" hangingPunct="1"/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La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Francophonie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dispose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d´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une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université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francophone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, l´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université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Senghor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située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à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Alexandrie </a:t>
            </a:r>
            <a:r>
              <a:rPr lang="cs-CZ" sz="1800" dirty="0" err="1" smtClean="0">
                <a:solidFill>
                  <a:schemeClr val="accent5">
                    <a:lumMod val="50000"/>
                  </a:schemeClr>
                </a:solidFill>
              </a:rPr>
              <a:t>en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</a:rPr>
              <a:t> Egypte.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3795" name="Text Box 10"/>
          <p:cNvSpPr txBox="1">
            <a:spLocks noChangeArrowheads="1"/>
          </p:cNvSpPr>
          <p:nvPr/>
        </p:nvSpPr>
        <p:spPr bwMode="auto">
          <a:xfrm>
            <a:off x="395288" y="4941888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43887" cy="5635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Použitý obrazový materiál: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1052513"/>
            <a:ext cx="8291512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/>
              <a:t>L´</a:t>
            </a:r>
            <a:r>
              <a:rPr lang="cs-CZ" sz="1400" dirty="0" err="1" smtClean="0"/>
              <a:t>Afrique</a:t>
            </a:r>
            <a:r>
              <a:rPr lang="cs-CZ" sz="1400" dirty="0" smtClean="0"/>
              <a:t> dostupné pod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dirty="0" smtClean="0">
                <a:hlinkClick r:id="rId2"/>
              </a:rPr>
              <a:t>http://office.</a:t>
            </a:r>
            <a:r>
              <a:rPr lang="cs-CZ" sz="1200" dirty="0" err="1" smtClean="0">
                <a:hlinkClick r:id="rId2"/>
              </a:rPr>
              <a:t>microsoft.com</a:t>
            </a:r>
            <a:r>
              <a:rPr lang="cs-CZ" sz="1200" dirty="0" smtClean="0">
                <a:hlinkClick r:id="rId2"/>
              </a:rPr>
              <a:t>/fr-fr/</a:t>
            </a:r>
            <a:r>
              <a:rPr lang="cs-CZ" sz="1200" dirty="0" err="1" smtClean="0">
                <a:hlinkClick r:id="rId2"/>
              </a:rPr>
              <a:t>images</a:t>
            </a:r>
            <a:r>
              <a:rPr lang="cs-CZ" sz="1200" dirty="0" smtClean="0">
                <a:hlinkClick r:id="rId2"/>
              </a:rPr>
              <a:t>/</a:t>
            </a:r>
            <a:r>
              <a:rPr lang="cs-CZ" sz="1200" dirty="0" err="1" smtClean="0">
                <a:hlinkClick r:id="rId2"/>
              </a:rPr>
              <a:t>results.aspx</a:t>
            </a:r>
            <a:r>
              <a:rPr lang="cs-CZ" sz="1200" dirty="0" smtClean="0">
                <a:hlinkClick r:id="rId2"/>
              </a:rPr>
              <a:t>?</a:t>
            </a:r>
            <a:r>
              <a:rPr lang="cs-CZ" sz="1200" dirty="0" err="1" smtClean="0">
                <a:hlinkClick r:id="rId2"/>
              </a:rPr>
              <a:t>qu</a:t>
            </a:r>
            <a:r>
              <a:rPr lang="cs-CZ" sz="1200" dirty="0" smtClean="0">
                <a:hlinkClick r:id="rId2"/>
              </a:rPr>
              <a:t>=</a:t>
            </a:r>
            <a:r>
              <a:rPr lang="cs-CZ" sz="1200" dirty="0" err="1" smtClean="0">
                <a:hlinkClick r:id="rId2"/>
              </a:rPr>
              <a:t>afrique</a:t>
            </a:r>
            <a:r>
              <a:rPr lang="cs-CZ" sz="1200" dirty="0" smtClean="0">
                <a:hlinkClick r:id="rId2"/>
              </a:rPr>
              <a:t>&amp;ex=1#</a:t>
            </a:r>
            <a:r>
              <a:rPr lang="cs-CZ" sz="1200" dirty="0" err="1" smtClean="0">
                <a:hlinkClick r:id="rId2"/>
              </a:rPr>
              <a:t>ai</a:t>
            </a:r>
            <a:r>
              <a:rPr lang="cs-CZ" sz="1200" dirty="0" smtClean="0">
                <a:hlinkClick r:id="rId2"/>
              </a:rPr>
              <a:t>:MC900097765|</a:t>
            </a:r>
            <a:r>
              <a:rPr lang="cs-CZ" sz="1200" dirty="0" err="1" smtClean="0">
                <a:hlinkClick r:id="rId2"/>
              </a:rPr>
              <a:t>mt</a:t>
            </a:r>
            <a:r>
              <a:rPr lang="cs-CZ" sz="1200" dirty="0" smtClean="0">
                <a:hlinkClick r:id="rId2"/>
              </a:rPr>
              <a:t>:1|</a:t>
            </a:r>
            <a:endParaRPr lang="cs-CZ" sz="12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dirty="0" smtClean="0"/>
          </a:p>
        </p:txBody>
      </p:sp>
      <p:sp>
        <p:nvSpPr>
          <p:cNvPr id="2" name="Rectangle 2"/>
          <p:cNvSpPr>
            <a:spLocks/>
          </p:cNvSpPr>
          <p:nvPr/>
        </p:nvSpPr>
        <p:spPr bwMode="auto">
          <a:xfrm>
            <a:off x="539750" y="3573463"/>
            <a:ext cx="8243888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Zdroje </a:t>
            </a: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:</a:t>
            </a:r>
            <a:endParaRPr lang="cs-CZ" sz="170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4820" name="Text Box 7"/>
          <p:cNvSpPr txBox="1">
            <a:spLocks noChangeArrowheads="1"/>
          </p:cNvSpPr>
          <p:nvPr/>
        </p:nvSpPr>
        <p:spPr bwMode="auto">
          <a:xfrm>
            <a:off x="611188" y="4437063"/>
            <a:ext cx="8280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dirty="0" smtClean="0">
                <a:latin typeface="Calibri" pitchFamily="34" charset="0"/>
                <a:hlinkClick r:id="rId3"/>
              </a:rPr>
              <a:t>http://www.</a:t>
            </a:r>
            <a:r>
              <a:rPr lang="cs-CZ" sz="1400" dirty="0" err="1" smtClean="0">
                <a:latin typeface="Calibri" pitchFamily="34" charset="0"/>
                <a:hlinkClick r:id="rId3"/>
              </a:rPr>
              <a:t>francophonie.org</a:t>
            </a:r>
            <a:r>
              <a:rPr lang="cs-CZ" sz="1400" dirty="0" smtClean="0">
                <a:latin typeface="Calibri" pitchFamily="34" charset="0"/>
                <a:hlinkClick r:id="rId3"/>
              </a:rPr>
              <a:t>/</a:t>
            </a:r>
            <a:endParaRPr lang="cs-CZ" sz="1400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cs-CZ" sz="1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7512050" cy="47942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rgbClr val="FF00FF"/>
                </a:solidFill>
                <a:latin typeface="Calibri" pitchFamily="34" charset="0"/>
              </a:rPr>
              <a:t>Proposition de corrections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836613"/>
            <a:ext cx="8229600" cy="56165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1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1880 – 5		1960 – 2		20 mars 1970 – 1		1984 – 4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17 </a:t>
            </a:r>
            <a:r>
              <a:rPr lang="cs-CZ" sz="1400" i="1" dirty="0" err="1" smtClean="0">
                <a:latin typeface="Calibri" pitchFamily="34" charset="0"/>
              </a:rPr>
              <a:t>février</a:t>
            </a:r>
            <a:r>
              <a:rPr lang="cs-CZ" sz="1400" i="1" dirty="0" smtClean="0">
                <a:latin typeface="Calibri" pitchFamily="34" charset="0"/>
              </a:rPr>
              <a:t> 1986 – 7	20 mars 1988 – 8	4 </a:t>
            </a:r>
            <a:r>
              <a:rPr lang="cs-CZ" sz="1400" i="1" dirty="0" err="1" smtClean="0">
                <a:latin typeface="Calibri" pitchFamily="34" charset="0"/>
              </a:rPr>
              <a:t>décembre</a:t>
            </a:r>
            <a:r>
              <a:rPr lang="cs-CZ" sz="1400" i="1" dirty="0" smtClean="0">
                <a:latin typeface="Calibri" pitchFamily="34" charset="0"/>
              </a:rPr>
              <a:t> 1998- 3		18 </a:t>
            </a:r>
            <a:r>
              <a:rPr lang="cs-CZ" sz="1400" i="1" dirty="0" err="1" smtClean="0">
                <a:latin typeface="Calibri" pitchFamily="34" charset="0"/>
              </a:rPr>
              <a:t>décembre</a:t>
            </a:r>
            <a:r>
              <a:rPr lang="cs-CZ" sz="1400" i="1" dirty="0" smtClean="0">
                <a:latin typeface="Calibri" pitchFamily="34" charset="0"/>
              </a:rPr>
              <a:t> 1998-6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3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1-c	2-e		3-g	4-i	5-j	6-b	7-f	8-a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9-h	10-d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4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b="1" i="1" dirty="0" err="1" smtClean="0">
                <a:latin typeface="Calibri" pitchFamily="34" charset="0"/>
              </a:rPr>
              <a:t>Boutros</a:t>
            </a:r>
            <a:r>
              <a:rPr lang="cs-CZ" sz="1400" b="1" i="1" dirty="0" smtClean="0">
                <a:latin typeface="Calibri" pitchFamily="34" charset="0"/>
              </a:rPr>
              <a:t> </a:t>
            </a:r>
            <a:r>
              <a:rPr lang="cs-CZ" sz="1400" b="1" i="1" dirty="0" err="1" smtClean="0">
                <a:latin typeface="Calibri" pitchFamily="34" charset="0"/>
              </a:rPr>
              <a:t>Boutros</a:t>
            </a:r>
            <a:r>
              <a:rPr lang="cs-CZ" sz="1400" b="1" i="1" dirty="0" smtClean="0">
                <a:latin typeface="Calibri" pitchFamily="34" charset="0"/>
              </a:rPr>
              <a:t>  </a:t>
            </a:r>
            <a:r>
              <a:rPr lang="cs-CZ" sz="1400" b="1" i="1" dirty="0" err="1" smtClean="0">
                <a:latin typeface="Calibri" pitchFamily="34" charset="0"/>
              </a:rPr>
              <a:t>Ghali</a:t>
            </a:r>
            <a:r>
              <a:rPr lang="cs-CZ" sz="1400" b="1" i="1" dirty="0" smtClean="0">
                <a:latin typeface="Calibri" pitchFamily="34" charset="0"/>
              </a:rPr>
              <a:t> – Egypte – de 1998  à 2002 – image 2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1400" b="1" i="1" dirty="0" err="1" smtClean="0">
                <a:latin typeface="Calibri" pitchFamily="34" charset="0"/>
              </a:rPr>
              <a:t>Abdou</a:t>
            </a:r>
            <a:r>
              <a:rPr lang="cs-CZ" sz="1400" b="1" i="1" dirty="0" smtClean="0">
                <a:latin typeface="Calibri" pitchFamily="34" charset="0"/>
              </a:rPr>
              <a:t> </a:t>
            </a:r>
            <a:r>
              <a:rPr lang="cs-CZ" sz="1400" b="1" i="1" dirty="0" err="1" smtClean="0">
                <a:latin typeface="Calibri" pitchFamily="34" charset="0"/>
              </a:rPr>
              <a:t>Diouf</a:t>
            </a:r>
            <a:r>
              <a:rPr lang="cs-CZ" sz="1400" b="1" i="1" dirty="0" smtClean="0">
                <a:latin typeface="Calibri" pitchFamily="34" charset="0"/>
              </a:rPr>
              <a:t> –</a:t>
            </a:r>
            <a:r>
              <a:rPr lang="cs-CZ" sz="1400" b="1" i="1" dirty="0" err="1" smtClean="0">
                <a:latin typeface="Calibri" pitchFamily="34" charset="0"/>
              </a:rPr>
              <a:t>Sénégal</a:t>
            </a:r>
            <a:r>
              <a:rPr lang="cs-CZ" sz="1400" b="1" i="1" dirty="0" smtClean="0">
                <a:latin typeface="Calibri" pitchFamily="34" charset="0"/>
              </a:rPr>
              <a:t> – De 2003 à </a:t>
            </a:r>
            <a:r>
              <a:rPr lang="cs-CZ" sz="1400" b="1" i="1" dirty="0" err="1" smtClean="0">
                <a:latin typeface="Calibri" pitchFamily="34" charset="0"/>
              </a:rPr>
              <a:t>aujourd</a:t>
            </a:r>
            <a:r>
              <a:rPr lang="cs-CZ" sz="1400" b="1" i="1" dirty="0" smtClean="0">
                <a:latin typeface="Calibri" pitchFamily="34" charset="0"/>
              </a:rPr>
              <a:t>´</a:t>
            </a:r>
            <a:r>
              <a:rPr lang="cs-CZ" sz="1400" b="1" i="1" dirty="0" err="1" smtClean="0">
                <a:latin typeface="Calibri" pitchFamily="34" charset="0"/>
              </a:rPr>
              <a:t>hui</a:t>
            </a:r>
            <a:r>
              <a:rPr lang="cs-CZ" sz="1400" b="1" i="1" dirty="0" smtClean="0">
                <a:latin typeface="Calibri" pitchFamily="34" charset="0"/>
              </a:rPr>
              <a:t> – image 1.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sz="1400" b="1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5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smtClean="0">
                <a:latin typeface="Calibri" pitchFamily="34" charset="0"/>
              </a:rPr>
              <a:t>Faux. L´</a:t>
            </a:r>
            <a:r>
              <a:rPr lang="cs-CZ" sz="1400" i="1" dirty="0" err="1" smtClean="0">
                <a:latin typeface="Calibri" pitchFamily="34" charset="0"/>
              </a:rPr>
              <a:t>organisation</a:t>
            </a:r>
            <a:r>
              <a:rPr lang="cs-CZ" sz="1400" i="1" dirty="0" smtClean="0">
                <a:latin typeface="Calibri" pitchFamily="34" charset="0"/>
              </a:rPr>
              <a:t> de la </a:t>
            </a:r>
            <a:r>
              <a:rPr lang="cs-CZ" sz="1400" i="1" dirty="0" err="1" smtClean="0">
                <a:latin typeface="Calibri" pitchFamily="34" charset="0"/>
              </a:rPr>
              <a:t>Francophonie</a:t>
            </a:r>
            <a:r>
              <a:rPr lang="cs-CZ" sz="1400" i="1" dirty="0" smtClean="0">
                <a:latin typeface="Calibri" pitchFamily="34" charset="0"/>
              </a:rPr>
              <a:t> n´a </a:t>
            </a:r>
            <a:r>
              <a:rPr lang="cs-CZ" sz="1400" i="1" dirty="0" err="1" smtClean="0">
                <a:latin typeface="Calibri" pitchFamily="34" charset="0"/>
              </a:rPr>
              <a:t>aucun</a:t>
            </a:r>
            <a:r>
              <a:rPr lang="cs-CZ" sz="1400" i="1" dirty="0" smtClean="0">
                <a:latin typeface="Calibri" pitchFamily="34" charset="0"/>
              </a:rPr>
              <a:t> hymne </a:t>
            </a:r>
            <a:r>
              <a:rPr lang="cs-CZ" sz="1400" i="1" dirty="0" err="1" smtClean="0">
                <a:latin typeface="Calibri" pitchFamily="34" charset="0"/>
              </a:rPr>
              <a:t>officiel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vrai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smtClean="0">
                <a:latin typeface="Calibri" pitchFamily="34" charset="0"/>
              </a:rPr>
              <a:t>Faux. C´</a:t>
            </a:r>
            <a:r>
              <a:rPr lang="cs-CZ" sz="1400" i="1" dirty="0" err="1" smtClean="0">
                <a:latin typeface="Calibri" pitchFamily="34" charset="0"/>
              </a:rPr>
              <a:t>est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en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mémoire</a:t>
            </a:r>
            <a:r>
              <a:rPr lang="cs-CZ" sz="1400" i="1" dirty="0" smtClean="0">
                <a:latin typeface="Calibri" pitchFamily="34" charset="0"/>
              </a:rPr>
              <a:t> de la </a:t>
            </a:r>
            <a:r>
              <a:rPr lang="cs-CZ" sz="1400" i="1" dirty="0" err="1" smtClean="0">
                <a:latin typeface="Calibri" pitchFamily="34" charset="0"/>
              </a:rPr>
              <a:t>création</a:t>
            </a:r>
            <a:r>
              <a:rPr lang="cs-CZ" sz="1400" i="1" dirty="0" smtClean="0">
                <a:latin typeface="Calibri" pitchFamily="34" charset="0"/>
              </a:rPr>
              <a:t> de l´Agence de </a:t>
            </a:r>
            <a:r>
              <a:rPr lang="cs-CZ" sz="1400" i="1" dirty="0" err="1" smtClean="0">
                <a:latin typeface="Calibri" pitchFamily="34" charset="0"/>
              </a:rPr>
              <a:t>coopération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culturelle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et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technique</a:t>
            </a:r>
            <a:r>
              <a:rPr lang="cs-CZ" sz="1400" i="1" dirty="0" smtClean="0">
                <a:latin typeface="Calibri" pitchFamily="34" charset="0"/>
              </a:rPr>
              <a:t>,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20 mars 1970.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Vrai</a:t>
            </a:r>
            <a:r>
              <a:rPr lang="cs-CZ" sz="1400" i="1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Vrai</a:t>
            </a:r>
            <a:r>
              <a:rPr lang="cs-CZ" sz="1400" i="1" dirty="0" smtClean="0">
                <a:latin typeface="Calibri" pitchFamily="34" charset="0"/>
              </a:rPr>
              <a:t>. </a:t>
            </a:r>
            <a:r>
              <a:rPr lang="cs-CZ" sz="1400" i="1" dirty="0" err="1" smtClean="0">
                <a:latin typeface="Calibri" pitchFamily="34" charset="0"/>
              </a:rPr>
              <a:t>Elle</a:t>
            </a:r>
            <a:r>
              <a:rPr lang="cs-CZ" sz="1400" i="1" dirty="0" smtClean="0">
                <a:latin typeface="Calibri" pitchFamily="34" charset="0"/>
              </a:rPr>
              <a:t> a </a:t>
            </a:r>
            <a:r>
              <a:rPr lang="cs-CZ" sz="1400" i="1" dirty="0" err="1" smtClean="0">
                <a:latin typeface="Calibri" pitchFamily="34" charset="0"/>
              </a:rPr>
              <a:t>pour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objectif</a:t>
            </a:r>
            <a:r>
              <a:rPr lang="cs-CZ" sz="1400" i="1" dirty="0" smtClean="0">
                <a:latin typeface="Calibri" pitchFamily="34" charset="0"/>
              </a:rPr>
              <a:t> de </a:t>
            </a:r>
            <a:r>
              <a:rPr lang="cs-CZ" sz="1400" i="1" dirty="0" err="1" smtClean="0">
                <a:latin typeface="Calibri" pitchFamily="34" charset="0"/>
              </a:rPr>
              <a:t>former</a:t>
            </a:r>
            <a:r>
              <a:rPr lang="cs-CZ" sz="1400" i="1" dirty="0" smtClean="0">
                <a:latin typeface="Calibri" pitchFamily="34" charset="0"/>
              </a:rPr>
              <a:t> des </a:t>
            </a:r>
            <a:r>
              <a:rPr lang="cs-CZ" sz="1400" i="1" dirty="0" err="1" smtClean="0">
                <a:latin typeface="Calibri" pitchFamily="34" charset="0"/>
              </a:rPr>
              <a:t>cadres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africains</a:t>
            </a:r>
            <a:r>
              <a:rPr lang="cs-CZ" sz="1400" i="1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en-US" sz="1400" i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</TotalTime>
  <Words>679</Words>
  <Application>Microsoft Office PowerPoint</Application>
  <PresentationFormat>Předvádění na obrazovce (4:3)</PresentationFormat>
  <Paragraphs>153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L´organisation de la Francophonie</vt:lpstr>
      <vt:lpstr>Histoire de la Francophonie Retrouvez la date qui correspond à chaque événement</vt:lpstr>
      <vt:lpstr>L´organisation internationale de la Francophonie (OIF) Vrai ou faux ?</vt:lpstr>
      <vt:lpstr>Snímek 4</vt:lpstr>
      <vt:lpstr>Le secrétaire général de l´OIF Depuis 1998, l´OIF a connu 2 secrétaires généraux.  Pour chaque secrétaire, retrouvez sa photo, son pays d´origine et les dates de son/ses mandat(s)</vt:lpstr>
      <vt:lpstr>Les symboles de la Francophonie Vrai ou faux ?</vt:lpstr>
      <vt:lpstr>Použitý obrazový materiál:</vt:lpstr>
      <vt:lpstr>Proposition de corrections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67</cp:revision>
  <dcterms:created xsi:type="dcterms:W3CDTF">2012-06-18T15:15:37Z</dcterms:created>
  <dcterms:modified xsi:type="dcterms:W3CDTF">2013-12-17T15:03:01Z</dcterms:modified>
</cp:coreProperties>
</file>