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2" r:id="rId5"/>
    <p:sldId id="264" r:id="rId6"/>
    <p:sldId id="263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6.6.2013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6.6.2013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6.6.2013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6.6.2013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6.6.2013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6.6.2013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6.6.2013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6.6.2013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6.6.2013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6.6.2013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6.6.2013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pPr/>
              <a:t>6.6.2013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4632" cy="648072"/>
          </a:xfrm>
        </p:spPr>
        <p:txBody>
          <a:bodyPr>
            <a:noAutofit/>
          </a:bodyPr>
          <a:lstStyle/>
          <a:p>
            <a:r>
              <a:rPr lang="cs-CZ" sz="5400" b="1" dirty="0" err="1" smtClean="0"/>
              <a:t>PALABRAS</a:t>
            </a:r>
            <a:endParaRPr lang="cs-CZ" sz="5400" b="1" dirty="0"/>
          </a:p>
        </p:txBody>
      </p:sp>
      <p:pic>
        <p:nvPicPr>
          <p:cNvPr id="1026" name="Picture 2" descr="http://www.gjszlin.cz/log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4607" y="404664"/>
            <a:ext cx="864096" cy="864096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G:\Z PLOCHY ESF\MIKES DATA GJS\ESF pozvanka\Zakladni_logolink_OPVK (ESF, EU, MSMT, OP VK)\01_Zakladni_logolink_horizontalni_cz\OPVK_hor_zakladni_logolink_RGB_cz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6559039" cy="1433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55576" y="2564904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9399358"/>
              </p:ext>
            </p:extLst>
          </p:nvPr>
        </p:nvGraphicFramePr>
        <p:xfrm>
          <a:off x="683568" y="2852936"/>
          <a:ext cx="7666515" cy="28346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Hispanoamerická</a:t>
                      </a:r>
                      <a:r>
                        <a:rPr lang="cs-CZ" dirty="0" smtClean="0"/>
                        <a:t> kultura</a:t>
                      </a:r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14.10.2012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3-4 ročník</a:t>
                      </a:r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mtClean="0"/>
                        <a:t>Mexicanismos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Pulse la </a:t>
                      </a:r>
                      <a:r>
                        <a:rPr lang="cs-CZ" dirty="0" err="1" smtClean="0"/>
                        <a:t>tecla</a:t>
                      </a: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F5</a:t>
                      </a:r>
                      <a:r>
                        <a:rPr lang="cs-CZ" dirty="0" smtClean="0"/>
                        <a:t> y </a:t>
                      </a:r>
                      <a:r>
                        <a:rPr lang="cs-CZ" dirty="0" err="1" smtClean="0"/>
                        <a:t>siga</a:t>
                      </a: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con</a:t>
                      </a:r>
                      <a:r>
                        <a:rPr lang="cs-CZ" dirty="0" smtClean="0"/>
                        <a:t> la </a:t>
                      </a:r>
                      <a:r>
                        <a:rPr lang="cs-CZ" dirty="0" err="1" smtClean="0"/>
                        <a:t>barra</a:t>
                      </a:r>
                      <a:r>
                        <a:rPr lang="cs-CZ" dirty="0" smtClean="0"/>
                        <a:t> de </a:t>
                      </a:r>
                      <a:r>
                        <a:rPr lang="cs-CZ" dirty="0" err="1" smtClean="0"/>
                        <a:t>espacio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GUILLEMENOT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VY_32_INOVACE_12_</a:t>
                      </a:r>
                      <a:r>
                        <a:rPr lang="cs-CZ" dirty="0" err="1" smtClean="0"/>
                        <a:t>SGUI08</a:t>
                      </a:r>
                      <a:endParaRPr lang="cs-CZ" dirty="0" smtClean="0"/>
                    </a:p>
                    <a:p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620688"/>
            <a:ext cx="4042792" cy="6237312"/>
          </a:xfrm>
        </p:spPr>
        <p:txBody>
          <a:bodyPr>
            <a:normAutofit fontScale="70000" lnSpcReduction="20000"/>
          </a:bodyPr>
          <a:lstStyle/>
          <a:p>
            <a:r>
              <a:rPr lang="es-ES" dirty="0" smtClean="0"/>
              <a:t>Piscina</a:t>
            </a:r>
            <a:endParaRPr lang="cs-CZ" dirty="0" smtClean="0"/>
          </a:p>
          <a:p>
            <a:r>
              <a:rPr lang="es-ES" dirty="0" smtClean="0"/>
              <a:t>Es una manera de contestar las llamadas telefónicas.</a:t>
            </a:r>
            <a:endParaRPr lang="cs-CZ" baseline="30000" dirty="0" smtClean="0"/>
          </a:p>
          <a:p>
            <a:r>
              <a:rPr lang="cs-CZ" dirty="0"/>
              <a:t>B</a:t>
            </a:r>
            <a:r>
              <a:rPr lang="es-ES" dirty="0" smtClean="0"/>
              <a:t>arrio</a:t>
            </a:r>
            <a:endParaRPr lang="cs-CZ" baseline="30000" dirty="0" smtClean="0"/>
          </a:p>
          <a:p>
            <a:r>
              <a:rPr lang="cs-CZ" dirty="0"/>
              <a:t>D</a:t>
            </a:r>
            <a:r>
              <a:rPr lang="es-ES" dirty="0" smtClean="0"/>
              <a:t>estornillador.</a:t>
            </a:r>
            <a:endParaRPr lang="cs-CZ" dirty="0" smtClean="0"/>
          </a:p>
          <a:p>
            <a:r>
              <a:rPr lang="es-ES" dirty="0" smtClean="0"/>
              <a:t>Vergüenza</a:t>
            </a:r>
            <a:endParaRPr lang="cs-CZ" dirty="0" smtClean="0"/>
          </a:p>
          <a:p>
            <a:r>
              <a:rPr lang="es-ES" dirty="0" smtClean="0"/>
              <a:t>Conversar, charlar</a:t>
            </a:r>
            <a:endParaRPr lang="cs-CZ" dirty="0" smtClean="0"/>
          </a:p>
          <a:p>
            <a:r>
              <a:rPr lang="cs-CZ" i="1" dirty="0"/>
              <a:t>S</a:t>
            </a:r>
            <a:r>
              <a:rPr lang="es-ES" i="1" dirty="0" smtClean="0"/>
              <a:t>oda</a:t>
            </a:r>
            <a:r>
              <a:rPr lang="es-ES" dirty="0" smtClean="0"/>
              <a:t> o </a:t>
            </a:r>
            <a:r>
              <a:rPr lang="es-ES" i="1" dirty="0" smtClean="0"/>
              <a:t>gaseosa</a:t>
            </a:r>
            <a:endParaRPr lang="cs-CZ" i="1" dirty="0" smtClean="0"/>
          </a:p>
          <a:p>
            <a:r>
              <a:rPr lang="cs-CZ" dirty="0"/>
              <a:t>F</a:t>
            </a:r>
            <a:r>
              <a:rPr lang="es-ES" dirty="0" smtClean="0"/>
              <a:t>erretería.</a:t>
            </a:r>
            <a:endParaRPr lang="cs-CZ" dirty="0" smtClean="0"/>
          </a:p>
          <a:p>
            <a:r>
              <a:rPr lang="cs-CZ" dirty="0"/>
              <a:t>N</a:t>
            </a:r>
            <a:r>
              <a:rPr lang="es-ES" dirty="0" smtClean="0"/>
              <a:t>iño o joven.</a:t>
            </a:r>
            <a:endParaRPr lang="cs-CZ" dirty="0" smtClean="0"/>
          </a:p>
          <a:p>
            <a:r>
              <a:rPr lang="cs-CZ" dirty="0"/>
              <a:t>C</a:t>
            </a:r>
            <a:r>
              <a:rPr lang="es-ES" dirty="0" smtClean="0"/>
              <a:t>erveza</a:t>
            </a:r>
            <a:endParaRPr lang="cs-CZ" i="1" dirty="0" smtClean="0"/>
          </a:p>
          <a:p>
            <a:r>
              <a:rPr lang="es-ES" dirty="0" smtClean="0"/>
              <a:t>Niño, niña,</a:t>
            </a:r>
            <a:endParaRPr lang="cs-CZ" dirty="0" smtClean="0"/>
          </a:p>
          <a:p>
            <a:r>
              <a:rPr lang="es-ES" dirty="0" smtClean="0"/>
              <a:t>Resaca</a:t>
            </a:r>
            <a:endParaRPr lang="cs-CZ" dirty="0" smtClean="0"/>
          </a:p>
          <a:p>
            <a:r>
              <a:rPr lang="cs-CZ" dirty="0"/>
              <a:t>P</a:t>
            </a:r>
            <a:r>
              <a:rPr lang="es-ES" dirty="0" smtClean="0"/>
              <a:t>ara </a:t>
            </a:r>
            <a:r>
              <a:rPr lang="cs-CZ" dirty="0" err="1" smtClean="0"/>
              <a:t>llamar</a:t>
            </a:r>
            <a:r>
              <a:rPr lang="cs-CZ" dirty="0" smtClean="0"/>
              <a:t> </a:t>
            </a:r>
            <a:r>
              <a:rPr lang="es-ES" dirty="0" smtClean="0"/>
              <a:t>a un amigo</a:t>
            </a:r>
            <a:endParaRPr lang="cs-CZ" dirty="0" smtClean="0"/>
          </a:p>
          <a:p>
            <a:r>
              <a:rPr lang="es-ES" dirty="0" smtClean="0"/>
              <a:t>¿</a:t>
            </a:r>
            <a:r>
              <a:rPr lang="cs-CZ" dirty="0" smtClean="0"/>
              <a:t>Q</a:t>
            </a:r>
            <a:r>
              <a:rPr lang="es-ES" dirty="0" smtClean="0"/>
              <a:t>ué pasa</a:t>
            </a:r>
            <a:r>
              <a:rPr lang="cs-CZ" dirty="0" smtClean="0"/>
              <a:t> </a:t>
            </a:r>
            <a:r>
              <a:rPr lang="cs-CZ" dirty="0" err="1" smtClean="0"/>
              <a:t>tío</a:t>
            </a:r>
            <a:r>
              <a:rPr lang="es-ES" dirty="0" smtClean="0"/>
              <a:t>? ¿cómo estás</a:t>
            </a:r>
            <a:r>
              <a:rPr lang="cs-CZ" dirty="0" smtClean="0"/>
              <a:t> </a:t>
            </a:r>
            <a:r>
              <a:rPr lang="cs-CZ" dirty="0" err="1" smtClean="0"/>
              <a:t>tío</a:t>
            </a:r>
            <a:r>
              <a:rPr lang="es-ES" dirty="0" smtClean="0"/>
              <a:t>).</a:t>
            </a:r>
            <a:endParaRPr lang="cs-CZ" dirty="0" smtClean="0"/>
          </a:p>
          <a:p>
            <a:r>
              <a:rPr lang="es-ES" dirty="0" smtClean="0"/>
              <a:t>Asunto</a:t>
            </a:r>
            <a:r>
              <a:rPr lang="cs-CZ" dirty="0" smtClean="0"/>
              <a:t>,</a:t>
            </a:r>
            <a:r>
              <a:rPr lang="es-ES" dirty="0" smtClean="0"/>
              <a:t> </a:t>
            </a:r>
            <a:r>
              <a:rPr lang="es-ES" i="1" dirty="0" smtClean="0"/>
              <a:t>Me metí en un gran pedo</a:t>
            </a:r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5004048" y="620688"/>
            <a:ext cx="4042792" cy="590465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cs-CZ" sz="2000" dirty="0" smtClean="0">
                <a:solidFill>
                  <a:srgbClr val="FF0000"/>
                </a:solidFill>
              </a:rPr>
              <a:t>Bazén, koupaliště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cs-CZ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Je to způsob, jak </a:t>
            </a:r>
            <a:r>
              <a:rPr kumimoji="0" lang="cs-CZ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odpověďet</a:t>
            </a:r>
            <a:r>
              <a:rPr kumimoji="0" lang="cs-CZ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na telefonát.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cs-CZ" sz="2000" noProof="0" dirty="0" smtClean="0">
                <a:solidFill>
                  <a:srgbClr val="FF0000"/>
                </a:solidFill>
              </a:rPr>
              <a:t>Městská čtvrť, předměstí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cs-CZ" sz="2000" b="0" i="0" u="none" strike="noStrike" kern="1200" cap="none" spc="0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Šroubovák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cs-CZ" sz="2000" noProof="0" dirty="0" smtClean="0">
                <a:solidFill>
                  <a:srgbClr val="FF0000"/>
                </a:solidFill>
              </a:rPr>
              <a:t>Ostuda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cs-CZ" sz="2000" b="0" i="0" u="none" strike="noStrike" kern="1200" cap="none" spc="0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Konverzovat, povídat si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cs-CZ" sz="2000" noProof="0" dirty="0" smtClean="0">
                <a:solidFill>
                  <a:srgbClr val="FF0000"/>
                </a:solidFill>
              </a:rPr>
              <a:t>Sodovka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cs-CZ" sz="2000" b="0" i="0" u="none" strike="noStrike" kern="1200" cap="none" spc="0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Železářství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cs-CZ" sz="2000" noProof="0" dirty="0" smtClean="0">
                <a:solidFill>
                  <a:srgbClr val="FF0000"/>
                </a:solidFill>
              </a:rPr>
              <a:t>Dítě nebo mladík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cs-CZ" sz="2000" b="0" i="0" u="none" strike="noStrike" kern="1200" cap="none" spc="0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Pivo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cs-CZ" sz="2000" dirty="0" smtClean="0">
                <a:solidFill>
                  <a:srgbClr val="FF0000"/>
                </a:solidFill>
              </a:rPr>
              <a:t>Hoch, dívka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cs-CZ" sz="2000" dirty="0" smtClean="0">
                <a:solidFill>
                  <a:srgbClr val="FF0000"/>
                </a:solidFill>
              </a:rPr>
              <a:t>Kocovina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cs-CZ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Zavolat příteli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cs-CZ" sz="2000" dirty="0" smtClean="0">
                <a:solidFill>
                  <a:srgbClr val="FF0000"/>
                </a:solidFill>
              </a:rPr>
              <a:t>Co se děje, </a:t>
            </a:r>
            <a:r>
              <a:rPr lang="cs-CZ" sz="2000" dirty="0" err="1" smtClean="0">
                <a:solidFill>
                  <a:srgbClr val="FF0000"/>
                </a:solidFill>
              </a:rPr>
              <a:t>kámo</a:t>
            </a:r>
            <a:r>
              <a:rPr lang="cs-CZ" sz="2000" dirty="0" smtClean="0">
                <a:solidFill>
                  <a:srgbClr val="FF0000"/>
                </a:solidFill>
              </a:rPr>
              <a:t>?, Jak se máš, </a:t>
            </a:r>
            <a:r>
              <a:rPr lang="cs-CZ" sz="2000" dirty="0" err="1" smtClean="0">
                <a:solidFill>
                  <a:srgbClr val="FF0000"/>
                </a:solidFill>
              </a:rPr>
              <a:t>kámo</a:t>
            </a:r>
            <a:r>
              <a:rPr lang="cs-CZ" sz="2000" dirty="0" smtClean="0">
                <a:solidFill>
                  <a:srgbClr val="FF0000"/>
                </a:solidFill>
              </a:rPr>
              <a:t>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cs-CZ" sz="2000" dirty="0" smtClean="0">
                <a:solidFill>
                  <a:srgbClr val="FF0000"/>
                </a:solidFill>
              </a:rPr>
              <a:t>Starost, záležitost, (Dostal jsem se do velkého problému.)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cs-CZ" sz="20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2051720" y="90500"/>
            <a:ext cx="4834880" cy="562074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sz="2400" dirty="0" err="1" smtClean="0"/>
              <a:t>Vocabulario</a:t>
            </a:r>
            <a:endParaRPr lang="cs-CZ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3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5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1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6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7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2" dur="5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3" dur="5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8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9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4" dur="500" fill="hold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5" dur="500" fill="hold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79712" y="188640"/>
            <a:ext cx="4834880" cy="562074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sz="2400" dirty="0" err="1" smtClean="0"/>
              <a:t>Mexicanismos</a:t>
            </a:r>
            <a:endParaRPr lang="cs-CZ" sz="2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251520" y="980728"/>
            <a:ext cx="4536504" cy="5688632"/>
          </a:xfrm>
        </p:spPr>
        <p:txBody>
          <a:bodyPr>
            <a:noAutofit/>
          </a:bodyPr>
          <a:lstStyle/>
          <a:p>
            <a:r>
              <a:rPr lang="es-ES" sz="1600" b="1" dirty="0" smtClean="0"/>
              <a:t>Alberca</a:t>
            </a:r>
            <a:r>
              <a:rPr lang="es-ES" sz="1600" dirty="0" smtClean="0"/>
              <a:t>:</a:t>
            </a:r>
          </a:p>
          <a:p>
            <a:r>
              <a:rPr lang="es-ES" sz="1600" b="1" dirty="0" smtClean="0"/>
              <a:t>¿Bueno?</a:t>
            </a:r>
            <a:r>
              <a:rPr lang="es-ES" sz="1600" dirty="0" smtClean="0"/>
              <a:t>:</a:t>
            </a:r>
            <a:endParaRPr lang="cs-CZ" sz="1600" dirty="0" smtClean="0"/>
          </a:p>
          <a:p>
            <a:endParaRPr lang="cs-CZ" sz="1600" b="1" dirty="0" smtClean="0"/>
          </a:p>
          <a:p>
            <a:r>
              <a:rPr lang="es-ES" sz="1600" b="1" dirty="0" smtClean="0"/>
              <a:t>Colonia</a:t>
            </a:r>
            <a:r>
              <a:rPr lang="es-ES" sz="1600" dirty="0" smtClean="0"/>
              <a:t>:</a:t>
            </a:r>
          </a:p>
          <a:p>
            <a:r>
              <a:rPr lang="es-ES" sz="1600" b="1" dirty="0" smtClean="0"/>
              <a:t>Desarmador</a:t>
            </a:r>
            <a:r>
              <a:rPr lang="es-ES" sz="1600" dirty="0" smtClean="0"/>
              <a:t>:  </a:t>
            </a:r>
          </a:p>
          <a:p>
            <a:r>
              <a:rPr lang="es-ES" sz="1600" b="1" dirty="0" smtClean="0"/>
              <a:t>Pena</a:t>
            </a:r>
            <a:r>
              <a:rPr lang="es-ES" sz="1600" dirty="0" smtClean="0"/>
              <a:t>:</a:t>
            </a:r>
          </a:p>
          <a:p>
            <a:r>
              <a:rPr lang="es-ES" sz="1600" b="1" dirty="0" smtClean="0"/>
              <a:t>Platicar</a:t>
            </a:r>
            <a:r>
              <a:rPr lang="es-ES" sz="1600" dirty="0" smtClean="0"/>
              <a:t>:</a:t>
            </a:r>
          </a:p>
          <a:p>
            <a:r>
              <a:rPr lang="es-ES" sz="1600" b="1" dirty="0" smtClean="0"/>
              <a:t>Refresco</a:t>
            </a:r>
            <a:r>
              <a:rPr lang="es-ES" sz="1600" dirty="0" smtClean="0"/>
              <a:t>:</a:t>
            </a:r>
          </a:p>
          <a:p>
            <a:r>
              <a:rPr lang="es-ES" sz="1600" b="1" dirty="0" smtClean="0"/>
              <a:t>Tlapalería</a:t>
            </a:r>
            <a:r>
              <a:rPr lang="es-ES" sz="1600" dirty="0" smtClean="0"/>
              <a:t>:</a:t>
            </a:r>
            <a:endParaRPr lang="cs-CZ" sz="1600" dirty="0" smtClean="0"/>
          </a:p>
          <a:p>
            <a:r>
              <a:rPr lang="cs-CZ" sz="1600" dirty="0" err="1" smtClean="0"/>
              <a:t>COLOQUIALISMOS</a:t>
            </a:r>
            <a:endParaRPr lang="es-ES" sz="1600" dirty="0" smtClean="0"/>
          </a:p>
          <a:p>
            <a:r>
              <a:rPr lang="es-ES" sz="1600" b="1" dirty="0" smtClean="0"/>
              <a:t>Chavo(a)</a:t>
            </a:r>
            <a:endParaRPr lang="es-ES" sz="1600" dirty="0" smtClean="0"/>
          </a:p>
          <a:p>
            <a:r>
              <a:rPr lang="es-ES" sz="1600" b="1" dirty="0" smtClean="0"/>
              <a:t>Chavirul</a:t>
            </a:r>
            <a:r>
              <a:rPr lang="es-ES" sz="1600" dirty="0" smtClean="0"/>
              <a:t>:</a:t>
            </a:r>
          </a:p>
          <a:p>
            <a:r>
              <a:rPr lang="es-ES" sz="1600" b="1" dirty="0" smtClean="0"/>
              <a:t>Chela</a:t>
            </a:r>
            <a:r>
              <a:rPr lang="es-ES" sz="1600" dirty="0" smtClean="0"/>
              <a:t>: </a:t>
            </a:r>
          </a:p>
          <a:p>
            <a:r>
              <a:rPr lang="es-ES" sz="1600" b="1" dirty="0" smtClean="0"/>
              <a:t>Chamaco(a), huerco(a), morro(a)</a:t>
            </a:r>
            <a:r>
              <a:rPr lang="es-ES" sz="1600" dirty="0" smtClean="0"/>
              <a:t>: </a:t>
            </a:r>
            <a:endParaRPr lang="es-ES" sz="1600" i="1" dirty="0" smtClean="0"/>
          </a:p>
          <a:p>
            <a:r>
              <a:rPr lang="es-ES" sz="1600" b="1" dirty="0" smtClean="0"/>
              <a:t>Cruda</a:t>
            </a:r>
            <a:endParaRPr lang="es-ES" sz="1600" dirty="0" smtClean="0"/>
          </a:p>
          <a:p>
            <a:r>
              <a:rPr lang="es-ES" sz="1600" b="1" dirty="0" smtClean="0"/>
              <a:t>Güey</a:t>
            </a:r>
            <a:r>
              <a:rPr lang="es-ES" sz="1600" dirty="0" smtClean="0"/>
              <a:t>:  </a:t>
            </a:r>
            <a:endParaRPr lang="cs-CZ" sz="1600" dirty="0" smtClean="0"/>
          </a:p>
          <a:p>
            <a:r>
              <a:rPr lang="es-ES" sz="1600" b="1" i="1" dirty="0" smtClean="0"/>
              <a:t>¿Qué onda güey?</a:t>
            </a:r>
            <a:r>
              <a:rPr lang="es-ES" sz="1600" b="1" dirty="0" smtClean="0"/>
              <a:t> '¿qué pasa</a:t>
            </a:r>
            <a:r>
              <a:rPr lang="cs-CZ" sz="1600" b="1" dirty="0" smtClean="0"/>
              <a:t> </a:t>
            </a:r>
            <a:r>
              <a:rPr lang="cs-CZ" sz="1600" b="1" dirty="0" err="1" smtClean="0"/>
              <a:t>tío</a:t>
            </a:r>
            <a:r>
              <a:rPr lang="es-ES" sz="1600" b="1" dirty="0" smtClean="0"/>
              <a:t>? </a:t>
            </a:r>
          </a:p>
          <a:p>
            <a:r>
              <a:rPr lang="es-ES" sz="1600" b="1" dirty="0" smtClean="0"/>
              <a:t>Pedo</a:t>
            </a:r>
            <a:endParaRPr lang="es-ES" sz="1600" dirty="0" smtClean="0"/>
          </a:p>
          <a:p>
            <a:pPr>
              <a:buNone/>
            </a:pPr>
            <a:endParaRPr lang="cs-CZ" sz="160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932040" y="836712"/>
            <a:ext cx="3754760" cy="5760640"/>
          </a:xfrm>
        </p:spPr>
        <p:txBody>
          <a:bodyPr>
            <a:normAutofit/>
          </a:bodyPr>
          <a:lstStyle/>
          <a:p>
            <a:r>
              <a:rPr lang="es-ES" sz="1600" dirty="0" smtClean="0">
                <a:solidFill>
                  <a:srgbClr val="FF0000"/>
                </a:solidFill>
              </a:rPr>
              <a:t>Piscina</a:t>
            </a:r>
            <a:endParaRPr lang="cs-CZ" sz="1600" dirty="0" smtClean="0">
              <a:solidFill>
                <a:srgbClr val="FF0000"/>
              </a:solidFill>
            </a:endParaRPr>
          </a:p>
          <a:p>
            <a:r>
              <a:rPr lang="es-ES" sz="1600" dirty="0" smtClean="0">
                <a:solidFill>
                  <a:srgbClr val="FF0000"/>
                </a:solidFill>
              </a:rPr>
              <a:t>Es una manera de contestar las llamadas telefónicas.</a:t>
            </a:r>
            <a:endParaRPr lang="cs-CZ" sz="1600" baseline="30000" dirty="0" smtClean="0">
              <a:solidFill>
                <a:srgbClr val="FF0000"/>
              </a:solidFill>
            </a:endParaRPr>
          </a:p>
          <a:p>
            <a:r>
              <a:rPr lang="cs-CZ" sz="1600" dirty="0">
                <a:solidFill>
                  <a:srgbClr val="FF0000"/>
                </a:solidFill>
              </a:rPr>
              <a:t>B</a:t>
            </a:r>
            <a:r>
              <a:rPr lang="es-ES" sz="1600" dirty="0" smtClean="0">
                <a:solidFill>
                  <a:srgbClr val="FF0000"/>
                </a:solidFill>
              </a:rPr>
              <a:t>arrio. (Ejemplos: </a:t>
            </a:r>
            <a:r>
              <a:rPr lang="es-ES" sz="1600" i="1" dirty="0" smtClean="0">
                <a:solidFill>
                  <a:srgbClr val="FF0000"/>
                </a:solidFill>
              </a:rPr>
              <a:t>Pedro vive en la colonia Benito Juárez de esta ciudad.</a:t>
            </a:r>
            <a:r>
              <a:rPr lang="es-ES" sz="1600" dirty="0" smtClean="0">
                <a:solidFill>
                  <a:srgbClr val="FF0000"/>
                </a:solidFill>
              </a:rPr>
              <a:t>)</a:t>
            </a:r>
            <a:endParaRPr lang="cs-CZ" sz="1600" baseline="30000" dirty="0" smtClean="0">
              <a:solidFill>
                <a:srgbClr val="FF0000"/>
              </a:solidFill>
            </a:endParaRPr>
          </a:p>
          <a:p>
            <a:r>
              <a:rPr lang="cs-CZ" sz="1600" dirty="0">
                <a:solidFill>
                  <a:srgbClr val="FF0000"/>
                </a:solidFill>
              </a:rPr>
              <a:t>D</a:t>
            </a:r>
            <a:r>
              <a:rPr lang="es-ES" sz="1600" dirty="0" smtClean="0">
                <a:solidFill>
                  <a:srgbClr val="FF0000"/>
                </a:solidFill>
              </a:rPr>
              <a:t>estornillador.</a:t>
            </a:r>
            <a:endParaRPr lang="cs-CZ" sz="1600" dirty="0" smtClean="0">
              <a:solidFill>
                <a:srgbClr val="FF0000"/>
              </a:solidFill>
            </a:endParaRPr>
          </a:p>
          <a:p>
            <a:r>
              <a:rPr lang="es-ES" sz="1600" dirty="0" smtClean="0">
                <a:solidFill>
                  <a:srgbClr val="FF0000"/>
                </a:solidFill>
              </a:rPr>
              <a:t>Vergüenza</a:t>
            </a:r>
            <a:endParaRPr lang="cs-CZ" sz="1600" dirty="0" smtClean="0">
              <a:solidFill>
                <a:srgbClr val="FF0000"/>
              </a:solidFill>
            </a:endParaRPr>
          </a:p>
          <a:p>
            <a:r>
              <a:rPr lang="es-ES" sz="1600" dirty="0" smtClean="0">
                <a:solidFill>
                  <a:srgbClr val="FF0000"/>
                </a:solidFill>
              </a:rPr>
              <a:t>Conversar, charlar</a:t>
            </a:r>
            <a:endParaRPr lang="cs-CZ" sz="1600" dirty="0" smtClean="0">
              <a:solidFill>
                <a:srgbClr val="FF0000"/>
              </a:solidFill>
            </a:endParaRPr>
          </a:p>
          <a:p>
            <a:r>
              <a:rPr lang="cs-CZ" sz="1600" i="1" dirty="0">
                <a:solidFill>
                  <a:srgbClr val="FF0000"/>
                </a:solidFill>
              </a:rPr>
              <a:t>S</a:t>
            </a:r>
            <a:r>
              <a:rPr lang="es-ES" sz="1600" i="1" dirty="0" smtClean="0">
                <a:solidFill>
                  <a:srgbClr val="FF0000"/>
                </a:solidFill>
              </a:rPr>
              <a:t>oda</a:t>
            </a:r>
            <a:r>
              <a:rPr lang="es-ES" sz="1600" dirty="0" smtClean="0">
                <a:solidFill>
                  <a:srgbClr val="FF0000"/>
                </a:solidFill>
              </a:rPr>
              <a:t> o </a:t>
            </a:r>
            <a:r>
              <a:rPr lang="es-ES" sz="1600" i="1" dirty="0" smtClean="0">
                <a:solidFill>
                  <a:srgbClr val="FF0000"/>
                </a:solidFill>
              </a:rPr>
              <a:t>gaseosa</a:t>
            </a:r>
            <a:endParaRPr lang="cs-CZ" sz="1600" i="1" dirty="0" smtClean="0">
              <a:solidFill>
                <a:srgbClr val="FF0000"/>
              </a:solidFill>
            </a:endParaRPr>
          </a:p>
          <a:p>
            <a:r>
              <a:rPr lang="cs-CZ" sz="1600" dirty="0">
                <a:solidFill>
                  <a:srgbClr val="FF0000"/>
                </a:solidFill>
              </a:rPr>
              <a:t>F</a:t>
            </a:r>
            <a:r>
              <a:rPr lang="es-ES" sz="1600" dirty="0" smtClean="0">
                <a:solidFill>
                  <a:srgbClr val="FF0000"/>
                </a:solidFill>
              </a:rPr>
              <a:t>erretería.</a:t>
            </a:r>
            <a:endParaRPr lang="cs-CZ" sz="1600" dirty="0" smtClean="0">
              <a:solidFill>
                <a:srgbClr val="FF0000"/>
              </a:solidFill>
            </a:endParaRPr>
          </a:p>
          <a:p>
            <a:r>
              <a:rPr lang="cs-CZ" sz="1600" dirty="0" err="1" smtClean="0"/>
              <a:t>COLOQUIALISMOS</a:t>
            </a:r>
            <a:endParaRPr lang="cs-CZ" sz="1600" dirty="0" smtClean="0"/>
          </a:p>
          <a:p>
            <a:r>
              <a:rPr lang="cs-CZ" sz="1600" dirty="0">
                <a:solidFill>
                  <a:srgbClr val="FF0000"/>
                </a:solidFill>
              </a:rPr>
              <a:t>N</a:t>
            </a:r>
            <a:r>
              <a:rPr lang="es-ES" sz="1600" dirty="0" smtClean="0">
                <a:solidFill>
                  <a:srgbClr val="FF0000"/>
                </a:solidFill>
              </a:rPr>
              <a:t>iño o joven</a:t>
            </a:r>
            <a:r>
              <a:rPr lang="cs-CZ" sz="1600" dirty="0" smtClean="0">
                <a:solidFill>
                  <a:srgbClr val="FF0000"/>
                </a:solidFill>
              </a:rPr>
              <a:t> </a:t>
            </a:r>
          </a:p>
          <a:p>
            <a:r>
              <a:rPr lang="cs-CZ" sz="1600" dirty="0">
                <a:solidFill>
                  <a:srgbClr val="FF0000"/>
                </a:solidFill>
              </a:rPr>
              <a:t>P</a:t>
            </a:r>
            <a:r>
              <a:rPr lang="fr-FR" sz="1600" dirty="0" smtClean="0">
                <a:solidFill>
                  <a:srgbClr val="FF0000"/>
                </a:solidFill>
              </a:rPr>
              <a:t>ersona muy joven</a:t>
            </a:r>
            <a:r>
              <a:rPr lang="cs-CZ" sz="1600" dirty="0" smtClean="0">
                <a:solidFill>
                  <a:srgbClr val="FF0000"/>
                </a:solidFill>
              </a:rPr>
              <a:t>, n</a:t>
            </a:r>
            <a:r>
              <a:rPr lang="es-ES" sz="1600" dirty="0" smtClean="0">
                <a:solidFill>
                  <a:srgbClr val="FF0000"/>
                </a:solidFill>
              </a:rPr>
              <a:t>iñ</a:t>
            </a:r>
            <a:r>
              <a:rPr lang="cs-CZ" sz="1600" dirty="0" smtClean="0">
                <a:solidFill>
                  <a:srgbClr val="FF0000"/>
                </a:solidFill>
              </a:rPr>
              <a:t>o </a:t>
            </a:r>
          </a:p>
          <a:p>
            <a:r>
              <a:rPr lang="cs-CZ" sz="1600" dirty="0" smtClean="0">
                <a:solidFill>
                  <a:srgbClr val="FF0000"/>
                </a:solidFill>
              </a:rPr>
              <a:t>C</a:t>
            </a:r>
            <a:r>
              <a:rPr lang="es-ES" sz="1600" dirty="0" smtClean="0">
                <a:solidFill>
                  <a:srgbClr val="FF0000"/>
                </a:solidFill>
              </a:rPr>
              <a:t>erveza</a:t>
            </a:r>
            <a:r>
              <a:rPr lang="cs-CZ" sz="1600" dirty="0" smtClean="0">
                <a:solidFill>
                  <a:srgbClr val="FF0000"/>
                </a:solidFill>
              </a:rPr>
              <a:t> </a:t>
            </a:r>
            <a:endParaRPr lang="cs-CZ" sz="1600" i="1" dirty="0" smtClean="0">
              <a:solidFill>
                <a:srgbClr val="FF0000"/>
              </a:solidFill>
            </a:endParaRPr>
          </a:p>
          <a:p>
            <a:r>
              <a:rPr lang="es-ES" sz="1600" dirty="0" smtClean="0">
                <a:solidFill>
                  <a:srgbClr val="FF0000"/>
                </a:solidFill>
              </a:rPr>
              <a:t>Niño, niña,</a:t>
            </a:r>
            <a:endParaRPr lang="cs-CZ" sz="1600" dirty="0" smtClean="0">
              <a:solidFill>
                <a:srgbClr val="FF0000"/>
              </a:solidFill>
            </a:endParaRPr>
          </a:p>
          <a:p>
            <a:r>
              <a:rPr lang="es-ES" sz="1600" dirty="0" smtClean="0">
                <a:solidFill>
                  <a:srgbClr val="FF0000"/>
                </a:solidFill>
              </a:rPr>
              <a:t>Resaca</a:t>
            </a:r>
            <a:endParaRPr lang="cs-CZ" sz="1600" dirty="0" smtClean="0">
              <a:solidFill>
                <a:srgbClr val="FF0000"/>
              </a:solidFill>
            </a:endParaRPr>
          </a:p>
          <a:p>
            <a:r>
              <a:rPr lang="cs-CZ" sz="1600" dirty="0">
                <a:solidFill>
                  <a:srgbClr val="FF0000"/>
                </a:solidFill>
              </a:rPr>
              <a:t>P</a:t>
            </a:r>
            <a:r>
              <a:rPr lang="es-ES" sz="1600" dirty="0" smtClean="0">
                <a:solidFill>
                  <a:srgbClr val="FF0000"/>
                </a:solidFill>
              </a:rPr>
              <a:t>ara </a:t>
            </a:r>
            <a:r>
              <a:rPr lang="cs-CZ" sz="1600" dirty="0" err="1" smtClean="0">
                <a:solidFill>
                  <a:srgbClr val="FF0000"/>
                </a:solidFill>
              </a:rPr>
              <a:t>llamar</a:t>
            </a:r>
            <a:r>
              <a:rPr lang="cs-CZ" sz="1600" dirty="0" smtClean="0">
                <a:solidFill>
                  <a:srgbClr val="FF0000"/>
                </a:solidFill>
              </a:rPr>
              <a:t> </a:t>
            </a:r>
            <a:r>
              <a:rPr lang="es-ES" sz="1600" dirty="0" smtClean="0">
                <a:solidFill>
                  <a:srgbClr val="FF0000"/>
                </a:solidFill>
              </a:rPr>
              <a:t>a un amigo</a:t>
            </a:r>
            <a:endParaRPr lang="cs-CZ" sz="1600" dirty="0" smtClean="0">
              <a:solidFill>
                <a:srgbClr val="FF0000"/>
              </a:solidFill>
            </a:endParaRPr>
          </a:p>
          <a:p>
            <a:r>
              <a:rPr lang="es-ES" sz="1600" dirty="0" smtClean="0">
                <a:solidFill>
                  <a:srgbClr val="FF0000"/>
                </a:solidFill>
              </a:rPr>
              <a:t>¿</a:t>
            </a:r>
            <a:r>
              <a:rPr lang="cs-CZ" sz="1600" dirty="0" smtClean="0">
                <a:solidFill>
                  <a:srgbClr val="FF0000"/>
                </a:solidFill>
              </a:rPr>
              <a:t>Q</a:t>
            </a:r>
            <a:r>
              <a:rPr lang="es-ES" sz="1600" dirty="0" smtClean="0">
                <a:solidFill>
                  <a:srgbClr val="FF0000"/>
                </a:solidFill>
              </a:rPr>
              <a:t>ué pasa</a:t>
            </a:r>
            <a:r>
              <a:rPr lang="cs-CZ" sz="1600" dirty="0" smtClean="0">
                <a:solidFill>
                  <a:srgbClr val="FF0000"/>
                </a:solidFill>
              </a:rPr>
              <a:t> </a:t>
            </a:r>
            <a:r>
              <a:rPr lang="cs-CZ" sz="1600" dirty="0" err="1" smtClean="0">
                <a:solidFill>
                  <a:srgbClr val="FF0000"/>
                </a:solidFill>
              </a:rPr>
              <a:t>tío</a:t>
            </a:r>
            <a:r>
              <a:rPr lang="es-ES" sz="1600" dirty="0" smtClean="0">
                <a:solidFill>
                  <a:srgbClr val="FF0000"/>
                </a:solidFill>
              </a:rPr>
              <a:t>? ¿cómo estás</a:t>
            </a:r>
            <a:r>
              <a:rPr lang="cs-CZ" sz="1600" dirty="0" smtClean="0">
                <a:solidFill>
                  <a:srgbClr val="FF0000"/>
                </a:solidFill>
              </a:rPr>
              <a:t> </a:t>
            </a:r>
            <a:r>
              <a:rPr lang="cs-CZ" sz="1600" dirty="0" err="1" smtClean="0">
                <a:solidFill>
                  <a:srgbClr val="FF0000"/>
                </a:solidFill>
              </a:rPr>
              <a:t>tío</a:t>
            </a:r>
            <a:r>
              <a:rPr lang="es-ES" sz="1600" dirty="0" smtClean="0">
                <a:solidFill>
                  <a:srgbClr val="FF0000"/>
                </a:solidFill>
              </a:rPr>
              <a:t>).</a:t>
            </a:r>
            <a:endParaRPr lang="cs-CZ" sz="1600" dirty="0" smtClean="0">
              <a:solidFill>
                <a:srgbClr val="FF0000"/>
              </a:solidFill>
            </a:endParaRPr>
          </a:p>
          <a:p>
            <a:r>
              <a:rPr lang="es-ES" sz="1600" dirty="0" smtClean="0">
                <a:solidFill>
                  <a:srgbClr val="FF0000"/>
                </a:solidFill>
              </a:rPr>
              <a:t>Asunto</a:t>
            </a:r>
            <a:r>
              <a:rPr lang="cs-CZ" sz="1600" dirty="0" smtClean="0">
                <a:solidFill>
                  <a:srgbClr val="FF0000"/>
                </a:solidFill>
              </a:rPr>
              <a:t>.</a:t>
            </a:r>
            <a:r>
              <a:rPr lang="es-ES" sz="1600" dirty="0" smtClean="0">
                <a:solidFill>
                  <a:srgbClr val="FF0000"/>
                </a:solidFill>
              </a:rPr>
              <a:t> </a:t>
            </a:r>
            <a:r>
              <a:rPr lang="es-ES" sz="1600" i="1" dirty="0" smtClean="0">
                <a:solidFill>
                  <a:srgbClr val="FF0000"/>
                </a:solidFill>
              </a:rPr>
              <a:t>Me metí en un gran pedo</a:t>
            </a:r>
            <a:r>
              <a:rPr lang="cs-CZ" sz="1600" i="1" dirty="0" smtClean="0">
                <a:solidFill>
                  <a:srgbClr val="FF0000"/>
                </a:solidFill>
              </a:rPr>
              <a:t>.</a:t>
            </a:r>
            <a:endParaRPr lang="cs-CZ" sz="16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7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7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7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2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7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2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7" dur="5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2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7" dur="500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2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7" dur="500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2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7" dur="500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2" dur="5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7" dur="500"/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412776"/>
            <a:ext cx="3168352" cy="5544616"/>
          </a:xfrm>
        </p:spPr>
        <p:txBody>
          <a:bodyPr>
            <a:normAutofit/>
          </a:bodyPr>
          <a:lstStyle/>
          <a:p>
            <a:r>
              <a:rPr lang="es-ES" sz="1800" b="1" dirty="0" smtClean="0"/>
              <a:t>Piscina</a:t>
            </a:r>
            <a:endParaRPr lang="cs-CZ" sz="1800" b="1" dirty="0" smtClean="0"/>
          </a:p>
          <a:p>
            <a:pPr marL="0" indent="0">
              <a:buNone/>
            </a:pPr>
            <a:endParaRPr lang="cs-CZ" sz="1800" b="1" dirty="0" smtClean="0"/>
          </a:p>
          <a:p>
            <a:r>
              <a:rPr lang="es-ES" sz="1800" b="1" dirty="0" smtClean="0"/>
              <a:t>Es una manera de</a:t>
            </a:r>
            <a:r>
              <a:rPr lang="cs-CZ" sz="1800" b="1" dirty="0" smtClean="0"/>
              <a:t> </a:t>
            </a:r>
            <a:r>
              <a:rPr lang="es-ES" sz="1800" b="1" dirty="0" smtClean="0"/>
              <a:t>contestar</a:t>
            </a:r>
            <a:endParaRPr lang="cs-CZ" sz="1800" b="1" dirty="0" smtClean="0"/>
          </a:p>
          <a:p>
            <a:pPr>
              <a:buNone/>
            </a:pPr>
            <a:r>
              <a:rPr lang="es-ES" sz="1800" b="1" dirty="0" smtClean="0"/>
              <a:t> las llamadas telefónicas.</a:t>
            </a:r>
            <a:endParaRPr lang="cs-CZ" sz="1800" b="1" dirty="0" smtClean="0"/>
          </a:p>
          <a:p>
            <a:pPr>
              <a:buNone/>
            </a:pPr>
            <a:endParaRPr lang="cs-CZ" sz="1800" b="1" baseline="30000" dirty="0" smtClean="0"/>
          </a:p>
          <a:p>
            <a:r>
              <a:rPr lang="es-ES" sz="1800" b="1" dirty="0" smtClean="0"/>
              <a:t>Barrio</a:t>
            </a:r>
            <a:endParaRPr lang="cs-CZ" sz="1800" b="1" dirty="0" smtClean="0"/>
          </a:p>
          <a:p>
            <a:pPr marL="0" indent="0">
              <a:buNone/>
            </a:pPr>
            <a:endParaRPr lang="cs-CZ" sz="1800" b="1" baseline="30000" dirty="0" smtClean="0"/>
          </a:p>
          <a:p>
            <a:endParaRPr lang="cs-CZ" sz="1800" b="1" baseline="30000" dirty="0" smtClean="0"/>
          </a:p>
          <a:p>
            <a:r>
              <a:rPr lang="cs-CZ" sz="1800" b="1" dirty="0"/>
              <a:t>D</a:t>
            </a:r>
            <a:r>
              <a:rPr lang="es-ES" sz="1800" b="1" dirty="0" smtClean="0"/>
              <a:t>estornillador.</a:t>
            </a:r>
            <a:endParaRPr lang="cs-CZ" sz="1800" b="1" dirty="0" smtClean="0"/>
          </a:p>
          <a:p>
            <a:pPr marL="0" indent="0">
              <a:buNone/>
            </a:pPr>
            <a:endParaRPr lang="cs-CZ" sz="1800" b="1" dirty="0" smtClean="0"/>
          </a:p>
          <a:p>
            <a:r>
              <a:rPr lang="es-ES" sz="1800" b="1" dirty="0" smtClean="0"/>
              <a:t>Vergüenza</a:t>
            </a:r>
            <a:endParaRPr lang="cs-CZ" sz="1800" b="1" dirty="0" smtClean="0"/>
          </a:p>
          <a:p>
            <a:pPr>
              <a:buNone/>
            </a:pPr>
            <a:endParaRPr lang="cs-CZ" sz="1800" b="1" dirty="0" smtClean="0"/>
          </a:p>
          <a:p>
            <a:r>
              <a:rPr lang="es-ES" sz="1800" b="1" dirty="0" smtClean="0"/>
              <a:t>Conversar, charlar</a:t>
            </a:r>
            <a:endParaRPr lang="cs-CZ" sz="1800" b="1" dirty="0" smtClean="0"/>
          </a:p>
          <a:p>
            <a:pPr marL="0" indent="0">
              <a:buNone/>
            </a:pPr>
            <a:endParaRPr lang="cs-CZ" sz="1800" b="1" i="1" dirty="0" smtClean="0"/>
          </a:p>
          <a:p>
            <a:r>
              <a:rPr lang="cs-CZ" sz="1800" b="1" i="1" dirty="0"/>
              <a:t>S</a:t>
            </a:r>
            <a:r>
              <a:rPr lang="es-ES" sz="1800" b="1" i="1" dirty="0" smtClean="0"/>
              <a:t>oda</a:t>
            </a:r>
            <a:r>
              <a:rPr lang="es-ES" sz="1800" b="1" dirty="0" smtClean="0"/>
              <a:t> o </a:t>
            </a:r>
            <a:r>
              <a:rPr lang="es-ES" sz="1800" b="1" i="1" dirty="0" smtClean="0"/>
              <a:t>gaseosa</a:t>
            </a:r>
            <a:endParaRPr lang="cs-CZ" sz="1800" b="1" i="1" dirty="0" smtClean="0"/>
          </a:p>
          <a:p>
            <a:pPr>
              <a:buNone/>
            </a:pPr>
            <a:endParaRPr lang="cs-CZ" sz="1800" b="1" i="1" dirty="0" smtClean="0"/>
          </a:p>
          <a:p>
            <a:r>
              <a:rPr lang="cs-CZ" sz="1800" b="1" dirty="0"/>
              <a:t>F</a:t>
            </a:r>
            <a:r>
              <a:rPr lang="es-ES" sz="1800" b="1" dirty="0" smtClean="0"/>
              <a:t>erretería.</a:t>
            </a:r>
            <a:endParaRPr lang="cs-CZ" sz="1800" b="1" dirty="0" smtClean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6372200" y="1268760"/>
            <a:ext cx="2771800" cy="5832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cs-CZ" dirty="0" smtClean="0">
                <a:solidFill>
                  <a:srgbClr val="FF0000"/>
                </a:solidFill>
              </a:rPr>
              <a:t>Bazén, koupaliště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cs-CZ" dirty="0" smtClean="0">
              <a:solidFill>
                <a:srgbClr val="FF0000"/>
              </a:solidFill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cs-CZ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Je to způsob, jak </a:t>
            </a:r>
            <a:r>
              <a:rPr kumimoji="0" lang="cs-CZ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odpověďet</a:t>
            </a:r>
            <a:r>
              <a:rPr kumimoji="0" lang="cs-CZ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na telefonát.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cs-CZ" noProof="0" dirty="0" smtClean="0">
                <a:solidFill>
                  <a:srgbClr val="FF0000"/>
                </a:solidFill>
              </a:rPr>
              <a:t>Městská čtvrť, předměstí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cs-CZ" noProof="0" dirty="0" smtClean="0">
              <a:solidFill>
                <a:srgbClr val="FF0000"/>
              </a:solidFill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cs-CZ" b="0" i="0" u="none" strike="noStrike" kern="1200" cap="none" spc="0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Šroubovák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cs-CZ" b="0" i="0" u="none" strike="noStrike" kern="1200" cap="none" spc="0" normalizeH="0" baseline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cs-CZ" noProof="0" dirty="0" smtClean="0">
                <a:solidFill>
                  <a:srgbClr val="FF0000"/>
                </a:solidFill>
              </a:rPr>
              <a:t>Ostuda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cs-CZ" noProof="0" dirty="0" smtClean="0">
              <a:solidFill>
                <a:srgbClr val="FF0000"/>
              </a:solidFill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cs-CZ" b="0" i="0" u="none" strike="noStrike" kern="1200" cap="none" spc="0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Konverzovat, povídat si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cs-CZ" b="0" i="0" u="none" strike="noStrike" kern="1200" cap="none" spc="0" normalizeH="0" baseline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cs-CZ" noProof="0" dirty="0" smtClean="0">
                <a:solidFill>
                  <a:srgbClr val="FF0000"/>
                </a:solidFill>
              </a:rPr>
              <a:t>Sodovka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cs-CZ" noProof="0" dirty="0" smtClean="0">
              <a:solidFill>
                <a:srgbClr val="FF0000"/>
              </a:solidFill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cs-CZ" b="0" i="0" u="none" strike="noStrike" kern="1200" cap="none" spc="0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Železářství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cs-CZ" noProof="0" dirty="0" smtClean="0">
              <a:solidFill>
                <a:srgbClr val="FF0000"/>
              </a:solidFill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cs-CZ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>
          <a:xfrm>
            <a:off x="3391798" y="1504415"/>
            <a:ext cx="2672680" cy="538583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cs-CZ" noProof="0" dirty="0" smtClean="0">
                <a:solidFill>
                  <a:schemeClr val="accent6">
                    <a:lumMod val="75000"/>
                  </a:schemeClr>
                </a:solidFill>
              </a:rPr>
              <a:t>Městská čtvrť, předměstí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cs-CZ" noProof="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endParaRPr kumimoji="0" lang="cs-CZ" b="0" i="0" u="none" strike="noStrike" kern="1200" cap="none" spc="0" normalizeH="0" baseline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cs-CZ" noProof="0" dirty="0" smtClean="0">
                <a:solidFill>
                  <a:schemeClr val="accent6">
                    <a:lumMod val="75000"/>
                  </a:schemeClr>
                </a:solidFill>
              </a:rPr>
              <a:t>Ostuda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cs-CZ" noProof="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cs-CZ" b="0" i="0" u="none" strike="noStrike" kern="1200" cap="none" spc="0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Konverzovat, povídat si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cs-CZ" b="0" i="0" u="none" strike="noStrike" kern="1200" cap="none" spc="0" normalizeH="0" baseline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Je to způsob, jak 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cs-CZ" dirty="0" err="1" smtClean="0">
                <a:solidFill>
                  <a:schemeClr val="accent6">
                    <a:lumMod val="75000"/>
                  </a:schemeClr>
                </a:solidFill>
              </a:rPr>
              <a:t>odpověďet</a:t>
            </a: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 na telefonát.</a:t>
            </a:r>
          </a:p>
          <a:p>
            <a:pPr>
              <a:spcBef>
                <a:spcPct val="20000"/>
              </a:spcBef>
              <a:defRPr/>
            </a:pPr>
            <a:endParaRPr kumimoji="0" lang="cs-CZ" b="0" i="0" u="none" strike="noStrike" kern="1200" cap="none" spc="0" normalizeH="0" baseline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cs-CZ" noProof="0" dirty="0" smtClean="0">
                <a:solidFill>
                  <a:schemeClr val="accent6">
                    <a:lumMod val="75000"/>
                  </a:schemeClr>
                </a:solidFill>
              </a:rPr>
              <a:t>Sodovka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cs-CZ" noProof="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Bazén, koupaliště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cs-CZ" b="0" i="0" u="none" strike="noStrike" kern="1200" cap="none" spc="0" normalizeH="0" baseline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cs-CZ" b="0" i="0" u="none" strike="noStrike" kern="1200" cap="none" spc="0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Železářství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cs-CZ" noProof="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Šroubovák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cs-CZ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051720" y="188640"/>
            <a:ext cx="5184576" cy="864096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cs-CZ" sz="2800" dirty="0" smtClean="0"/>
              <a:t>ENCUENTRA LA BUENA PALABRA</a:t>
            </a:r>
            <a:endParaRPr lang="cs-CZ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6" dur="500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9" dur="500"/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00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627784" y="188640"/>
            <a:ext cx="5184576" cy="864096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cs-CZ" sz="2800" dirty="0" smtClean="0"/>
              <a:t>ENCUENTRA LA BUENA PALABRA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628800"/>
            <a:ext cx="1763688" cy="46805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ES" sz="1800" dirty="0" smtClean="0"/>
              <a:t>Agujeta: </a:t>
            </a:r>
            <a:endParaRPr lang="cs-CZ" sz="1800" dirty="0" smtClean="0"/>
          </a:p>
          <a:p>
            <a:pPr>
              <a:buNone/>
            </a:pPr>
            <a:r>
              <a:rPr lang="es-ES" sz="1800" dirty="0" smtClean="0"/>
              <a:t>Á</a:t>
            </a:r>
            <a:r>
              <a:rPr lang="cs-CZ" sz="1800" dirty="0" err="1" smtClean="0"/>
              <a:t>ndale</a:t>
            </a:r>
            <a:r>
              <a:rPr lang="cs-CZ" sz="1800" dirty="0" smtClean="0"/>
              <a:t> :</a:t>
            </a:r>
          </a:p>
          <a:p>
            <a:pPr>
              <a:buNone/>
            </a:pPr>
            <a:r>
              <a:rPr lang="cs-CZ" sz="1800" dirty="0" err="1" smtClean="0"/>
              <a:t>Babosear</a:t>
            </a:r>
            <a:r>
              <a:rPr lang="cs-CZ" sz="1800" dirty="0" smtClean="0"/>
              <a:t> :</a:t>
            </a:r>
          </a:p>
          <a:p>
            <a:pPr>
              <a:buNone/>
            </a:pPr>
            <a:r>
              <a:rPr lang="cs-CZ" sz="1800" dirty="0" err="1" smtClean="0"/>
              <a:t>Cantina</a:t>
            </a:r>
            <a:r>
              <a:rPr lang="cs-CZ" sz="1800" dirty="0" smtClean="0"/>
              <a:t> :</a:t>
            </a:r>
          </a:p>
          <a:p>
            <a:pPr>
              <a:buNone/>
            </a:pPr>
            <a:r>
              <a:rPr lang="cs-CZ" sz="1800" dirty="0" err="1" smtClean="0"/>
              <a:t>Chamaco</a:t>
            </a:r>
            <a:r>
              <a:rPr lang="cs-CZ" sz="1800" dirty="0" smtClean="0"/>
              <a:t> :</a:t>
            </a:r>
          </a:p>
          <a:p>
            <a:pPr>
              <a:buNone/>
            </a:pPr>
            <a:r>
              <a:rPr lang="cs-CZ" sz="1800" dirty="0" err="1" smtClean="0"/>
              <a:t>Chorro</a:t>
            </a:r>
            <a:r>
              <a:rPr lang="cs-CZ" sz="1800" dirty="0" smtClean="0"/>
              <a:t> :</a:t>
            </a:r>
          </a:p>
          <a:p>
            <a:pPr>
              <a:buNone/>
            </a:pPr>
            <a:r>
              <a:rPr lang="cs-CZ" sz="1800" dirty="0" err="1" smtClean="0"/>
              <a:t>Fríjol</a:t>
            </a:r>
            <a:r>
              <a:rPr lang="cs-CZ" sz="1800" dirty="0" smtClean="0"/>
              <a:t> :</a:t>
            </a:r>
          </a:p>
          <a:p>
            <a:pPr>
              <a:buNone/>
            </a:pPr>
            <a:r>
              <a:rPr lang="cs-CZ" sz="1800" dirty="0" err="1" smtClean="0"/>
              <a:t>Gacho</a:t>
            </a:r>
            <a:r>
              <a:rPr lang="cs-CZ" sz="1800" dirty="0" smtClean="0"/>
              <a:t> :</a:t>
            </a:r>
          </a:p>
          <a:p>
            <a:pPr>
              <a:buNone/>
            </a:pPr>
            <a:r>
              <a:rPr lang="cs-CZ" sz="1800" dirty="0" err="1" smtClean="0"/>
              <a:t>Grasa</a:t>
            </a:r>
            <a:r>
              <a:rPr lang="cs-CZ" sz="1800" dirty="0" smtClean="0"/>
              <a:t> :</a:t>
            </a:r>
          </a:p>
          <a:p>
            <a:pPr>
              <a:buNone/>
            </a:pPr>
            <a:r>
              <a:rPr lang="cs-CZ" sz="1800" dirty="0" err="1" smtClean="0"/>
              <a:t>Gringo</a:t>
            </a:r>
            <a:r>
              <a:rPr lang="cs-CZ" sz="1800" dirty="0" smtClean="0"/>
              <a:t> :</a:t>
            </a:r>
          </a:p>
          <a:p>
            <a:pPr>
              <a:buNone/>
            </a:pPr>
            <a:r>
              <a:rPr lang="cs-CZ" sz="1800" dirty="0" err="1" smtClean="0"/>
              <a:t>Gripa</a:t>
            </a:r>
            <a:endParaRPr lang="cs-CZ" sz="1800" dirty="0" smtClean="0"/>
          </a:p>
          <a:p>
            <a:pPr>
              <a:buNone/>
            </a:pPr>
            <a:r>
              <a:rPr lang="cs-CZ" sz="1800" dirty="0" err="1" smtClean="0"/>
              <a:t>Guacamole</a:t>
            </a:r>
            <a:r>
              <a:rPr lang="cs-CZ" sz="1800" dirty="0" smtClean="0"/>
              <a:t> :</a:t>
            </a:r>
          </a:p>
          <a:p>
            <a:pPr>
              <a:buNone/>
            </a:pPr>
            <a:r>
              <a:rPr lang="cs-CZ" sz="1800" dirty="0" smtClean="0"/>
              <a:t>G</a:t>
            </a:r>
            <a:r>
              <a:rPr lang="es-ES" sz="1800" dirty="0" smtClean="0"/>
              <a:t>üero</a:t>
            </a:r>
            <a:r>
              <a:rPr lang="cs-CZ" sz="1800" dirty="0" smtClean="0"/>
              <a:t> :</a:t>
            </a:r>
            <a:r>
              <a:rPr lang="es-ES" sz="1800" dirty="0" smtClean="0"/>
              <a:t/>
            </a:r>
            <a:br>
              <a:rPr lang="es-ES" sz="1800" dirty="0" smtClean="0"/>
            </a:br>
            <a:endParaRPr lang="cs-CZ" sz="1800" dirty="0"/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2627784" y="1700808"/>
            <a:ext cx="3024336" cy="4680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Rubio</a:t>
            </a:r>
            <a:endParaRPr kumimoji="0" lang="cs-CZ" sz="1800" b="0" i="0" u="none" strike="noStrike" kern="1200" cap="none" spc="0" normalizeH="0" baseline="0" noProof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Ni</a:t>
            </a:r>
            <a:r>
              <a:rPr lang="es-ES" dirty="0" smtClean="0">
                <a:solidFill>
                  <a:schemeClr val="accent6">
                    <a:lumMod val="75000"/>
                  </a:schemeClr>
                </a:solidFill>
              </a:rPr>
              <a:t>ñ</a:t>
            </a: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o, </a:t>
            </a:r>
            <a:r>
              <a:rPr lang="cs-CZ" dirty="0" err="1" smtClean="0">
                <a:solidFill>
                  <a:schemeClr val="accent6">
                    <a:lumMod val="75000"/>
                  </a:schemeClr>
                </a:solidFill>
              </a:rPr>
              <a:t>muchacho</a:t>
            </a: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</a:p>
          <a:p>
            <a:pPr marL="342900" lvl="0" indent="-342900">
              <a:spcBef>
                <a:spcPct val="20000"/>
              </a:spcBef>
            </a:pPr>
            <a:r>
              <a:rPr kumimoji="0" lang="cs-CZ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Mucho.</a:t>
            </a:r>
          </a:p>
          <a:p>
            <a:pPr marL="342900" lvl="0" indent="-342900">
              <a:spcBef>
                <a:spcPct val="20000"/>
              </a:spcBef>
            </a:pPr>
            <a:r>
              <a:rPr lang="cs-CZ" dirty="0" err="1" smtClean="0">
                <a:solidFill>
                  <a:schemeClr val="accent6">
                    <a:lumMod val="75000"/>
                  </a:schemeClr>
                </a:solidFill>
              </a:rPr>
              <a:t>Judía</a:t>
            </a: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</a:p>
          <a:p>
            <a:pPr marL="342900" lvl="0" indent="-342900">
              <a:spcBef>
                <a:spcPct val="20000"/>
              </a:spcBef>
            </a:pPr>
            <a:r>
              <a:rPr kumimoji="0" lang="cs-CZ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Malo</a:t>
            </a:r>
            <a:r>
              <a:rPr kumimoji="0" lang="cs-CZ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cs-CZ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feo</a:t>
            </a:r>
            <a:r>
              <a:rPr kumimoji="0" lang="cs-CZ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Betún</a:t>
            </a:r>
            <a:r>
              <a:rPr kumimoji="0" lang="cs-CZ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para </a:t>
            </a:r>
            <a:r>
              <a:rPr kumimoji="0" lang="cs-CZ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el</a:t>
            </a:r>
            <a:r>
              <a:rPr kumimoji="0" lang="cs-CZ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cs-CZ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calzado</a:t>
            </a:r>
            <a:r>
              <a:rPr kumimoji="0" lang="cs-CZ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cs-CZ" dirty="0" err="1" smtClean="0">
                <a:solidFill>
                  <a:schemeClr val="accent6">
                    <a:lumMod val="75000"/>
                  </a:schemeClr>
                </a:solidFill>
              </a:rPr>
              <a:t>Todo</a:t>
            </a: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6">
                    <a:lumMod val="75000"/>
                  </a:schemeClr>
                </a:solidFill>
              </a:rPr>
              <a:t>lo</a:t>
            </a: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6">
                    <a:lumMod val="75000"/>
                  </a:schemeClr>
                </a:solidFill>
              </a:rPr>
              <a:t>relacinado</a:t>
            </a: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 noc USA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Gripe</a:t>
            </a:r>
            <a:r>
              <a:rPr kumimoji="0" lang="cs-CZ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cs-CZ" dirty="0" err="1" smtClean="0">
                <a:solidFill>
                  <a:schemeClr val="accent6">
                    <a:lumMod val="75000"/>
                  </a:schemeClr>
                </a:solidFill>
              </a:rPr>
              <a:t>Puré</a:t>
            </a: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 de </a:t>
            </a:r>
            <a:r>
              <a:rPr lang="cs-CZ" dirty="0" err="1" smtClean="0">
                <a:solidFill>
                  <a:schemeClr val="accent6">
                    <a:lumMod val="75000"/>
                  </a:schemeClr>
                </a:solidFill>
              </a:rPr>
              <a:t>aguacate</a:t>
            </a: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 y </a:t>
            </a:r>
            <a:r>
              <a:rPr lang="cs-CZ" dirty="0" err="1" smtClean="0">
                <a:solidFill>
                  <a:schemeClr val="accent6">
                    <a:lumMod val="75000"/>
                  </a:schemeClr>
                </a:solidFill>
              </a:rPr>
              <a:t>cebolla</a:t>
            </a: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  <a:r>
              <a:rPr kumimoji="0" lang="es-E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cs-CZ" sz="1800" b="0" i="0" u="none" strike="noStrike" kern="1200" cap="none" spc="0" normalizeH="0" baseline="0" noProof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cs-CZ" dirty="0" err="1" smtClean="0">
                <a:solidFill>
                  <a:schemeClr val="accent6">
                    <a:lumMod val="75000"/>
                  </a:schemeClr>
                </a:solidFill>
              </a:rPr>
              <a:t>Rubio</a:t>
            </a:r>
            <a:endParaRPr lang="cs-CZ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Taberna.</a:t>
            </a:r>
          </a:p>
          <a:p>
            <a:pPr marL="342900" indent="-342900">
              <a:spcBef>
                <a:spcPct val="20000"/>
              </a:spcBef>
            </a:pPr>
            <a:r>
              <a:rPr lang="es-ES" dirty="0" smtClean="0">
                <a:solidFill>
                  <a:schemeClr val="accent6">
                    <a:lumMod val="75000"/>
                  </a:schemeClr>
                </a:solidFill>
              </a:rPr>
              <a:t>Anímate!!!</a:t>
            </a:r>
            <a:endParaRPr kumimoji="0" lang="cs-CZ" sz="1800" b="0" i="0" u="none" strike="noStrike" kern="1200" cap="none" spc="0" normalizeH="0" baseline="0" noProof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cs-CZ" dirty="0" err="1" smtClean="0">
                <a:solidFill>
                  <a:schemeClr val="accent6">
                    <a:lumMod val="75000"/>
                  </a:schemeClr>
                </a:solidFill>
              </a:rPr>
              <a:t>Estar</a:t>
            </a: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6">
                    <a:lumMod val="75000"/>
                  </a:schemeClr>
                </a:solidFill>
              </a:rPr>
              <a:t>distraido</a:t>
            </a: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  <a:endParaRPr kumimoji="0" lang="cs-CZ" sz="1800" b="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5796136" y="1700808"/>
            <a:ext cx="3024336" cy="4680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cs-CZ" noProof="0" dirty="0" err="1" smtClean="0">
                <a:solidFill>
                  <a:srgbClr val="FF0000"/>
                </a:solidFill>
              </a:rPr>
              <a:t>Gripe</a:t>
            </a:r>
            <a:endParaRPr kumimoji="0" lang="cs-CZ" sz="18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Anímate!!!</a:t>
            </a:r>
            <a:endParaRPr kumimoji="0" lang="cs-CZ" sz="18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cs-CZ" dirty="0" err="1" smtClean="0">
                <a:solidFill>
                  <a:srgbClr val="FF0000"/>
                </a:solidFill>
              </a:rPr>
              <a:t>Estar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distraido</a:t>
            </a:r>
            <a:r>
              <a:rPr lang="cs-CZ" dirty="0" smtClean="0">
                <a:solidFill>
                  <a:srgbClr val="FF0000"/>
                </a:solidFill>
              </a:rPr>
              <a:t>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cs-CZ" dirty="0" smtClean="0">
                <a:solidFill>
                  <a:srgbClr val="FF0000"/>
                </a:solidFill>
              </a:rPr>
              <a:t>Taberna.</a:t>
            </a:r>
          </a:p>
          <a:p>
            <a:pPr marL="342900" lvl="0" indent="-342900">
              <a:spcBef>
                <a:spcPct val="20000"/>
              </a:spcBef>
            </a:pPr>
            <a:r>
              <a:rPr lang="cs-CZ" dirty="0" smtClean="0">
                <a:solidFill>
                  <a:srgbClr val="FF0000"/>
                </a:solidFill>
              </a:rPr>
              <a:t>Ni</a:t>
            </a:r>
            <a:r>
              <a:rPr lang="es-ES" dirty="0" smtClean="0">
                <a:solidFill>
                  <a:srgbClr val="FF0000"/>
                </a:solidFill>
              </a:rPr>
              <a:t>ñ</a:t>
            </a:r>
            <a:r>
              <a:rPr lang="cs-CZ" dirty="0" smtClean="0">
                <a:solidFill>
                  <a:srgbClr val="FF0000"/>
                </a:solidFill>
              </a:rPr>
              <a:t>o, </a:t>
            </a:r>
            <a:r>
              <a:rPr lang="cs-CZ" dirty="0" err="1" smtClean="0">
                <a:solidFill>
                  <a:srgbClr val="FF0000"/>
                </a:solidFill>
              </a:rPr>
              <a:t>muchacho</a:t>
            </a:r>
            <a:r>
              <a:rPr lang="cs-CZ" dirty="0" smtClean="0">
                <a:solidFill>
                  <a:srgbClr val="FF0000"/>
                </a:solidFill>
              </a:rPr>
              <a:t>.</a:t>
            </a:r>
          </a:p>
          <a:p>
            <a:pPr marL="342900" lvl="0" indent="-342900">
              <a:spcBef>
                <a:spcPct val="20000"/>
              </a:spcBef>
            </a:pPr>
            <a:r>
              <a:rPr kumimoji="0" lang="cs-CZ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Mucho.</a:t>
            </a:r>
          </a:p>
          <a:p>
            <a:pPr marL="342900" lvl="0" indent="-342900">
              <a:spcBef>
                <a:spcPct val="20000"/>
              </a:spcBef>
            </a:pPr>
            <a:r>
              <a:rPr lang="cs-CZ" dirty="0" err="1" smtClean="0">
                <a:solidFill>
                  <a:srgbClr val="FF0000"/>
                </a:solidFill>
              </a:rPr>
              <a:t>Judía</a:t>
            </a:r>
            <a:r>
              <a:rPr lang="cs-CZ" dirty="0" smtClean="0">
                <a:solidFill>
                  <a:srgbClr val="FF0000"/>
                </a:solidFill>
              </a:rPr>
              <a:t>.</a:t>
            </a:r>
          </a:p>
          <a:p>
            <a:pPr marL="342900" lvl="0" indent="-342900">
              <a:spcBef>
                <a:spcPct val="20000"/>
              </a:spcBef>
            </a:pPr>
            <a:r>
              <a:rPr kumimoji="0" lang="cs-CZ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Malo</a:t>
            </a:r>
            <a:r>
              <a:rPr kumimoji="0" lang="cs-CZ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cs-CZ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feo</a:t>
            </a:r>
            <a:r>
              <a:rPr kumimoji="0" lang="cs-CZ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Betún</a:t>
            </a:r>
            <a:r>
              <a:rPr kumimoji="0" lang="cs-CZ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para </a:t>
            </a:r>
            <a:r>
              <a:rPr kumimoji="0" lang="cs-CZ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el</a:t>
            </a:r>
            <a:r>
              <a:rPr kumimoji="0" lang="cs-CZ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cs-CZ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calzado</a:t>
            </a:r>
            <a:r>
              <a:rPr kumimoji="0" lang="cs-CZ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cs-CZ" dirty="0" err="1" smtClean="0">
                <a:solidFill>
                  <a:srgbClr val="FF0000"/>
                </a:solidFill>
              </a:rPr>
              <a:t>Todo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lo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relacionado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con</a:t>
            </a:r>
            <a:r>
              <a:rPr lang="cs-CZ" dirty="0" smtClean="0">
                <a:solidFill>
                  <a:srgbClr val="FF0000"/>
                </a:solidFill>
              </a:rPr>
              <a:t> USA.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Gripe</a:t>
            </a:r>
            <a:r>
              <a:rPr kumimoji="0" lang="cs-CZ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cs-CZ" dirty="0" err="1" smtClean="0">
                <a:solidFill>
                  <a:srgbClr val="FF0000"/>
                </a:solidFill>
              </a:rPr>
              <a:t>Puré</a:t>
            </a:r>
            <a:r>
              <a:rPr lang="cs-CZ" dirty="0" smtClean="0">
                <a:solidFill>
                  <a:srgbClr val="FF0000"/>
                </a:solidFill>
              </a:rPr>
              <a:t> de </a:t>
            </a:r>
            <a:r>
              <a:rPr lang="cs-CZ" dirty="0" err="1" smtClean="0">
                <a:solidFill>
                  <a:srgbClr val="FF0000"/>
                </a:solidFill>
              </a:rPr>
              <a:t>aguacate</a:t>
            </a:r>
            <a:r>
              <a:rPr lang="cs-CZ" dirty="0" smtClean="0">
                <a:solidFill>
                  <a:srgbClr val="FF0000"/>
                </a:solidFill>
              </a:rPr>
              <a:t> y </a:t>
            </a:r>
            <a:r>
              <a:rPr lang="cs-CZ" dirty="0" err="1" smtClean="0">
                <a:solidFill>
                  <a:srgbClr val="FF0000"/>
                </a:solidFill>
              </a:rPr>
              <a:t>cebolla</a:t>
            </a:r>
            <a:r>
              <a:rPr lang="cs-CZ" dirty="0" smtClean="0">
                <a:solidFill>
                  <a:srgbClr val="FF0000"/>
                </a:solidFill>
              </a:rPr>
              <a:t>.</a:t>
            </a:r>
            <a:r>
              <a:rPr kumimoji="0" lang="es-E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cs-CZ" sz="18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cs-CZ" dirty="0" err="1" smtClean="0">
                <a:solidFill>
                  <a:srgbClr val="FF0000"/>
                </a:solidFill>
              </a:rPr>
              <a:t>Rubio</a:t>
            </a:r>
            <a:r>
              <a:rPr lang="cs-CZ" dirty="0" smtClean="0">
                <a:solidFill>
                  <a:srgbClr val="FF0000"/>
                </a:solidFill>
              </a:rPr>
              <a:t>.</a:t>
            </a:r>
            <a:endParaRPr kumimoji="0" lang="cs-CZ" sz="18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cs-CZ" sz="1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1" dur="500" fill="hold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2" dur="500" fill="hold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7" dur="500" fill="hold"/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8" dur="500" fill="hold"/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3" dur="500" fill="hold"/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4" dur="500" fill="hold"/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66651" y="1183060"/>
            <a:ext cx="2880320" cy="4680520"/>
          </a:xfrm>
        </p:spPr>
        <p:txBody>
          <a:bodyPr>
            <a:normAutofit/>
          </a:bodyPr>
          <a:lstStyle/>
          <a:p>
            <a:r>
              <a:rPr lang="cs-CZ" sz="2400" dirty="0"/>
              <a:t>N</a:t>
            </a:r>
            <a:r>
              <a:rPr lang="es-ES" sz="2400" dirty="0" smtClean="0"/>
              <a:t>iño o joven.</a:t>
            </a:r>
            <a:endParaRPr lang="cs-CZ" sz="2400" dirty="0" smtClean="0"/>
          </a:p>
          <a:p>
            <a:r>
              <a:rPr lang="es-ES" sz="2400" dirty="0" smtClean="0"/>
              <a:t> </a:t>
            </a:r>
            <a:r>
              <a:rPr lang="cs-CZ" sz="2400" dirty="0" smtClean="0"/>
              <a:t>C</a:t>
            </a:r>
            <a:r>
              <a:rPr lang="es-ES" sz="2400" dirty="0" smtClean="0"/>
              <a:t>erveza</a:t>
            </a:r>
            <a:endParaRPr lang="cs-CZ" sz="2400" i="1" dirty="0" smtClean="0"/>
          </a:p>
          <a:p>
            <a:r>
              <a:rPr lang="es-ES" sz="2400" dirty="0" smtClean="0"/>
              <a:t>Niño, niña,</a:t>
            </a:r>
            <a:endParaRPr lang="cs-CZ" sz="2400" dirty="0" smtClean="0"/>
          </a:p>
          <a:p>
            <a:r>
              <a:rPr lang="es-ES" sz="2400" dirty="0" smtClean="0"/>
              <a:t>Resaca</a:t>
            </a:r>
            <a:endParaRPr lang="cs-CZ" sz="2400" dirty="0" smtClean="0"/>
          </a:p>
          <a:p>
            <a:r>
              <a:rPr lang="cs-CZ" sz="2400" dirty="0"/>
              <a:t>P</a:t>
            </a:r>
            <a:r>
              <a:rPr lang="es-ES" sz="2400" dirty="0" smtClean="0"/>
              <a:t>ara </a:t>
            </a:r>
            <a:r>
              <a:rPr lang="cs-CZ" sz="2400" dirty="0" err="1" smtClean="0"/>
              <a:t>llamar</a:t>
            </a:r>
            <a:r>
              <a:rPr lang="cs-CZ" sz="2400" dirty="0" smtClean="0"/>
              <a:t> </a:t>
            </a:r>
            <a:r>
              <a:rPr lang="es-ES" sz="2400" dirty="0" smtClean="0"/>
              <a:t>a un amigo</a:t>
            </a:r>
            <a:endParaRPr lang="cs-CZ" sz="2400" dirty="0" smtClean="0"/>
          </a:p>
          <a:p>
            <a:r>
              <a:rPr lang="es-ES" sz="2400" dirty="0" smtClean="0"/>
              <a:t>¿</a:t>
            </a:r>
            <a:r>
              <a:rPr lang="cs-CZ" sz="2400" dirty="0" smtClean="0"/>
              <a:t>Q</a:t>
            </a:r>
            <a:r>
              <a:rPr lang="es-ES" sz="2400" dirty="0" smtClean="0"/>
              <a:t>ué pasa</a:t>
            </a:r>
            <a:r>
              <a:rPr lang="cs-CZ" sz="2400" dirty="0" smtClean="0"/>
              <a:t> </a:t>
            </a:r>
            <a:r>
              <a:rPr lang="cs-CZ" sz="2400" dirty="0" err="1" smtClean="0"/>
              <a:t>tío</a:t>
            </a:r>
            <a:r>
              <a:rPr lang="es-ES" sz="2400" dirty="0" smtClean="0"/>
              <a:t>? ¿cómo estás</a:t>
            </a:r>
            <a:r>
              <a:rPr lang="cs-CZ" sz="2400" dirty="0" smtClean="0"/>
              <a:t> </a:t>
            </a:r>
            <a:r>
              <a:rPr lang="cs-CZ" sz="2400" dirty="0" err="1" smtClean="0"/>
              <a:t>tío</a:t>
            </a:r>
            <a:r>
              <a:rPr lang="es-ES" sz="2400" dirty="0" smtClean="0"/>
              <a:t>).</a:t>
            </a:r>
            <a:endParaRPr lang="cs-CZ" sz="2400" dirty="0" smtClean="0"/>
          </a:p>
          <a:p>
            <a:endParaRPr lang="cs-CZ" sz="2400" dirty="0" smtClean="0"/>
          </a:p>
          <a:p>
            <a:r>
              <a:rPr lang="es-ES" sz="2400" dirty="0" smtClean="0"/>
              <a:t>Asunto</a:t>
            </a:r>
            <a:r>
              <a:rPr lang="cs-CZ" sz="2400" dirty="0" smtClean="0"/>
              <a:t>,</a:t>
            </a:r>
            <a:r>
              <a:rPr lang="es-ES" sz="2400" dirty="0" smtClean="0"/>
              <a:t> </a:t>
            </a:r>
            <a:r>
              <a:rPr lang="es-ES" sz="2400" i="1" dirty="0" smtClean="0"/>
              <a:t>Me metí en un gran pedo</a:t>
            </a:r>
            <a:endParaRPr lang="cs-CZ" sz="2400" dirty="0" smtClean="0"/>
          </a:p>
          <a:p>
            <a:endParaRPr lang="cs-CZ" sz="2400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3053463" y="1224216"/>
            <a:ext cx="2952328" cy="59046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cs-CZ" sz="2400" dirty="0" smtClean="0">
                <a:solidFill>
                  <a:schemeClr val="accent6">
                    <a:lumMod val="75000"/>
                  </a:schemeClr>
                </a:solidFill>
              </a:rPr>
              <a:t>Hoch, dívka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cs-CZ" sz="2400" dirty="0" smtClean="0">
                <a:solidFill>
                  <a:schemeClr val="accent6">
                    <a:lumMod val="75000"/>
                  </a:schemeClr>
                </a:solidFill>
              </a:rPr>
              <a:t>Kocovina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cs-CZ" sz="2400" dirty="0" smtClean="0">
                <a:solidFill>
                  <a:schemeClr val="accent6">
                    <a:lumMod val="75000"/>
                  </a:schemeClr>
                </a:solidFill>
              </a:rPr>
              <a:t>Zavolat příteli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cs-CZ" sz="2400" dirty="0" smtClean="0">
                <a:solidFill>
                  <a:schemeClr val="accent6">
                    <a:lumMod val="75000"/>
                  </a:schemeClr>
                </a:solidFill>
              </a:rPr>
              <a:t>Pivo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cs-CZ" sz="2400" dirty="0">
                <a:solidFill>
                  <a:schemeClr val="accent6">
                    <a:lumMod val="75000"/>
                  </a:schemeClr>
                </a:solidFill>
              </a:rPr>
              <a:t>D</a:t>
            </a:r>
            <a:r>
              <a:rPr lang="cs-CZ" sz="2400" dirty="0" smtClean="0">
                <a:solidFill>
                  <a:schemeClr val="accent6">
                    <a:lumMod val="75000"/>
                  </a:schemeClr>
                </a:solidFill>
              </a:rPr>
              <a:t>ítě nebo mladík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endParaRPr kumimoji="0" lang="cs-CZ" sz="2400" b="0" i="0" u="none" strike="noStrike" kern="1200" cap="none" spc="0" normalizeH="0" baseline="0" noProof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cs-CZ" sz="2400" dirty="0" smtClean="0">
                <a:solidFill>
                  <a:schemeClr val="accent6">
                    <a:lumMod val="75000"/>
                  </a:schemeClr>
                </a:solidFill>
              </a:rPr>
              <a:t>Starost, záležitost, (Dostal jsem se do velkého problému.)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cs-CZ" sz="2400" dirty="0" smtClean="0">
                <a:solidFill>
                  <a:schemeClr val="accent6">
                    <a:lumMod val="75000"/>
                  </a:schemeClr>
                </a:solidFill>
              </a:rPr>
              <a:t>Co se děje, </a:t>
            </a:r>
            <a:r>
              <a:rPr lang="cs-CZ" sz="2400" dirty="0" err="1" smtClean="0">
                <a:solidFill>
                  <a:schemeClr val="accent6">
                    <a:lumMod val="75000"/>
                  </a:schemeClr>
                </a:solidFill>
              </a:rPr>
              <a:t>kámo</a:t>
            </a:r>
            <a:r>
              <a:rPr lang="cs-CZ" sz="2400" dirty="0" smtClean="0">
                <a:solidFill>
                  <a:schemeClr val="accent6">
                    <a:lumMod val="75000"/>
                  </a:schemeClr>
                </a:solidFill>
              </a:rPr>
              <a:t>?, Jak se máš, </a:t>
            </a:r>
            <a:r>
              <a:rPr lang="cs-CZ" sz="2400" dirty="0" err="1" smtClean="0">
                <a:solidFill>
                  <a:schemeClr val="accent6">
                    <a:lumMod val="75000"/>
                  </a:schemeClr>
                </a:solidFill>
              </a:rPr>
              <a:t>kámo</a:t>
            </a:r>
            <a:r>
              <a:rPr lang="cs-CZ" sz="2400" dirty="0" smtClean="0">
                <a:solidFill>
                  <a:schemeClr val="accent6">
                    <a:lumMod val="75000"/>
                  </a:schemeClr>
                </a:solidFill>
              </a:rPr>
              <a:t>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cs-CZ" sz="2800" b="0" i="0" u="none" strike="noStrike" kern="1200" cap="none" spc="0" normalizeH="0" baseline="0" noProof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6191672" y="1196752"/>
            <a:ext cx="2952328" cy="53285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cs-CZ" sz="2400" dirty="0">
                <a:solidFill>
                  <a:srgbClr val="FF0000"/>
                </a:solidFill>
              </a:rPr>
              <a:t>D</a:t>
            </a:r>
            <a:r>
              <a:rPr lang="cs-CZ" sz="2400" noProof="0" dirty="0" err="1" smtClean="0">
                <a:solidFill>
                  <a:srgbClr val="FF0000"/>
                </a:solidFill>
              </a:rPr>
              <a:t>ítě</a:t>
            </a:r>
            <a:r>
              <a:rPr lang="cs-CZ" sz="2400" noProof="0" dirty="0" smtClean="0">
                <a:solidFill>
                  <a:srgbClr val="FF0000"/>
                </a:solidFill>
              </a:rPr>
              <a:t> nebo mladík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cs-CZ" sz="2400" b="0" i="0" u="none" strike="noStrike" kern="1200" cap="none" spc="0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Pivo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cs-CZ" sz="2400" dirty="0" smtClean="0">
                <a:solidFill>
                  <a:srgbClr val="FF0000"/>
                </a:solidFill>
              </a:rPr>
              <a:t>Hoch, dívka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cs-CZ" sz="2400" dirty="0" smtClean="0">
                <a:solidFill>
                  <a:srgbClr val="FF0000"/>
                </a:solidFill>
              </a:rPr>
              <a:t>Kocovina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Zavolat příteli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cs-CZ" sz="24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cs-CZ" sz="2400" dirty="0" smtClean="0">
                <a:solidFill>
                  <a:srgbClr val="FF0000"/>
                </a:solidFill>
              </a:rPr>
              <a:t>Co se děje, </a:t>
            </a:r>
            <a:r>
              <a:rPr lang="cs-CZ" sz="2400" dirty="0" err="1" smtClean="0">
                <a:solidFill>
                  <a:srgbClr val="FF0000"/>
                </a:solidFill>
              </a:rPr>
              <a:t>kámo</a:t>
            </a:r>
            <a:r>
              <a:rPr lang="cs-CZ" sz="2400" dirty="0" smtClean="0">
                <a:solidFill>
                  <a:srgbClr val="FF0000"/>
                </a:solidFill>
              </a:rPr>
              <a:t>?, Jak se máš, </a:t>
            </a:r>
            <a:r>
              <a:rPr lang="cs-CZ" sz="2400" dirty="0" err="1" smtClean="0">
                <a:solidFill>
                  <a:srgbClr val="FF0000"/>
                </a:solidFill>
              </a:rPr>
              <a:t>kámo</a:t>
            </a:r>
            <a:r>
              <a:rPr lang="cs-CZ" sz="2400" dirty="0" smtClean="0">
                <a:solidFill>
                  <a:srgbClr val="FF0000"/>
                </a:solidFill>
              </a:rPr>
              <a:t>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cs-CZ" sz="2400" dirty="0" smtClean="0">
              <a:solidFill>
                <a:srgbClr val="FF0000"/>
              </a:solidFill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cs-CZ" sz="2400" dirty="0" smtClean="0">
                <a:solidFill>
                  <a:srgbClr val="FF0000"/>
                </a:solidFill>
              </a:rPr>
              <a:t>Starost, záležitost, (Dostal jsem se do velkého problému.)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cs-CZ" sz="28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Nadpis 1"/>
          <p:cNvSpPr>
            <a:spLocks noGrp="1"/>
          </p:cNvSpPr>
          <p:nvPr>
            <p:ph type="title"/>
          </p:nvPr>
        </p:nvSpPr>
        <p:spPr>
          <a:xfrm>
            <a:off x="2051720" y="116632"/>
            <a:ext cx="5184576" cy="864096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cs-CZ" sz="2800" dirty="0" smtClean="0"/>
              <a:t>ENCUENTRA LA BUENA PALABRA</a:t>
            </a:r>
            <a:endParaRPr lang="cs-CZ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665</TotalTime>
  <Words>601</Words>
  <Application>Microsoft Office PowerPoint</Application>
  <PresentationFormat>Předvádění na obrazovce (4:3)</PresentationFormat>
  <Paragraphs>197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Motiv systému Office</vt:lpstr>
      <vt:lpstr>PALABRAS</vt:lpstr>
      <vt:lpstr>Vocabulario</vt:lpstr>
      <vt:lpstr>Mexicanismos</vt:lpstr>
      <vt:lpstr>ENCUENTRA LA BUENA PALABRA</vt:lpstr>
      <vt:lpstr>ENCUENTRA LA BUENA PALABRA</vt:lpstr>
      <vt:lpstr>ENCUENTRA LA BUENA PALABRA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torokova </cp:lastModifiedBy>
  <cp:revision>174</cp:revision>
  <dcterms:created xsi:type="dcterms:W3CDTF">2012-06-18T15:15:37Z</dcterms:created>
  <dcterms:modified xsi:type="dcterms:W3CDTF">2013-06-06T10:13:33Z</dcterms:modified>
</cp:coreProperties>
</file>