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7" r:id="rId3"/>
    <p:sldId id="272" r:id="rId4"/>
    <p:sldId id="273" r:id="rId5"/>
    <p:sldId id="274" r:id="rId6"/>
    <p:sldId id="271" r:id="rId7"/>
    <p:sldId id="270" r:id="rId8"/>
    <p:sldId id="27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19. 6. 2014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AGRICULTURA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30.03.2013</a:t>
                      </a:r>
                      <a:endParaRPr lang="cs-CZ" dirty="0" smtClean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Cultivos</a:t>
                      </a:r>
                      <a:r>
                        <a:rPr lang="cs-CZ" dirty="0" smtClean="0"/>
                        <a:t>: </a:t>
                      </a:r>
                      <a:r>
                        <a:rPr lang="cs-CZ" dirty="0" err="1" smtClean="0"/>
                        <a:t>Ganadería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SGUI13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fr-FR" sz="2000" b="1" dirty="0"/>
              <a:t>. </a:t>
            </a:r>
            <a:r>
              <a:rPr lang="cs-CZ" sz="2000" b="1" dirty="0" smtClean="0"/>
              <a:t>Los </a:t>
            </a:r>
            <a:r>
              <a:rPr lang="cs-CZ" sz="2000" b="1" dirty="0" err="1" smtClean="0"/>
              <a:t>cultivos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empezaron</a:t>
            </a:r>
            <a:r>
              <a:rPr lang="cs-CZ" sz="2000" b="1" dirty="0" smtClean="0"/>
              <a:t> en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3000 </a:t>
            </a:r>
            <a:r>
              <a:rPr lang="cs-CZ" sz="2000" dirty="0" err="1" smtClean="0"/>
              <a:t>Antes</a:t>
            </a:r>
            <a:r>
              <a:rPr lang="cs-CZ" sz="2000" dirty="0" smtClean="0"/>
              <a:t> de </a:t>
            </a:r>
            <a:r>
              <a:rPr lang="cs-CZ" sz="2000" dirty="0" err="1" smtClean="0"/>
              <a:t>Cristo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2000 </a:t>
            </a:r>
            <a:r>
              <a:rPr lang="cs-CZ" sz="2000" dirty="0" err="1" smtClean="0"/>
              <a:t>antes</a:t>
            </a:r>
            <a:r>
              <a:rPr lang="cs-CZ" sz="2000" dirty="0" smtClean="0"/>
              <a:t> de </a:t>
            </a:r>
            <a:r>
              <a:rPr lang="cs-CZ" sz="2000" dirty="0" err="1" smtClean="0"/>
              <a:t>Cristo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1000 </a:t>
            </a:r>
            <a:r>
              <a:rPr lang="cs-CZ" sz="2000" dirty="0" err="1" smtClean="0"/>
              <a:t>antes</a:t>
            </a:r>
            <a:r>
              <a:rPr lang="cs-CZ" sz="2000" dirty="0" smtClean="0"/>
              <a:t> de </a:t>
            </a:r>
            <a:r>
              <a:rPr lang="cs-CZ" sz="2000" dirty="0" err="1" smtClean="0"/>
              <a:t>Cristo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es </a:t>
            </a:r>
            <a:r>
              <a:rPr lang="cs-CZ" sz="2000" dirty="0" smtClean="0">
                <a:solidFill>
                  <a:srgbClr val="FF0000"/>
                </a:solidFill>
              </a:rPr>
              <a:t>(a) : </a:t>
            </a:r>
            <a:r>
              <a:rPr lang="cs-CZ" sz="2000" dirty="0">
                <a:solidFill>
                  <a:srgbClr val="FF0000"/>
                </a:solidFill>
              </a:rPr>
              <a:t>3000 </a:t>
            </a:r>
            <a:r>
              <a:rPr lang="cs-CZ" sz="2000" dirty="0" err="1">
                <a:solidFill>
                  <a:srgbClr val="FF0000"/>
                </a:solidFill>
              </a:rPr>
              <a:t>Antes</a:t>
            </a:r>
            <a:r>
              <a:rPr lang="cs-CZ" sz="2000" dirty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Cristo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000" b="1" dirty="0" smtClean="0"/>
              <a:t>Las </a:t>
            </a:r>
            <a:r>
              <a:rPr lang="cs-CZ" sz="2000" b="1" dirty="0" err="1" smtClean="0"/>
              <a:t>bases</a:t>
            </a:r>
            <a:r>
              <a:rPr lang="cs-CZ" sz="2000" b="1" dirty="0" smtClean="0"/>
              <a:t> de la </a:t>
            </a:r>
            <a:r>
              <a:rPr lang="cs-CZ" sz="2000" b="1" dirty="0" err="1" smtClean="0"/>
              <a:t>alimentación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latinoamericana</a:t>
            </a:r>
            <a:r>
              <a:rPr lang="cs-CZ" sz="2000" b="1" dirty="0" smtClean="0"/>
              <a:t> son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La carne, la </a:t>
            </a:r>
            <a:r>
              <a:rPr lang="cs-CZ" sz="2000" dirty="0" err="1" smtClean="0"/>
              <a:t>fruta</a:t>
            </a:r>
            <a:r>
              <a:rPr lang="cs-CZ" sz="2000" dirty="0" smtClean="0"/>
              <a:t>. 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Las </a:t>
            </a:r>
            <a:r>
              <a:rPr lang="cs-CZ" sz="2000" dirty="0" err="1" smtClean="0"/>
              <a:t>hamburguesas</a:t>
            </a:r>
            <a:r>
              <a:rPr lang="cs-CZ" sz="2000" dirty="0" smtClean="0"/>
              <a:t>, las </a:t>
            </a:r>
            <a:r>
              <a:rPr lang="cs-CZ" sz="2000" dirty="0" err="1" smtClean="0"/>
              <a:t>patatas</a:t>
            </a:r>
            <a:r>
              <a:rPr lang="cs-CZ" sz="2000" dirty="0" smtClean="0"/>
              <a:t> </a:t>
            </a:r>
            <a:r>
              <a:rPr lang="cs-CZ" sz="2000" dirty="0" err="1" smtClean="0"/>
              <a:t>fritas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El </a:t>
            </a:r>
            <a:r>
              <a:rPr lang="cs-CZ" sz="2000" dirty="0" err="1" smtClean="0"/>
              <a:t>maíz</a:t>
            </a:r>
            <a:r>
              <a:rPr lang="cs-CZ" sz="2000" dirty="0" smtClean="0"/>
              <a:t>, la </a:t>
            </a:r>
            <a:r>
              <a:rPr lang="cs-CZ" sz="2000" dirty="0" err="1" smtClean="0"/>
              <a:t>calabaza</a:t>
            </a:r>
            <a:r>
              <a:rPr lang="cs-CZ" sz="2000" dirty="0" smtClean="0"/>
              <a:t>, el </a:t>
            </a:r>
            <a:r>
              <a:rPr lang="cs-CZ" sz="2000" dirty="0" err="1" smtClean="0"/>
              <a:t>frijol</a:t>
            </a:r>
            <a:r>
              <a:rPr lang="cs-CZ" sz="2000" dirty="0" smtClean="0"/>
              <a:t>, el </a:t>
            </a:r>
            <a:r>
              <a:rPr lang="cs-CZ" sz="2000" dirty="0" err="1" smtClean="0"/>
              <a:t>yuca</a:t>
            </a:r>
            <a:r>
              <a:rPr lang="cs-CZ" sz="2000" dirty="0" smtClean="0"/>
              <a:t> y la </a:t>
            </a:r>
            <a:r>
              <a:rPr lang="cs-CZ" sz="2000" dirty="0" err="1" smtClean="0"/>
              <a:t>patata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©: </a:t>
            </a:r>
            <a:r>
              <a:rPr lang="es-ES" sz="2000" dirty="0">
                <a:solidFill>
                  <a:srgbClr val="FF0000"/>
                </a:solidFill>
              </a:rPr>
              <a:t>El maíz, la calabaza, el frijol, el yuca y la patata</a:t>
            </a:r>
            <a:r>
              <a:rPr lang="es-ES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 smtClean="0"/>
              <a:t>3</a:t>
            </a:r>
            <a:r>
              <a:rPr lang="fr-FR" sz="2000" b="1" dirty="0"/>
              <a:t>.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agricultura</a:t>
            </a:r>
            <a:r>
              <a:rPr lang="cs-CZ" sz="2000" b="1" dirty="0" smtClean="0"/>
              <a:t> y la </a:t>
            </a:r>
            <a:r>
              <a:rPr lang="cs-CZ" sz="2000" b="1" dirty="0" err="1" smtClean="0"/>
              <a:t>ganadería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constituyen</a:t>
            </a:r>
            <a:r>
              <a:rPr lang="cs-CZ" sz="2000" b="1" dirty="0" smtClean="0"/>
              <a:t> la </a:t>
            </a:r>
            <a:r>
              <a:rPr lang="cs-CZ" sz="2000" b="1" dirty="0" err="1" smtClean="0"/>
              <a:t>principal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actividad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económica</a:t>
            </a:r>
            <a:r>
              <a:rPr lang="cs-CZ" sz="2000" b="1" dirty="0" smtClean="0"/>
              <a:t> de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América</a:t>
            </a:r>
            <a:r>
              <a:rPr lang="cs-CZ" sz="2000" dirty="0" smtClean="0"/>
              <a:t> </a:t>
            </a:r>
            <a:r>
              <a:rPr lang="cs-CZ" sz="2000" dirty="0" err="1" smtClean="0"/>
              <a:t>del</a:t>
            </a:r>
            <a:r>
              <a:rPr lang="cs-CZ" sz="2000" dirty="0" smtClean="0"/>
              <a:t> </a:t>
            </a:r>
            <a:r>
              <a:rPr lang="cs-CZ" sz="2000" dirty="0" err="1" smtClean="0"/>
              <a:t>Norte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Sudamérica</a:t>
            </a:r>
            <a:r>
              <a:rPr lang="cs-CZ" sz="2000" dirty="0" smtClean="0"/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(d): de </a:t>
            </a:r>
            <a:r>
              <a:rPr lang="cs-CZ" sz="2000" dirty="0" err="1" smtClean="0">
                <a:solidFill>
                  <a:srgbClr val="FF0000"/>
                </a:solidFill>
              </a:rPr>
              <a:t>Sudamérica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4</a:t>
            </a:r>
            <a:r>
              <a:rPr lang="fr-FR" sz="2000" b="1" dirty="0"/>
              <a:t>.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domesticación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animales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empieza</a:t>
            </a:r>
            <a:r>
              <a:rPr lang="cs-CZ" sz="2000" b="1" dirty="0" smtClean="0"/>
              <a:t> </a:t>
            </a:r>
            <a:r>
              <a:rPr lang="es-ES" sz="2000" b="1" dirty="0" smtClean="0"/>
              <a:t>en </a:t>
            </a:r>
            <a:r>
              <a:rPr lang="es-ES" sz="2000" b="1" dirty="0"/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es-ES" sz="2000" dirty="0"/>
              <a:t>           3000 Antes de </a:t>
            </a:r>
            <a:r>
              <a:rPr lang="es-ES" sz="2000" dirty="0" smtClean="0"/>
              <a:t>Cristo</a:t>
            </a:r>
            <a:r>
              <a:rPr lang="cs-CZ" sz="2000" dirty="0" smtClean="0"/>
              <a:t>.</a:t>
            </a:r>
            <a:endParaRPr lang="es-ES" sz="2000" dirty="0"/>
          </a:p>
          <a:p>
            <a:pPr marL="457200" indent="-457200">
              <a:buFont typeface="+mj-lt"/>
              <a:buAutoNum type="alphaLcParenR"/>
            </a:pPr>
            <a:r>
              <a:rPr lang="es-ES" sz="2000" dirty="0"/>
              <a:t>           2000 antes de </a:t>
            </a:r>
            <a:r>
              <a:rPr lang="es-ES" sz="2000" dirty="0" smtClean="0"/>
              <a:t>Cristo</a:t>
            </a:r>
            <a:r>
              <a:rPr lang="cs-CZ" sz="2000" dirty="0" smtClean="0"/>
              <a:t>.</a:t>
            </a:r>
            <a:endParaRPr lang="es-ES" sz="2000" dirty="0"/>
          </a:p>
          <a:p>
            <a:pPr marL="457200" indent="-457200">
              <a:buFont typeface="+mj-lt"/>
              <a:buAutoNum type="alphaLcParenR"/>
            </a:pPr>
            <a:r>
              <a:rPr lang="es-ES" sz="2000" dirty="0"/>
              <a:t>           1000 antes de </a:t>
            </a:r>
            <a:r>
              <a:rPr lang="es-ES" sz="2000" dirty="0" smtClean="0"/>
              <a:t>Cristo</a:t>
            </a:r>
            <a:r>
              <a:rPr lang="cs-CZ" sz="2000" dirty="0" smtClean="0"/>
              <a:t>.</a:t>
            </a:r>
            <a:endParaRPr lang="es-ES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es-ES" sz="2000" dirty="0" smtClean="0">
                <a:solidFill>
                  <a:srgbClr val="FF0000"/>
                </a:solidFill>
              </a:rPr>
              <a:t>La 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 smtClean="0">
                <a:solidFill>
                  <a:srgbClr val="FF0000"/>
                </a:solidFill>
              </a:rPr>
              <a:t>es</a:t>
            </a:r>
            <a:r>
              <a:rPr lang="cs-CZ" sz="2000" dirty="0" smtClean="0">
                <a:solidFill>
                  <a:srgbClr val="FF0000"/>
                </a:solidFill>
              </a:rPr>
              <a:t> (a)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: 3000 Antes de </a:t>
            </a:r>
            <a:r>
              <a:rPr lang="es-ES" sz="2000" dirty="0" smtClean="0">
                <a:solidFill>
                  <a:srgbClr val="FF0000"/>
                </a:solidFill>
              </a:rPr>
              <a:t>Cristo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b="1" dirty="0" smtClean="0"/>
              <a:t>5</a:t>
            </a:r>
            <a:r>
              <a:rPr lang="fr-FR" sz="2000" b="1" dirty="0"/>
              <a:t>. </a:t>
            </a:r>
            <a:r>
              <a:rPr lang="cs-CZ" sz="2000" b="1" dirty="0" err="1" smtClean="0"/>
              <a:t>Antes</a:t>
            </a:r>
            <a:r>
              <a:rPr lang="cs-CZ" sz="2000" b="1" dirty="0" smtClean="0"/>
              <a:t> de la </a:t>
            </a:r>
            <a:r>
              <a:rPr lang="cs-CZ" sz="2000" b="1" dirty="0" err="1" smtClean="0"/>
              <a:t>llegada</a:t>
            </a:r>
            <a:r>
              <a:rPr lang="cs-CZ" sz="2000" b="1" dirty="0" smtClean="0"/>
              <a:t> de los </a:t>
            </a:r>
            <a:r>
              <a:rPr lang="cs-CZ" sz="2000" b="1" dirty="0" err="1"/>
              <a:t>españoles</a:t>
            </a:r>
            <a:r>
              <a:rPr lang="cs-CZ" sz="2000" b="1" dirty="0"/>
              <a:t> 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América</a:t>
            </a:r>
            <a:r>
              <a:rPr lang="cs-CZ" sz="2000" b="1" dirty="0" smtClean="0"/>
              <a:t> Latina, no </a:t>
            </a:r>
            <a:r>
              <a:rPr lang="cs-CZ" sz="2000" b="1" dirty="0" err="1" smtClean="0"/>
              <a:t>hay</a:t>
            </a:r>
            <a:r>
              <a:rPr lang="cs-CZ" sz="2000" b="1" dirty="0" smtClean="0"/>
              <a:t> :</a:t>
            </a:r>
          </a:p>
          <a:p>
            <a:pPr marL="400050" lvl="1" indent="0">
              <a:buNone/>
            </a:pPr>
            <a:endParaRPr lang="fr-FR" sz="16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Maíz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Fruta</a:t>
            </a:r>
            <a:r>
              <a:rPr lang="cs-CZ" sz="2000" dirty="0" smtClean="0"/>
              <a:t>.</a:t>
            </a:r>
            <a:endParaRPr lang="cs-CZ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Caballos</a:t>
            </a:r>
            <a:r>
              <a:rPr lang="cs-CZ" sz="2000" dirty="0" smtClean="0"/>
              <a:t> y </a:t>
            </a:r>
            <a:r>
              <a:rPr lang="cs-CZ" sz="2000" dirty="0" err="1" smtClean="0"/>
              <a:t>vacas</a:t>
            </a:r>
            <a:r>
              <a:rPr lang="cs-CZ" sz="2000" dirty="0" smtClean="0"/>
              <a:t>.</a:t>
            </a:r>
            <a:r>
              <a:rPr lang="fr-FR" sz="1600" dirty="0" smtClean="0"/>
              <a:t>       </a:t>
            </a:r>
            <a:endParaRPr lang="fr-FR" sz="1600" dirty="0"/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La </a:t>
            </a:r>
            <a:r>
              <a:rPr lang="es-ES" sz="2000" dirty="0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es </a:t>
            </a:r>
            <a:r>
              <a:rPr lang="cs-CZ" sz="2000" dirty="0" smtClean="0">
                <a:solidFill>
                  <a:srgbClr val="FF0000"/>
                </a:solidFill>
              </a:rPr>
              <a:t>© </a:t>
            </a:r>
            <a:r>
              <a:rPr lang="es-ES" sz="2000" dirty="0" smtClean="0">
                <a:solidFill>
                  <a:srgbClr val="FF0000"/>
                </a:solidFill>
              </a:rPr>
              <a:t>: </a:t>
            </a:r>
            <a:r>
              <a:rPr lang="cs-CZ" sz="2000" dirty="0" err="1" smtClean="0">
                <a:solidFill>
                  <a:srgbClr val="FF0000"/>
                </a:solidFill>
              </a:rPr>
              <a:t>Caballos</a:t>
            </a:r>
            <a:r>
              <a:rPr lang="cs-CZ" sz="2000" dirty="0" smtClean="0">
                <a:solidFill>
                  <a:srgbClr val="FF0000"/>
                </a:solidFill>
              </a:rPr>
              <a:t> y </a:t>
            </a:r>
            <a:r>
              <a:rPr lang="cs-CZ" sz="2000" dirty="0" err="1" smtClean="0">
                <a:solidFill>
                  <a:srgbClr val="FF0000"/>
                </a:solidFill>
              </a:rPr>
              <a:t>vacas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6. </a:t>
            </a:r>
            <a:r>
              <a:rPr lang="cs-CZ" sz="2000" b="1" dirty="0" err="1" smtClean="0"/>
              <a:t>América</a:t>
            </a:r>
            <a:r>
              <a:rPr lang="cs-CZ" sz="2000" b="1" dirty="0" smtClean="0"/>
              <a:t> Latina </a:t>
            </a:r>
            <a:r>
              <a:rPr lang="cs-CZ" sz="2000" b="1" dirty="0" err="1" smtClean="0"/>
              <a:t>exporta</a:t>
            </a:r>
            <a:r>
              <a:rPr lang="cs-CZ" sz="2000" b="1" dirty="0" smtClean="0"/>
              <a:t>  :</a:t>
            </a:r>
          </a:p>
          <a:p>
            <a:pPr marL="0" indent="0">
              <a:buNone/>
            </a:pPr>
            <a:endParaRPr lang="fr-FR" sz="21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Cerveza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/>
              <a:t>C</a:t>
            </a:r>
            <a:r>
              <a:rPr lang="cs-CZ" sz="2000" dirty="0" smtClean="0"/>
              <a:t>afé, </a:t>
            </a:r>
            <a:r>
              <a:rPr lang="cs-CZ" sz="2000" dirty="0" err="1" smtClean="0"/>
              <a:t>cacao</a:t>
            </a:r>
            <a:r>
              <a:rPr lang="cs-CZ" sz="2000" dirty="0" smtClean="0"/>
              <a:t>, </a:t>
            </a:r>
            <a:r>
              <a:rPr lang="cs-CZ" sz="2000" dirty="0" err="1" smtClean="0"/>
              <a:t>algodón</a:t>
            </a:r>
            <a:r>
              <a:rPr lang="cs-CZ" sz="2000" dirty="0" smtClean="0"/>
              <a:t>, </a:t>
            </a:r>
            <a:r>
              <a:rPr lang="cs-CZ" sz="2000" dirty="0" err="1"/>
              <a:t>caña</a:t>
            </a:r>
            <a:r>
              <a:rPr lang="cs-CZ" sz="2000" dirty="0"/>
              <a:t> </a:t>
            </a:r>
            <a:r>
              <a:rPr lang="cs-CZ" sz="2000" dirty="0" smtClean="0"/>
              <a:t>de </a:t>
            </a:r>
            <a:r>
              <a:rPr lang="cs-CZ" sz="2000" dirty="0" err="1" smtClean="0"/>
              <a:t>azúcar</a:t>
            </a:r>
            <a:r>
              <a:rPr lang="cs-CZ" sz="2000" dirty="0" smtClean="0"/>
              <a:t> y </a:t>
            </a:r>
            <a:r>
              <a:rPr lang="cs-CZ" sz="2000" dirty="0" err="1" smtClean="0"/>
              <a:t>tabaco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Alcóhol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La </a:t>
            </a:r>
            <a:r>
              <a:rPr lang="es-ES" sz="2000" dirty="0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es : </a:t>
            </a:r>
            <a:r>
              <a:rPr lang="cs-CZ" sz="2000" dirty="0" smtClean="0">
                <a:solidFill>
                  <a:srgbClr val="FF0000"/>
                </a:solidFill>
              </a:rPr>
              <a:t>(b) </a:t>
            </a:r>
            <a:r>
              <a:rPr lang="es-ES" sz="2000" dirty="0" smtClean="0">
                <a:solidFill>
                  <a:srgbClr val="FF0000"/>
                </a:solidFill>
              </a:rPr>
              <a:t>Café</a:t>
            </a:r>
            <a:r>
              <a:rPr lang="es-ES" sz="2000" dirty="0">
                <a:solidFill>
                  <a:srgbClr val="FF0000"/>
                </a:solidFill>
              </a:rPr>
              <a:t>, cacao, </a:t>
            </a:r>
            <a:r>
              <a:rPr lang="es-ES" sz="2100" dirty="0">
                <a:solidFill>
                  <a:srgbClr val="FF0000"/>
                </a:solidFill>
              </a:rPr>
              <a:t>algodón, </a:t>
            </a:r>
            <a:r>
              <a:rPr lang="es-ES" sz="2100" dirty="0" smtClean="0">
                <a:solidFill>
                  <a:srgbClr val="FF0000"/>
                </a:solidFill>
              </a:rPr>
              <a:t>ca</a:t>
            </a:r>
            <a:r>
              <a:rPr lang="cs-CZ" sz="2100" dirty="0" smtClean="0">
                <a:solidFill>
                  <a:srgbClr val="FF0000"/>
                </a:solidFill>
              </a:rPr>
              <a:t>ñ</a:t>
            </a:r>
            <a:r>
              <a:rPr lang="es-ES" sz="2100" dirty="0" smtClean="0">
                <a:solidFill>
                  <a:srgbClr val="FF0000"/>
                </a:solidFill>
              </a:rPr>
              <a:t>a </a:t>
            </a:r>
            <a:r>
              <a:rPr lang="es-ES" sz="2000" dirty="0">
                <a:solidFill>
                  <a:srgbClr val="FF0000"/>
                </a:solidFill>
              </a:rPr>
              <a:t>de azúcar y tabaco.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3282" y="116632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712968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b="1" dirty="0"/>
              <a:t>7</a:t>
            </a:r>
            <a:r>
              <a:rPr lang="fr-FR" sz="2000" b="1" dirty="0" smtClean="0"/>
              <a:t>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maíz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era</a:t>
            </a:r>
            <a:r>
              <a:rPr lang="cs-CZ" sz="2000" b="1" dirty="0" smtClean="0"/>
              <a:t> la </a:t>
            </a:r>
            <a:r>
              <a:rPr lang="cs-CZ" sz="2000" b="1" dirty="0" err="1" smtClean="0"/>
              <a:t>alimentación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tradicional</a:t>
            </a:r>
            <a:r>
              <a:rPr lang="cs-CZ" sz="2000" b="1" dirty="0" smtClean="0"/>
              <a:t> en las </a:t>
            </a:r>
            <a:r>
              <a:rPr lang="cs-CZ" sz="2000" b="1" dirty="0" err="1" smtClean="0">
                <a:solidFill>
                  <a:srgbClr val="FF0000"/>
                </a:solidFill>
              </a:rPr>
              <a:t>culturas</a:t>
            </a:r>
            <a:r>
              <a:rPr lang="cs-CZ" sz="2000" b="1" dirty="0" smtClean="0">
                <a:solidFill>
                  <a:srgbClr val="FF0000"/>
                </a:solidFill>
              </a:rPr>
              <a:t> </a:t>
            </a:r>
            <a:r>
              <a:rPr lang="cs-CZ" sz="2000" b="1" dirty="0" err="1" smtClean="0">
                <a:solidFill>
                  <a:srgbClr val="FF0000"/>
                </a:solidFill>
              </a:rPr>
              <a:t>Aztecas</a:t>
            </a:r>
            <a:r>
              <a:rPr lang="cs-CZ" sz="2000" b="1" dirty="0" smtClean="0">
                <a:solidFill>
                  <a:srgbClr val="FF0000"/>
                </a:solidFill>
              </a:rPr>
              <a:t> y </a:t>
            </a:r>
            <a:r>
              <a:rPr lang="cs-CZ" sz="2000" b="1" dirty="0" err="1" smtClean="0">
                <a:solidFill>
                  <a:srgbClr val="FF0000"/>
                </a:solidFill>
              </a:rPr>
              <a:t>Mayas</a:t>
            </a:r>
            <a:r>
              <a:rPr lang="cs-CZ" sz="2000" b="1" dirty="0" smtClean="0">
                <a:solidFill>
                  <a:srgbClr val="FF0000"/>
                </a:solidFill>
              </a:rPr>
              <a:t> </a:t>
            </a:r>
            <a:r>
              <a:rPr lang="cs-CZ" sz="2000" b="1" dirty="0" smtClean="0"/>
              <a:t>y se </a:t>
            </a:r>
            <a:r>
              <a:rPr lang="cs-CZ" sz="2000" b="1" dirty="0" err="1" smtClean="0"/>
              <a:t>cultivaba</a:t>
            </a:r>
            <a:r>
              <a:rPr lang="cs-CZ" sz="2000" b="1" dirty="0" smtClean="0"/>
              <a:t> :</a:t>
            </a:r>
            <a:endParaRPr lang="fr-FR" sz="12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Mucho.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Poco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No se </a:t>
            </a:r>
            <a:r>
              <a:rPr lang="cs-CZ" sz="2000" dirty="0" err="1" smtClean="0"/>
              <a:t>cultivaba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 (a) : </a:t>
            </a:r>
            <a:r>
              <a:rPr lang="cs-CZ" sz="2000" dirty="0">
                <a:solidFill>
                  <a:srgbClr val="FF0000"/>
                </a:solidFill>
              </a:rPr>
              <a:t>M</a:t>
            </a:r>
            <a:r>
              <a:rPr lang="cs-CZ" sz="2000" dirty="0" smtClean="0">
                <a:solidFill>
                  <a:srgbClr val="FF0000"/>
                </a:solidFill>
              </a:rPr>
              <a:t>ucho.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8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América</a:t>
            </a:r>
            <a:r>
              <a:rPr lang="cs-CZ" sz="2000" b="1" dirty="0" smtClean="0"/>
              <a:t> Latina es el </a:t>
            </a:r>
            <a:r>
              <a:rPr lang="cs-CZ" sz="2000" b="1" dirty="0" err="1" smtClean="0"/>
              <a:t>primer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productor</a:t>
            </a:r>
            <a:r>
              <a:rPr lang="cs-CZ" sz="2000" b="1" dirty="0" smtClean="0"/>
              <a:t> de :</a:t>
            </a:r>
          </a:p>
          <a:p>
            <a:pPr marL="0" indent="0">
              <a:buNone/>
            </a:pPr>
            <a:endParaRPr lang="cs-CZ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err="1" smtClean="0"/>
              <a:t>Manzanas</a:t>
            </a:r>
            <a:r>
              <a:rPr lang="cs-CZ" sz="2000" dirty="0" smtClean="0"/>
              <a:t> y </a:t>
            </a:r>
            <a:r>
              <a:rPr lang="cs-CZ" sz="2000" dirty="0" err="1" smtClean="0"/>
              <a:t>peras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err="1" smtClean="0"/>
              <a:t>Cerezas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Café y </a:t>
            </a:r>
            <a:r>
              <a:rPr lang="cs-CZ" sz="2000" dirty="0" err="1" smtClean="0"/>
              <a:t>tabaco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La 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respuesta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 smtClean="0">
                <a:solidFill>
                  <a:srgbClr val="FF0000"/>
                </a:solidFill>
              </a:rPr>
              <a:t>es </a:t>
            </a:r>
            <a:r>
              <a:rPr lang="cs-CZ" sz="2000" dirty="0" smtClean="0">
                <a:solidFill>
                  <a:srgbClr val="FF0000"/>
                </a:solidFill>
              </a:rPr>
              <a:t>© </a:t>
            </a:r>
            <a:r>
              <a:rPr lang="es-ES" sz="2000" dirty="0" smtClean="0">
                <a:solidFill>
                  <a:srgbClr val="FF0000"/>
                </a:solidFill>
              </a:rPr>
              <a:t>: </a:t>
            </a:r>
            <a:r>
              <a:rPr lang="cs-CZ" sz="2000" dirty="0">
                <a:solidFill>
                  <a:srgbClr val="FF0000"/>
                </a:solidFill>
              </a:rPr>
              <a:t>C</a:t>
            </a:r>
            <a:r>
              <a:rPr lang="cs-CZ" sz="2000" dirty="0" smtClean="0">
                <a:solidFill>
                  <a:srgbClr val="FF0000"/>
                </a:solidFill>
              </a:rPr>
              <a:t>afé y </a:t>
            </a:r>
            <a:r>
              <a:rPr lang="cs-CZ" sz="2000" dirty="0" err="1" smtClean="0">
                <a:solidFill>
                  <a:srgbClr val="FF0000"/>
                </a:solidFill>
              </a:rPr>
              <a:t>tabaco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9</a:t>
            </a:r>
            <a:r>
              <a:rPr lang="fr-FR" sz="2000" b="1" dirty="0"/>
              <a:t>.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patata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viene</a:t>
            </a:r>
            <a:r>
              <a:rPr lang="cs-CZ" sz="2000" b="1" dirty="0" smtClean="0"/>
              <a:t> de :</a:t>
            </a:r>
          </a:p>
          <a:p>
            <a:pPr marL="0" indent="0">
              <a:buNone/>
            </a:pPr>
            <a:r>
              <a:rPr lang="fr-FR" sz="2000" b="1" dirty="0"/>
              <a:t/>
            </a:r>
            <a:br>
              <a:rPr lang="fr-FR" sz="2000" b="1" dirty="0"/>
            </a:br>
            <a:r>
              <a:rPr lang="cs-CZ" sz="2000" dirty="0" smtClean="0"/>
              <a:t>a)      La región </a:t>
            </a:r>
            <a:r>
              <a:rPr lang="cs-CZ" sz="2000" dirty="0" err="1" smtClean="0"/>
              <a:t>andina</a:t>
            </a:r>
            <a:r>
              <a:rPr lang="cs-CZ" sz="2000" dirty="0" smtClean="0"/>
              <a:t>.</a:t>
            </a:r>
          </a:p>
          <a:p>
            <a:pPr marL="457200" indent="-457200">
              <a:buAutoNum type="alphaLcParenR" startAt="2"/>
            </a:pPr>
            <a:r>
              <a:rPr lang="cs-CZ" sz="2000" dirty="0" smtClean="0"/>
              <a:t>De </a:t>
            </a:r>
            <a:r>
              <a:rPr lang="cs-CZ" sz="2000" dirty="0" err="1" smtClean="0"/>
              <a:t>Brasil</a:t>
            </a:r>
            <a:r>
              <a:rPr lang="cs-CZ" sz="2000" dirty="0" smtClean="0"/>
              <a:t>.</a:t>
            </a:r>
          </a:p>
          <a:p>
            <a:pPr marL="457200" indent="-457200">
              <a:buAutoNum type="alphaLcParenR" startAt="2"/>
            </a:pPr>
            <a:r>
              <a:rPr lang="cs-CZ" sz="2000" dirty="0" smtClean="0"/>
              <a:t>De Guinea.</a:t>
            </a:r>
            <a:endParaRPr lang="cs-CZ" sz="2000" dirty="0"/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(a) : </a:t>
            </a:r>
            <a:r>
              <a:rPr lang="cs-CZ" sz="2000" dirty="0">
                <a:solidFill>
                  <a:srgbClr val="FF0000"/>
                </a:solidFill>
              </a:rPr>
              <a:t>L</a:t>
            </a:r>
            <a:r>
              <a:rPr lang="cs-CZ" sz="2000" dirty="0" smtClean="0">
                <a:solidFill>
                  <a:srgbClr val="FF0000"/>
                </a:solidFill>
              </a:rPr>
              <a:t>a </a:t>
            </a:r>
            <a:r>
              <a:rPr lang="cs-CZ" sz="2000" dirty="0">
                <a:solidFill>
                  <a:srgbClr val="FF0000"/>
                </a:solidFill>
              </a:rPr>
              <a:t>región </a:t>
            </a:r>
            <a:r>
              <a:rPr lang="cs-CZ" sz="2000" dirty="0" err="1" smtClean="0">
                <a:solidFill>
                  <a:srgbClr val="FF0000"/>
                </a:solidFill>
              </a:rPr>
              <a:t>andina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000" b="1" dirty="0"/>
              <a:t>10.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patata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permite</a:t>
            </a:r>
            <a:r>
              <a:rPr lang="cs-CZ" sz="2000" b="1" dirty="0" smtClean="0"/>
              <a:t> en el siglo XVII </a:t>
            </a:r>
            <a:r>
              <a:rPr lang="cs-CZ" sz="2000" b="1" dirty="0" err="1" smtClean="0"/>
              <a:t>disminuir</a:t>
            </a:r>
            <a:r>
              <a:rPr lang="cs-CZ" sz="2000" b="1" dirty="0" smtClean="0"/>
              <a:t> el </a:t>
            </a:r>
            <a:r>
              <a:rPr lang="cs-CZ" sz="2000" b="1" dirty="0" err="1" smtClean="0"/>
              <a:t>hambre</a:t>
            </a:r>
            <a:r>
              <a:rPr lang="cs-CZ" sz="2000" b="1" dirty="0" smtClean="0"/>
              <a:t> en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	</a:t>
            </a:r>
            <a:r>
              <a:rPr lang="fr-FR" sz="2000" dirty="0" smtClean="0"/>
              <a:t> </a:t>
            </a:r>
            <a:r>
              <a:rPr lang="cs-CZ" sz="2000" dirty="0" err="1" smtClean="0"/>
              <a:t>España</a:t>
            </a:r>
            <a:r>
              <a:rPr lang="cs-CZ" sz="2000" dirty="0" smtClean="0"/>
              <a:t>.</a:t>
            </a:r>
            <a:endParaRPr lang="cs-CZ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África</a:t>
            </a:r>
            <a:r>
              <a:rPr lang="cs-CZ" sz="2000" dirty="0" smtClean="0"/>
              <a:t>. </a:t>
            </a: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(a) </a:t>
            </a:r>
            <a:r>
              <a:rPr lang="cs-CZ" sz="2000" dirty="0" err="1" smtClean="0">
                <a:solidFill>
                  <a:srgbClr val="FF0000"/>
                </a:solidFill>
              </a:rPr>
              <a:t>En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España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11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Cuba</a:t>
            </a:r>
            <a:r>
              <a:rPr lang="cs-CZ" sz="2000" b="1" dirty="0" smtClean="0"/>
              <a:t> es el </a:t>
            </a:r>
            <a:r>
              <a:rPr lang="cs-CZ" sz="2000" b="1" dirty="0" err="1" smtClean="0"/>
              <a:t>primer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exportador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mundial</a:t>
            </a:r>
            <a:r>
              <a:rPr lang="cs-CZ" sz="2000" b="1" dirty="0" smtClean="0"/>
              <a:t> de :</a:t>
            </a:r>
            <a:endParaRPr lang="fr-FR" sz="2000" b="1" dirty="0" smtClean="0"/>
          </a:p>
          <a:p>
            <a:pPr marL="984250" indent="-984250">
              <a:buFont typeface="+mj-lt"/>
              <a:buAutoNum type="alphaLcParenR"/>
            </a:pPr>
            <a:r>
              <a:rPr lang="cs-CZ" sz="2000" dirty="0" err="1" smtClean="0"/>
              <a:t>Manzanas</a:t>
            </a:r>
            <a:r>
              <a:rPr lang="cs-CZ" sz="2000" dirty="0" smtClean="0"/>
              <a:t>.</a:t>
            </a:r>
          </a:p>
          <a:p>
            <a:pPr marL="984250" indent="-984250">
              <a:buFont typeface="+mj-lt"/>
              <a:buAutoNum type="alphaLcParenR"/>
            </a:pPr>
            <a:r>
              <a:rPr lang="cs-CZ" sz="2000" dirty="0" err="1" smtClean="0"/>
              <a:t>Maíz</a:t>
            </a:r>
            <a:r>
              <a:rPr lang="cs-CZ" sz="2000" dirty="0" smtClean="0"/>
              <a:t>.</a:t>
            </a:r>
          </a:p>
          <a:p>
            <a:pPr marL="984250" indent="-984250">
              <a:buFont typeface="+mj-lt"/>
              <a:buAutoNum type="alphaLcParenR"/>
            </a:pPr>
            <a:r>
              <a:rPr lang="cs-CZ" sz="2000" dirty="0" err="1"/>
              <a:t>Caña</a:t>
            </a:r>
            <a:r>
              <a:rPr lang="cs-CZ" sz="2000" dirty="0"/>
              <a:t> </a:t>
            </a:r>
            <a:r>
              <a:rPr lang="cs-CZ" sz="2000" dirty="0" smtClean="0"/>
              <a:t>de </a:t>
            </a:r>
            <a:r>
              <a:rPr lang="cs-CZ" sz="2000" dirty="0" err="1" smtClean="0"/>
              <a:t>azúcar</a:t>
            </a:r>
            <a:r>
              <a:rPr lang="cs-CZ" sz="2000" dirty="0" smtClean="0"/>
              <a:t>. 	 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© : </a:t>
            </a:r>
            <a:r>
              <a:rPr lang="cs-CZ" sz="2000" dirty="0" err="1">
                <a:solidFill>
                  <a:srgbClr val="FF0000"/>
                </a:solidFill>
              </a:rPr>
              <a:t>C</a:t>
            </a:r>
            <a:r>
              <a:rPr lang="cs-CZ" sz="2000" dirty="0" err="1" smtClean="0">
                <a:solidFill>
                  <a:srgbClr val="FF0000"/>
                </a:solidFill>
              </a:rPr>
              <a:t>aña</a:t>
            </a:r>
            <a:r>
              <a:rPr lang="cs-CZ" sz="2000" dirty="0" smtClean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azúcar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/>
              <a:t>	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1</a:t>
            </a:r>
            <a:r>
              <a:rPr lang="fr-FR" sz="2000" b="1" dirty="0" smtClean="0"/>
              <a:t>2</a:t>
            </a:r>
            <a:r>
              <a:rPr lang="fr-FR" sz="2000" b="1" dirty="0"/>
              <a:t>. </a:t>
            </a:r>
            <a:r>
              <a:rPr lang="cs-CZ" sz="2000" b="1" dirty="0" smtClean="0"/>
              <a:t>Argentina y Paraguay </a:t>
            </a:r>
            <a:r>
              <a:rPr lang="cs-CZ" sz="2000" b="1" dirty="0" err="1" smtClean="0"/>
              <a:t>producen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mucho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Café.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cs-CZ" sz="2000" dirty="0" err="1" smtClean="0"/>
              <a:t>Soja</a:t>
            </a:r>
            <a:r>
              <a:rPr lang="cs-CZ" sz="2000" dirty="0" smtClean="0"/>
              <a:t> (</a:t>
            </a:r>
            <a:r>
              <a:rPr lang="cs-CZ" sz="2000" dirty="0" err="1" smtClean="0"/>
              <a:t>aceite</a:t>
            </a:r>
            <a:r>
              <a:rPr lang="cs-CZ" sz="2000" dirty="0" smtClean="0"/>
              <a:t>).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cs-CZ" sz="2000" dirty="0" err="1" smtClean="0"/>
              <a:t>Patata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corrrecta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smtClean="0">
                <a:solidFill>
                  <a:srgbClr val="FF0000"/>
                </a:solidFill>
              </a:rPr>
              <a:t>es (b) : </a:t>
            </a:r>
            <a:r>
              <a:rPr lang="cs-CZ" sz="2000" dirty="0" err="1" smtClean="0">
                <a:solidFill>
                  <a:srgbClr val="FF0000"/>
                </a:solidFill>
              </a:rPr>
              <a:t>Soja</a:t>
            </a:r>
            <a:r>
              <a:rPr lang="cs-CZ" sz="2000" dirty="0" smtClean="0">
                <a:solidFill>
                  <a:srgbClr val="FF0000"/>
                </a:solidFill>
              </a:rPr>
              <a:t> (</a:t>
            </a:r>
            <a:r>
              <a:rPr lang="cs-CZ" sz="2000" dirty="0" err="1" smtClean="0">
                <a:solidFill>
                  <a:srgbClr val="FF0000"/>
                </a:solidFill>
              </a:rPr>
              <a:t>aceite</a:t>
            </a:r>
            <a:r>
              <a:rPr lang="cs-CZ" sz="2000" dirty="0" smtClean="0">
                <a:solidFill>
                  <a:srgbClr val="FF0000"/>
                </a:solidFill>
              </a:rPr>
              <a:t>).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7402" y="260648"/>
            <a:ext cx="5698976" cy="562074"/>
          </a:xfrm>
        </p:spPr>
        <p:txBody>
          <a:bodyPr>
            <a:normAutofit fontScale="90000"/>
          </a:bodyPr>
          <a:lstStyle/>
          <a:p>
            <a:r>
              <a:rPr lang="cs-CZ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836712"/>
            <a:ext cx="3960440" cy="5760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1. </a:t>
            </a:r>
            <a:r>
              <a:rPr lang="cs-CZ" sz="1600" dirty="0" err="1" smtClean="0">
                <a:solidFill>
                  <a:prstClr val="white"/>
                </a:solidFill>
              </a:rPr>
              <a:t>Bebida</a:t>
            </a:r>
            <a:r>
              <a:rPr lang="cs-CZ" sz="1600" dirty="0" smtClean="0">
                <a:solidFill>
                  <a:prstClr val="white"/>
                </a:solidFill>
              </a:rPr>
              <a:t> negra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sirve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caliente</a:t>
            </a:r>
            <a:r>
              <a:rPr lang="cs-CZ" sz="1600" dirty="0" smtClean="0">
                <a:solidFill>
                  <a:prstClr val="white"/>
                </a:solidFill>
              </a:rPr>
              <a:t> y </a:t>
            </a:r>
            <a:r>
              <a:rPr lang="cs-CZ" sz="1600" dirty="0" err="1" smtClean="0">
                <a:solidFill>
                  <a:prstClr val="white"/>
                </a:solidFill>
              </a:rPr>
              <a:t>producida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dirty="0" smtClean="0">
                <a:solidFill>
                  <a:prstClr val="white"/>
                </a:solidFill>
              </a:rPr>
              <a:t> la planta </a:t>
            </a:r>
            <a:r>
              <a:rPr lang="cs-CZ" sz="1600" dirty="0" err="1" smtClean="0">
                <a:solidFill>
                  <a:prstClr val="white"/>
                </a:solidFill>
              </a:rPr>
              <a:t>del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mismo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nombre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Legumbre</a:t>
            </a:r>
            <a:r>
              <a:rPr lang="cs-CZ" sz="1600" dirty="0" smtClean="0">
                <a:solidFill>
                  <a:prstClr val="white"/>
                </a:solidFill>
              </a:rPr>
              <a:t> con el 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hace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puré</a:t>
            </a:r>
            <a:r>
              <a:rPr lang="cs-CZ" sz="1600" dirty="0" smtClean="0">
                <a:solidFill>
                  <a:prstClr val="white"/>
                </a:solidFill>
              </a:rPr>
              <a:t> o </a:t>
            </a:r>
            <a:r>
              <a:rPr lang="cs-CZ" sz="1600" dirty="0" err="1" smtClean="0">
                <a:solidFill>
                  <a:prstClr val="white"/>
                </a:solidFill>
              </a:rPr>
              <a:t>patatas</a:t>
            </a:r>
            <a:r>
              <a:rPr lang="cs-CZ" sz="1600" dirty="0" smtClean="0">
                <a:solidFill>
                  <a:prstClr val="white"/>
                </a:solidFill>
              </a:rPr>
              <a:t>  </a:t>
            </a:r>
            <a:r>
              <a:rPr lang="cs-CZ" sz="1600" dirty="0" err="1" smtClean="0">
                <a:solidFill>
                  <a:prstClr val="white"/>
                </a:solidFill>
              </a:rPr>
              <a:t>fritas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8 </a:t>
            </a:r>
            <a:r>
              <a:rPr lang="cs-CZ" sz="1600" dirty="0" err="1" smtClean="0">
                <a:solidFill>
                  <a:prstClr val="white"/>
                </a:solidFill>
              </a:rPr>
              <a:t>Producido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ca</a:t>
            </a:r>
            <a:r>
              <a:rPr lang="cs-CZ" sz="1600" dirty="0" err="1" smtClean="0"/>
              <a:t>ñ</a:t>
            </a:r>
            <a:r>
              <a:rPr lang="cs-CZ" sz="1600" dirty="0" err="1" smtClean="0">
                <a:solidFill>
                  <a:prstClr val="white"/>
                </a:solidFill>
              </a:rPr>
              <a:t>a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azúcar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err="1" smtClean="0">
                <a:solidFill>
                  <a:prstClr val="white"/>
                </a:solidFill>
              </a:rPr>
              <a:t>VERTICAL</a:t>
            </a:r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>
              <a:buAutoNum type="arabicPeriod"/>
            </a:pPr>
            <a:r>
              <a:rPr lang="cs-CZ" sz="1600" dirty="0" err="1" smtClean="0">
                <a:solidFill>
                  <a:prstClr val="white"/>
                </a:solidFill>
              </a:rPr>
              <a:t>Legumbre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comienza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letra</a:t>
            </a:r>
            <a:r>
              <a:rPr lang="cs-CZ" sz="1600" dirty="0" smtClean="0">
                <a:solidFill>
                  <a:prstClr val="white"/>
                </a:solidFill>
              </a:rPr>
              <a:t> S y </a:t>
            </a:r>
            <a:r>
              <a:rPr lang="cs-CZ" sz="1600" dirty="0" err="1" smtClean="0">
                <a:solidFill>
                  <a:prstClr val="white"/>
                </a:solidFill>
              </a:rPr>
              <a:t>termina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dirty="0" smtClean="0">
                <a:solidFill>
                  <a:prstClr val="white"/>
                </a:solidFill>
              </a:rPr>
              <a:t> la A.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Legumbre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originario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América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del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Sur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Comienza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letra</a:t>
            </a:r>
            <a:r>
              <a:rPr lang="cs-CZ" sz="1600" dirty="0" smtClean="0">
                <a:solidFill>
                  <a:prstClr val="white"/>
                </a:solidFill>
              </a:rPr>
              <a:t> M.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5. Se </a:t>
            </a:r>
            <a:r>
              <a:rPr lang="cs-CZ" sz="1600" dirty="0" err="1" smtClean="0">
                <a:solidFill>
                  <a:prstClr val="white"/>
                </a:solidFill>
              </a:rPr>
              <a:t>fuma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6. </a:t>
            </a:r>
            <a:r>
              <a:rPr lang="cs-CZ" sz="1600" dirty="0" err="1" smtClean="0">
                <a:solidFill>
                  <a:prstClr val="white"/>
                </a:solidFill>
              </a:rPr>
              <a:t>Bebida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con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hace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el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chocolate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batido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7. </a:t>
            </a:r>
            <a:r>
              <a:rPr lang="cs-CZ" sz="1600" dirty="0" err="1" smtClean="0">
                <a:solidFill>
                  <a:prstClr val="white"/>
                </a:solidFill>
              </a:rPr>
              <a:t>Tipo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pimiento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americano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Empieza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smtClean="0">
                <a:solidFill>
                  <a:prstClr val="white"/>
                </a:solidFill>
              </a:rPr>
              <a:t> AJ</a:t>
            </a:r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8. </a:t>
            </a:r>
            <a:r>
              <a:rPr lang="cs-CZ" sz="1600" dirty="0" err="1" smtClean="0">
                <a:solidFill>
                  <a:prstClr val="white"/>
                </a:solidFill>
              </a:rPr>
              <a:t>En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Espa</a:t>
            </a:r>
            <a:r>
              <a:rPr lang="cs-CZ" sz="1600" dirty="0" err="1" smtClean="0"/>
              <a:t>ñ</a:t>
            </a:r>
            <a:r>
              <a:rPr lang="cs-CZ" sz="1600" dirty="0" err="1" smtClean="0">
                <a:solidFill>
                  <a:prstClr val="white"/>
                </a:solidFill>
              </a:rPr>
              <a:t>a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llama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judía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verde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Empieza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dirty="0" smtClean="0">
                <a:solidFill>
                  <a:prstClr val="white"/>
                </a:solidFill>
              </a:rPr>
              <a:t> FR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9. </a:t>
            </a:r>
            <a:r>
              <a:rPr lang="cs-CZ" sz="1600" dirty="0" err="1" smtClean="0">
                <a:solidFill>
                  <a:prstClr val="white"/>
                </a:solidFill>
              </a:rPr>
              <a:t>Hortaliza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color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naranja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utilizada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también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durante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fiesta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Haloween</a:t>
            </a:r>
            <a:r>
              <a:rPr lang="cs-CZ" sz="1600" dirty="0" smtClean="0">
                <a:solidFill>
                  <a:prstClr val="white"/>
                </a:solidFill>
              </a:rPr>
              <a:t> .</a:t>
            </a:r>
          </a:p>
          <a:p>
            <a:pPr marL="342900" indent="-342900" algn="ctr"/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/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>
              <a:buAutoNum type="arabicPeriod"/>
            </a:pPr>
            <a:endParaRPr lang="cs-CZ" sz="1600" dirty="0" smtClean="0">
              <a:solidFill>
                <a:prstClr val="white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08081"/>
              </p:ext>
            </p:extLst>
          </p:nvPr>
        </p:nvGraphicFramePr>
        <p:xfrm>
          <a:off x="107504" y="1484781"/>
          <a:ext cx="4864699" cy="4176464"/>
        </p:xfrm>
        <a:graphic>
          <a:graphicData uri="http://schemas.openxmlformats.org/drawingml/2006/table">
            <a:tbl>
              <a:tblPr firstRow="1" firstCol="1" bandRow="1"/>
              <a:tblGrid>
                <a:gridCol w="501735"/>
                <a:gridCol w="439018"/>
                <a:gridCol w="439018"/>
                <a:gridCol w="439018"/>
                <a:gridCol w="439018"/>
                <a:gridCol w="439018"/>
                <a:gridCol w="439018"/>
                <a:gridCol w="439018"/>
                <a:gridCol w="439018"/>
                <a:gridCol w="439018"/>
                <a:gridCol w="411802"/>
              </a:tblGrid>
              <a:tr h="36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8U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6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6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3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350035"/>
              </p:ext>
            </p:extLst>
          </p:nvPr>
        </p:nvGraphicFramePr>
        <p:xfrm>
          <a:off x="1475656" y="1340768"/>
          <a:ext cx="6480720" cy="5040556"/>
        </p:xfrm>
        <a:graphic>
          <a:graphicData uri="http://schemas.openxmlformats.org/drawingml/2006/table">
            <a:tbl>
              <a:tblPr firstRow="1" firstCol="1" bandRow="1"/>
              <a:tblGrid>
                <a:gridCol w="668408"/>
                <a:gridCol w="584857"/>
                <a:gridCol w="584857"/>
                <a:gridCol w="584857"/>
                <a:gridCol w="584857"/>
                <a:gridCol w="584857"/>
                <a:gridCol w="584857"/>
                <a:gridCol w="584857"/>
                <a:gridCol w="584857"/>
                <a:gridCol w="584857"/>
                <a:gridCol w="548599"/>
              </a:tblGrid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8U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Z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Y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Zaoblený obdélník 1"/>
          <p:cNvSpPr/>
          <p:nvPr/>
        </p:nvSpPr>
        <p:spPr>
          <a:xfrm>
            <a:off x="1288030" y="404664"/>
            <a:ext cx="72728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/>
              <a:t>RESPUESTAS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4141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FUENTES PROPIAS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FUENTES : ROLAND GUILLEMENOT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05506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539</Words>
  <Application>Microsoft Office PowerPoint</Application>
  <PresentationFormat>Předvádění na obrazovce (4:3)</PresentationFormat>
  <Paragraphs>216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Motiv systému Office</vt:lpstr>
      <vt:lpstr>AGRICULTURA</vt:lpstr>
      <vt:lpstr>Elige la  respuesta adecuada.</vt:lpstr>
      <vt:lpstr>Elige la respuesta adecuada.</vt:lpstr>
      <vt:lpstr>Elige la respuesta adecuada.</vt:lpstr>
      <vt:lpstr>Elige la respuesta adecuada.</vt:lpstr>
      <vt:lpstr>CRUCIGRAMA</vt:lpstr>
      <vt:lpstr>Prezentace aplikace PowerPoint</vt:lpstr>
      <vt:lpstr>FUENTES PROPIAS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Guillemenot, Rolland</cp:lastModifiedBy>
  <cp:revision>245</cp:revision>
  <dcterms:created xsi:type="dcterms:W3CDTF">2012-06-18T15:15:37Z</dcterms:created>
  <dcterms:modified xsi:type="dcterms:W3CDTF">2014-06-19T08:42:50Z</dcterms:modified>
</cp:coreProperties>
</file>