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69" r:id="rId4"/>
    <p:sldId id="271" r:id="rId5"/>
    <p:sldId id="272" r:id="rId6"/>
    <p:sldId id="268" r:id="rId7"/>
    <p:sldId id="267" r:id="rId8"/>
    <p:sldId id="27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B5069"/>
    <a:srgbClr val="3D3A37"/>
    <a:srgbClr val="32482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9" autoAdjust="0"/>
    <p:restoredTop sz="94660"/>
  </p:normalViewPr>
  <p:slideViewPr>
    <p:cSldViewPr>
      <p:cViewPr varScale="1">
        <p:scale>
          <a:sx n="99" d="100"/>
          <a:sy n="99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Población</a:t>
            </a:r>
            <a:r>
              <a:rPr lang="cs-CZ" sz="3600" b="1" dirty="0" smtClean="0"/>
              <a:t> y </a:t>
            </a:r>
            <a:r>
              <a:rPr lang="cs-CZ" sz="3600" b="1" dirty="0" err="1" smtClean="0"/>
              <a:t>Urbanismo</a:t>
            </a:r>
            <a:r>
              <a:rPr lang="cs-CZ" sz="3600" b="1" dirty="0" smtClean="0"/>
              <a:t>.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18.05.2013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Emigración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Grandes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ciudades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población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SGUI18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P1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2012, </a:t>
            </a:r>
            <a:r>
              <a:rPr lang="fr-FR" sz="1600" b="1" dirty="0" smtClean="0"/>
              <a:t>¿Cuánt</a:t>
            </a:r>
            <a:r>
              <a:rPr lang="cs-CZ" sz="1600" b="1" dirty="0" smtClean="0"/>
              <a:t>a</a:t>
            </a:r>
            <a:r>
              <a:rPr lang="fr-FR" sz="1600" b="1" dirty="0" smtClean="0"/>
              <a:t>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personas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vivían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América</a:t>
            </a:r>
            <a:r>
              <a:rPr lang="cs-CZ" sz="1600" b="1" dirty="0" smtClean="0"/>
              <a:t> Latina?</a:t>
            </a:r>
            <a:r>
              <a:rPr lang="es-ES" sz="1600" b="1" dirty="0" smtClean="0"/>
              <a:t> </a:t>
            </a:r>
            <a:r>
              <a:rPr lang="cs-CZ" sz="1600" b="1" dirty="0" smtClean="0"/>
              <a:t>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450 </a:t>
            </a:r>
            <a:r>
              <a:rPr lang="cs-CZ" sz="1600" dirty="0" err="1" smtClean="0"/>
              <a:t>millones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360 </a:t>
            </a:r>
            <a:r>
              <a:rPr lang="cs-CZ" sz="1600" dirty="0" err="1" smtClean="0"/>
              <a:t>millones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500 </a:t>
            </a:r>
            <a:r>
              <a:rPr lang="cs-CZ" sz="1600" dirty="0" err="1" smtClean="0"/>
              <a:t>millones</a:t>
            </a:r>
            <a:r>
              <a:rPr lang="es-ES" sz="1600" dirty="0" smtClean="0"/>
              <a:t>.</a:t>
            </a:r>
            <a:endParaRPr lang="cs-CZ" sz="1600" dirty="0" smtClean="0"/>
          </a:p>
          <a:p>
            <a:pPr marL="457200" indent="-457200">
              <a:buNone/>
            </a:pPr>
            <a:r>
              <a:rPr lang="es-ES" sz="1600" dirty="0" smtClean="0"/>
              <a:t> </a:t>
            </a: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360 </a:t>
            </a:r>
            <a:r>
              <a:rPr lang="cs-CZ" sz="1600" dirty="0" err="1" smtClean="0">
                <a:solidFill>
                  <a:srgbClr val="FF0000"/>
                </a:solidFill>
              </a:rPr>
              <a:t>millones</a:t>
            </a:r>
            <a:r>
              <a:rPr lang="es-ES" sz="1600" dirty="0" smtClean="0">
                <a:solidFill>
                  <a:srgbClr val="FF0000"/>
                </a:solidFill>
              </a:rPr>
              <a:t>.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600" dirty="0"/>
              <a:t>	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P2</a:t>
            </a:r>
            <a:r>
              <a:rPr lang="fr-FR" sz="1600" b="1" dirty="0" smtClean="0"/>
              <a:t>. </a:t>
            </a:r>
            <a:r>
              <a:rPr lang="cs-CZ" sz="1600" b="1" dirty="0" smtClean="0"/>
              <a:t>El 45% de la </a:t>
            </a:r>
            <a:r>
              <a:rPr lang="cs-CZ" sz="1600" b="1" dirty="0" err="1" smtClean="0"/>
              <a:t>población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hispanoamericana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tiene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Menos</a:t>
            </a:r>
            <a:r>
              <a:rPr lang="cs-CZ" sz="1600" dirty="0" smtClean="0"/>
              <a:t> de 30 a</a:t>
            </a:r>
            <a:r>
              <a:rPr lang="fr-FR" sz="1600" dirty="0" smtClean="0"/>
              <a:t>ños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Menos</a:t>
            </a:r>
            <a:r>
              <a:rPr lang="cs-CZ" sz="1600" dirty="0" smtClean="0"/>
              <a:t> de 15 a</a:t>
            </a:r>
            <a:r>
              <a:rPr lang="fr-FR" sz="1600" dirty="0" smtClean="0"/>
              <a:t>ños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Más de 30 a</a:t>
            </a:r>
            <a:r>
              <a:rPr lang="fr-FR" sz="1600" dirty="0" smtClean="0"/>
              <a:t>ños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Font typeface="+mj-lt"/>
              <a:buAutoNum type="alphaLcParenR"/>
            </a:pPr>
            <a:endParaRPr lang="cs-CZ" sz="1600" dirty="0" smtClean="0"/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Menos</a:t>
            </a:r>
            <a:r>
              <a:rPr lang="cs-CZ" sz="1600" dirty="0" smtClean="0">
                <a:solidFill>
                  <a:srgbClr val="FF0000"/>
                </a:solidFill>
              </a:rPr>
              <a:t> de 15 a</a:t>
            </a:r>
            <a:r>
              <a:rPr lang="fr-FR" sz="1600" dirty="0" smtClean="0">
                <a:solidFill>
                  <a:srgbClr val="FF0000"/>
                </a:solidFill>
              </a:rPr>
              <a:t>ños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P3</a:t>
            </a:r>
            <a:r>
              <a:rPr lang="fr-FR" sz="1600" b="1" dirty="0" smtClean="0"/>
              <a:t>. </a:t>
            </a:r>
            <a:r>
              <a:rPr lang="cs-CZ" sz="1600" b="1" dirty="0" smtClean="0"/>
              <a:t>Los </a:t>
            </a:r>
            <a:r>
              <a:rPr lang="cs-CZ" sz="1600" b="1" dirty="0" err="1" smtClean="0"/>
              <a:t>movimientos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población</a:t>
            </a:r>
            <a:r>
              <a:rPr lang="cs-CZ" sz="1600" b="1" dirty="0" smtClean="0"/>
              <a:t> son </a:t>
            </a:r>
            <a:r>
              <a:rPr lang="cs-CZ" sz="1600" b="1" dirty="0" err="1" smtClean="0"/>
              <a:t>debidos</a:t>
            </a:r>
            <a:r>
              <a:rPr lang="cs-CZ" sz="1600" b="1" dirty="0" smtClean="0"/>
              <a:t> a </a:t>
            </a:r>
            <a:r>
              <a:rPr lang="es-ES" sz="1600" b="1" dirty="0" smtClean="0"/>
              <a:t>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Razones</a:t>
            </a:r>
            <a:r>
              <a:rPr lang="cs-CZ" sz="1600" dirty="0" smtClean="0"/>
              <a:t> </a:t>
            </a:r>
            <a:r>
              <a:rPr lang="cs-CZ" sz="1600" dirty="0" err="1" smtClean="0"/>
              <a:t>climáticas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Razones</a:t>
            </a:r>
            <a:r>
              <a:rPr lang="cs-CZ" sz="1600" dirty="0" smtClean="0"/>
              <a:t> </a:t>
            </a:r>
            <a:r>
              <a:rPr lang="cs-CZ" sz="1600" dirty="0" err="1" smtClean="0"/>
              <a:t>turísticas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Razones</a:t>
            </a:r>
            <a:r>
              <a:rPr lang="cs-CZ" sz="1600" dirty="0" smtClean="0"/>
              <a:t> </a:t>
            </a:r>
            <a:r>
              <a:rPr lang="cs-CZ" sz="1600" dirty="0" err="1" smtClean="0"/>
              <a:t>políticas</a:t>
            </a:r>
            <a:r>
              <a:rPr lang="cs-CZ" sz="1600" dirty="0" smtClean="0"/>
              <a:t> o </a:t>
            </a:r>
            <a:r>
              <a:rPr lang="cs-CZ" sz="1600" dirty="0" err="1" smtClean="0"/>
              <a:t>económicas</a:t>
            </a:r>
            <a:r>
              <a:rPr lang="cs-CZ" sz="1600" dirty="0" smtClean="0"/>
              <a:t>.</a:t>
            </a:r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Razones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políticas</a:t>
            </a:r>
            <a:r>
              <a:rPr lang="cs-CZ" sz="1600" dirty="0" smtClean="0">
                <a:solidFill>
                  <a:srgbClr val="FF0000"/>
                </a:solidFill>
              </a:rPr>
              <a:t> o </a:t>
            </a:r>
            <a:r>
              <a:rPr lang="cs-CZ" sz="1600" dirty="0" err="1" smtClean="0">
                <a:solidFill>
                  <a:srgbClr val="FF0000"/>
                </a:solidFill>
              </a:rPr>
              <a:t>económicas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P4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el</a:t>
            </a:r>
            <a:r>
              <a:rPr lang="cs-CZ" sz="1600" b="1" dirty="0" smtClean="0"/>
              <a:t> siglo XIX </a:t>
            </a:r>
            <a:r>
              <a:rPr lang="cs-CZ" sz="1600" b="1" dirty="0" err="1" smtClean="0"/>
              <a:t>América</a:t>
            </a:r>
            <a:r>
              <a:rPr lang="cs-CZ" sz="1600" b="1" dirty="0" smtClean="0"/>
              <a:t> Latina </a:t>
            </a:r>
            <a:r>
              <a:rPr lang="cs-CZ" sz="1600" b="1" dirty="0" err="1" smtClean="0"/>
              <a:t>era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un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continente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Poco</a:t>
            </a:r>
            <a:r>
              <a:rPr lang="cs-CZ" sz="1600" dirty="0" smtClean="0"/>
              <a:t> </a:t>
            </a:r>
            <a:r>
              <a:rPr lang="cs-CZ" sz="1600" dirty="0" err="1" smtClean="0"/>
              <a:t>poblado</a:t>
            </a:r>
            <a:r>
              <a:rPr lang="cs-CZ" sz="1600" dirty="0" smtClean="0"/>
              <a:t>. 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Muy</a:t>
            </a:r>
            <a:r>
              <a:rPr lang="cs-CZ" sz="1600" dirty="0" smtClean="0"/>
              <a:t> </a:t>
            </a:r>
            <a:r>
              <a:rPr lang="cs-CZ" sz="1600" dirty="0" err="1" smtClean="0"/>
              <a:t>poco</a:t>
            </a:r>
            <a:r>
              <a:rPr lang="cs-CZ" sz="1600" dirty="0" smtClean="0"/>
              <a:t> </a:t>
            </a:r>
            <a:r>
              <a:rPr lang="cs-CZ" sz="1600" dirty="0" err="1" smtClean="0"/>
              <a:t>poblado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Muy</a:t>
            </a:r>
            <a:r>
              <a:rPr lang="cs-CZ" sz="1600" dirty="0" smtClean="0"/>
              <a:t> </a:t>
            </a:r>
            <a:r>
              <a:rPr lang="cs-CZ" sz="1600" dirty="0" err="1" smtClean="0"/>
              <a:t>poblado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Muy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poco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smtClean="0">
                <a:solidFill>
                  <a:srgbClr val="FF0000"/>
                </a:solidFill>
              </a:rPr>
              <a:t>poblado.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P5</a:t>
            </a:r>
            <a:r>
              <a:rPr lang="fr-FR" sz="1600" b="1" dirty="0" smtClean="0"/>
              <a:t>. </a:t>
            </a:r>
            <a:r>
              <a:rPr lang="cs-CZ" sz="1600" b="1" dirty="0" smtClean="0"/>
              <a:t>A </a:t>
            </a:r>
            <a:r>
              <a:rPr lang="cs-CZ" sz="1600" b="1" dirty="0" err="1" smtClean="0"/>
              <a:t>partir</a:t>
            </a:r>
            <a:r>
              <a:rPr lang="cs-CZ" sz="1600" b="1" dirty="0" smtClean="0"/>
              <a:t> de los </a:t>
            </a:r>
            <a:r>
              <a:rPr lang="es-ES" sz="1600" b="1" dirty="0" smtClean="0"/>
              <a:t>años</a:t>
            </a:r>
            <a:r>
              <a:rPr lang="cs-CZ" sz="1600" b="1" dirty="0" smtClean="0"/>
              <a:t> 1960 los </a:t>
            </a:r>
            <a:r>
              <a:rPr lang="cs-CZ" sz="1600" b="1" dirty="0" err="1" smtClean="0"/>
              <a:t>habitantes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América</a:t>
            </a:r>
            <a:r>
              <a:rPr lang="cs-CZ" sz="1600" b="1" dirty="0" smtClean="0"/>
              <a:t> Latina :</a:t>
            </a: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Quedan</a:t>
            </a:r>
            <a:r>
              <a:rPr lang="cs-CZ" sz="1600" dirty="0" smtClean="0"/>
              <a:t> </a:t>
            </a:r>
            <a:r>
              <a:rPr lang="cs-CZ" sz="1600" dirty="0" err="1" smtClean="0"/>
              <a:t>en</a:t>
            </a:r>
            <a:r>
              <a:rPr lang="cs-CZ" sz="1600" dirty="0" smtClean="0"/>
              <a:t> </a:t>
            </a:r>
            <a:r>
              <a:rPr lang="cs-CZ" sz="1600" dirty="0" err="1" smtClean="0"/>
              <a:t>América</a:t>
            </a:r>
            <a:r>
              <a:rPr lang="cs-CZ" sz="1600" dirty="0" smtClean="0"/>
              <a:t> Latina.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Se </a:t>
            </a:r>
            <a:r>
              <a:rPr lang="cs-CZ" sz="1600" dirty="0" err="1" smtClean="0"/>
              <a:t>marchan</a:t>
            </a:r>
            <a:r>
              <a:rPr lang="cs-CZ" sz="1600" dirty="0" smtClean="0"/>
              <a:t> de </a:t>
            </a:r>
            <a:r>
              <a:rPr lang="cs-CZ" sz="1600" dirty="0" err="1" smtClean="0"/>
              <a:t>América</a:t>
            </a:r>
            <a:r>
              <a:rPr lang="cs-CZ" sz="1600" dirty="0" smtClean="0"/>
              <a:t> Latina.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Se </a:t>
            </a:r>
            <a:r>
              <a:rPr lang="cs-CZ" sz="1600" dirty="0" err="1" smtClean="0">
                <a:solidFill>
                  <a:srgbClr val="FF0000"/>
                </a:solidFill>
              </a:rPr>
              <a:t>marchan</a:t>
            </a:r>
            <a:r>
              <a:rPr lang="cs-CZ" sz="1600" dirty="0" smtClean="0">
                <a:solidFill>
                  <a:srgbClr val="FF0000"/>
                </a:solidFill>
              </a:rPr>
              <a:t> de </a:t>
            </a:r>
            <a:r>
              <a:rPr lang="cs-CZ" sz="1600" dirty="0" err="1" smtClean="0">
                <a:solidFill>
                  <a:srgbClr val="FF0000"/>
                </a:solidFill>
              </a:rPr>
              <a:t>América</a:t>
            </a:r>
            <a:r>
              <a:rPr lang="cs-CZ" sz="1600" dirty="0" smtClean="0">
                <a:solidFill>
                  <a:srgbClr val="FF0000"/>
                </a:solidFill>
              </a:rPr>
              <a:t> Latina.</a:t>
            </a: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P6</a:t>
            </a:r>
            <a:r>
              <a:rPr lang="fr-FR" sz="1600" b="1" dirty="0" smtClean="0"/>
              <a:t>. ¿</a:t>
            </a:r>
            <a:r>
              <a:rPr lang="cs-CZ" sz="1600" b="1" dirty="0" err="1" smtClean="0"/>
              <a:t>Qué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país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tiene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más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emigrantes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hispanoamericanos</a:t>
            </a:r>
            <a:r>
              <a:rPr lang="cs-CZ" sz="1600" b="1" dirty="0" smtClean="0"/>
              <a:t>?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Espa</a:t>
            </a:r>
            <a:r>
              <a:rPr lang="fr-FR" sz="1600" dirty="0" smtClean="0"/>
              <a:t>ñ</a:t>
            </a:r>
            <a:r>
              <a:rPr lang="cs-CZ" sz="1600" dirty="0" smtClean="0"/>
              <a:t>a.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Australia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Estados</a:t>
            </a:r>
            <a:r>
              <a:rPr lang="cs-CZ" sz="1600" dirty="0" smtClean="0"/>
              <a:t> </a:t>
            </a:r>
            <a:r>
              <a:rPr lang="cs-CZ" sz="1600" dirty="0" err="1" smtClean="0"/>
              <a:t>Unidos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Estados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Unidos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P7</a:t>
            </a:r>
            <a:r>
              <a:rPr lang="fr-FR" sz="1600" b="1" dirty="0" smtClean="0"/>
              <a:t>. ¿</a:t>
            </a:r>
            <a:r>
              <a:rPr lang="cs-CZ" sz="1600" b="1" dirty="0" smtClean="0"/>
              <a:t>Los </a:t>
            </a:r>
            <a:r>
              <a:rPr lang="cs-CZ" sz="1600" b="1" dirty="0" err="1" smtClean="0"/>
              <a:t>emigrandes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hipanoamericanos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provienen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sobre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todo</a:t>
            </a:r>
            <a:r>
              <a:rPr lang="cs-CZ" sz="1600" b="1" dirty="0" smtClean="0"/>
              <a:t> de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Venezuela.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Colombia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México</a:t>
            </a:r>
            <a:r>
              <a:rPr lang="cs-CZ" sz="1600" dirty="0" smtClean="0"/>
              <a:t>.</a:t>
            </a:r>
            <a:r>
              <a:rPr lang="es-ES" sz="1600" dirty="0" smtClean="0"/>
              <a:t> </a:t>
            </a:r>
            <a:endParaRPr lang="cs-CZ" sz="1600" dirty="0" smtClean="0"/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México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r>
              <a:rPr lang="cs-CZ" sz="1600" b="1" dirty="0" err="1" smtClean="0"/>
              <a:t>P8</a:t>
            </a:r>
            <a:r>
              <a:rPr lang="fr-FR" sz="1600" b="1" dirty="0" smtClean="0"/>
              <a:t>. </a:t>
            </a:r>
            <a:r>
              <a:rPr lang="cs-CZ" sz="1600" b="1" dirty="0" smtClean="0"/>
              <a:t>La </a:t>
            </a:r>
            <a:r>
              <a:rPr lang="cs-CZ" sz="1600" b="1" dirty="0" err="1" smtClean="0"/>
              <a:t>situación</a:t>
            </a:r>
            <a:r>
              <a:rPr lang="cs-CZ" sz="1600" b="1" dirty="0" smtClean="0"/>
              <a:t> de los </a:t>
            </a:r>
            <a:r>
              <a:rPr lang="cs-CZ" sz="1600" b="1" dirty="0" err="1" smtClean="0"/>
              <a:t>emigrantes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hispanoamericanos</a:t>
            </a:r>
            <a:r>
              <a:rPr lang="cs-CZ" sz="1600" b="1" dirty="0" smtClean="0"/>
              <a:t> es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Buena</a:t>
            </a:r>
            <a:r>
              <a:rPr lang="cs-CZ" sz="1600" dirty="0" smtClean="0"/>
              <a:t>. 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Precaria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Estable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Precaria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P9</a:t>
            </a:r>
            <a:r>
              <a:rPr lang="fr-FR" sz="1600" b="1" dirty="0" smtClean="0"/>
              <a:t>. </a:t>
            </a:r>
            <a:r>
              <a:rPr lang="cs-CZ" sz="1600" b="1" dirty="0" err="1" smtClean="0"/>
              <a:t>Muchos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habitantes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Perú</a:t>
            </a:r>
            <a:r>
              <a:rPr lang="cs-CZ" sz="1600" b="1" dirty="0" smtClean="0"/>
              <a:t>, Ecuador y </a:t>
            </a:r>
            <a:r>
              <a:rPr lang="cs-CZ" sz="1600" b="1" dirty="0" err="1" smtClean="0"/>
              <a:t>República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dominicana</a:t>
            </a:r>
            <a:r>
              <a:rPr lang="cs-CZ" sz="1600" b="1" dirty="0" smtClean="0"/>
              <a:t> se </a:t>
            </a:r>
            <a:r>
              <a:rPr lang="cs-CZ" sz="1600" b="1" dirty="0" err="1" smtClean="0"/>
              <a:t>instalan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Portugal.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Francia.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Espa</a:t>
            </a:r>
            <a:r>
              <a:rPr lang="fr-FR" sz="1600" dirty="0" smtClean="0"/>
              <a:t>ñ</a:t>
            </a:r>
            <a:r>
              <a:rPr lang="cs-CZ" sz="1600" dirty="0" smtClean="0"/>
              <a:t>a.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Espa</a:t>
            </a:r>
            <a:r>
              <a:rPr lang="fr-FR" sz="1600" dirty="0" smtClean="0">
                <a:solidFill>
                  <a:srgbClr val="FF0000"/>
                </a:solidFill>
              </a:rPr>
              <a:t>ñ</a:t>
            </a:r>
            <a:r>
              <a:rPr lang="cs-CZ" sz="1600" dirty="0" smtClean="0">
                <a:solidFill>
                  <a:srgbClr val="FF0000"/>
                </a:solidFill>
              </a:rPr>
              <a:t>a.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 err="1" smtClean="0"/>
              <a:t>P10</a:t>
            </a:r>
            <a:r>
              <a:rPr lang="fr-FR" sz="1600" b="1" dirty="0" smtClean="0"/>
              <a:t>. ¿Cuánt</a:t>
            </a:r>
            <a:r>
              <a:rPr lang="cs-CZ" sz="1600" b="1" dirty="0" smtClean="0"/>
              <a:t>o</a:t>
            </a:r>
            <a:r>
              <a:rPr lang="fr-FR" sz="1600" b="1" dirty="0" smtClean="0"/>
              <a:t>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hispanoamericanos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viven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grandes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ciudades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como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Ciuadad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México</a:t>
            </a:r>
            <a:r>
              <a:rPr lang="cs-CZ" sz="1600" b="1" dirty="0" smtClean="0"/>
              <a:t>, Buenos Aires, La </a:t>
            </a:r>
            <a:r>
              <a:rPr lang="cs-CZ" sz="1600" b="1" dirty="0" err="1" smtClean="0"/>
              <a:t>paz</a:t>
            </a:r>
            <a:r>
              <a:rPr lang="cs-CZ" sz="1600" b="1" dirty="0" smtClean="0"/>
              <a:t>…?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/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Dos</a:t>
            </a:r>
            <a:r>
              <a:rPr lang="cs-CZ" sz="1600" dirty="0" smtClean="0"/>
              <a:t> de </a:t>
            </a:r>
            <a:r>
              <a:rPr lang="cs-CZ" sz="1600" dirty="0" err="1" smtClean="0"/>
              <a:t>cada</a:t>
            </a:r>
            <a:r>
              <a:rPr lang="cs-CZ" sz="1600" dirty="0" smtClean="0"/>
              <a:t> </a:t>
            </a:r>
            <a:r>
              <a:rPr lang="cs-CZ" sz="1600" dirty="0" err="1" smtClean="0"/>
              <a:t>tres</a:t>
            </a:r>
            <a:r>
              <a:rPr lang="cs-CZ" sz="1600" dirty="0" smtClean="0"/>
              <a:t> </a:t>
            </a:r>
            <a:r>
              <a:rPr lang="cs-CZ" sz="1600" dirty="0" err="1" smtClean="0"/>
              <a:t>iberoamericano</a:t>
            </a:r>
            <a:r>
              <a:rPr lang="cs-CZ" sz="1600" dirty="0" smtClean="0"/>
              <a:t>. 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Dos</a:t>
            </a:r>
            <a:r>
              <a:rPr lang="cs-CZ" sz="1600" dirty="0" smtClean="0"/>
              <a:t> de </a:t>
            </a:r>
            <a:r>
              <a:rPr lang="cs-CZ" sz="1600" dirty="0" err="1" smtClean="0"/>
              <a:t>cada</a:t>
            </a:r>
            <a:r>
              <a:rPr lang="cs-CZ" sz="1600" dirty="0" smtClean="0"/>
              <a:t> </a:t>
            </a:r>
            <a:r>
              <a:rPr lang="cs-CZ" sz="1600" dirty="0" err="1" smtClean="0"/>
              <a:t>cuatro</a:t>
            </a:r>
            <a:r>
              <a:rPr lang="cs-CZ" sz="1600" dirty="0" smtClean="0"/>
              <a:t> </a:t>
            </a:r>
            <a:r>
              <a:rPr lang="cs-CZ" sz="1600" dirty="0" err="1" smtClean="0"/>
              <a:t>iberoamericano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1600" dirty="0" smtClean="0"/>
              <a:t> </a:t>
            </a:r>
            <a:r>
              <a:rPr lang="cs-CZ" sz="1600" dirty="0" err="1" smtClean="0"/>
              <a:t>Dos</a:t>
            </a:r>
            <a:r>
              <a:rPr lang="cs-CZ" sz="1600" dirty="0" smtClean="0"/>
              <a:t> de </a:t>
            </a:r>
            <a:r>
              <a:rPr lang="cs-CZ" sz="1600" dirty="0" err="1" smtClean="0"/>
              <a:t>cada</a:t>
            </a:r>
            <a:r>
              <a:rPr lang="cs-CZ" sz="1600" dirty="0" smtClean="0"/>
              <a:t> </a:t>
            </a:r>
            <a:r>
              <a:rPr lang="cs-CZ" sz="1600" dirty="0" err="1" smtClean="0"/>
              <a:t>cinco</a:t>
            </a:r>
            <a:r>
              <a:rPr lang="cs-CZ" sz="1600" dirty="0" smtClean="0"/>
              <a:t> </a:t>
            </a:r>
            <a:r>
              <a:rPr lang="cs-CZ" sz="1600" dirty="0" err="1" smtClean="0"/>
              <a:t>iberoamericano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</a:t>
            </a:r>
            <a:r>
              <a:rPr lang="cs-CZ" sz="1600" dirty="0" err="1" smtClean="0">
                <a:solidFill>
                  <a:srgbClr val="FF0000"/>
                </a:solidFill>
              </a:rPr>
              <a:t>Dos</a:t>
            </a:r>
            <a:r>
              <a:rPr lang="cs-CZ" sz="1600" dirty="0" smtClean="0">
                <a:solidFill>
                  <a:srgbClr val="FF0000"/>
                </a:solidFill>
              </a:rPr>
              <a:t> de </a:t>
            </a:r>
            <a:r>
              <a:rPr lang="cs-CZ" sz="1600" dirty="0" err="1" smtClean="0">
                <a:solidFill>
                  <a:srgbClr val="FF0000"/>
                </a:solidFill>
              </a:rPr>
              <a:t>cada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tres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iberoamericano</a:t>
            </a:r>
            <a:r>
              <a:rPr lang="cs-CZ" sz="1600" dirty="0" smtClean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err="1" smtClean="0"/>
              <a:t>P11</a:t>
            </a:r>
            <a:r>
              <a:rPr lang="fr-FR" sz="1600" b="1" dirty="0" smtClean="0"/>
              <a:t>. ¿Cuánt</a:t>
            </a:r>
            <a:r>
              <a:rPr lang="cs-CZ" sz="1600" b="1" dirty="0" smtClean="0"/>
              <a:t>o</a:t>
            </a:r>
            <a:r>
              <a:rPr lang="fr-FR" sz="1600" b="1" dirty="0" smtClean="0"/>
              <a:t>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hispanoamericanos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vivían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Ciudad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México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durante</a:t>
            </a:r>
            <a:r>
              <a:rPr lang="cs-CZ" sz="1600" b="1" dirty="0" smtClean="0"/>
              <a:t> la </a:t>
            </a:r>
            <a:r>
              <a:rPr lang="cs-CZ" sz="1600" b="1" dirty="0" err="1" smtClean="0"/>
              <a:t>époco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Azteca</a:t>
            </a:r>
            <a:r>
              <a:rPr lang="cs-CZ" sz="1600" b="1" dirty="0" smtClean="0"/>
              <a:t>? :</a:t>
            </a: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Más de 300 000.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err="1" smtClean="0"/>
              <a:t>Menos</a:t>
            </a:r>
            <a:r>
              <a:rPr lang="cs-CZ" sz="1600" dirty="0" smtClean="0"/>
              <a:t> de 300 000.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Más de 600 000.</a:t>
            </a:r>
          </a:p>
          <a:p>
            <a:pPr marL="0" indent="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Más de 300 000.</a:t>
            </a:r>
          </a:p>
          <a:p>
            <a:pPr marL="0" indent="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err="1" smtClean="0"/>
              <a:t>P12</a:t>
            </a:r>
            <a:r>
              <a:rPr lang="fr-FR" sz="1600" b="1" dirty="0" smtClean="0"/>
              <a:t>. ¿</a:t>
            </a:r>
            <a:r>
              <a:rPr lang="cs-CZ" sz="1600" b="1" dirty="0" err="1" smtClean="0"/>
              <a:t>En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marzo</a:t>
            </a:r>
            <a:r>
              <a:rPr lang="cs-CZ" sz="1600" b="1" dirty="0" smtClean="0"/>
              <a:t> de 2013 </a:t>
            </a:r>
            <a:r>
              <a:rPr lang="cs-CZ" sz="1600" b="1" dirty="0" err="1" smtClean="0"/>
              <a:t>Ciudad</a:t>
            </a:r>
            <a:r>
              <a:rPr lang="cs-CZ" sz="1600" b="1" dirty="0" smtClean="0"/>
              <a:t> de </a:t>
            </a:r>
            <a:r>
              <a:rPr lang="cs-CZ" sz="1600" b="1" dirty="0" err="1" smtClean="0"/>
              <a:t>México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tenía</a:t>
            </a:r>
            <a:r>
              <a:rPr lang="cs-CZ" sz="1600" b="1" dirty="0" smtClean="0"/>
              <a:t> :</a:t>
            </a:r>
            <a:endParaRPr lang="fr-FR" sz="1600" b="1" dirty="0" smtClean="0"/>
          </a:p>
          <a:p>
            <a:pPr marL="0" indent="0">
              <a:buNone/>
            </a:pPr>
            <a:endParaRPr lang="fr-FR" sz="16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23 </a:t>
            </a:r>
            <a:r>
              <a:rPr lang="cs-CZ" sz="1600" dirty="0" err="1" smtClean="0"/>
              <a:t>millones</a:t>
            </a:r>
            <a:r>
              <a:rPr lang="cs-CZ" sz="1600" dirty="0" smtClean="0"/>
              <a:t> de </a:t>
            </a:r>
            <a:r>
              <a:rPr lang="cs-CZ" sz="1600" dirty="0" err="1" smtClean="0"/>
              <a:t>habitantes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20 </a:t>
            </a:r>
            <a:r>
              <a:rPr lang="cs-CZ" sz="1600" dirty="0" err="1" smtClean="0"/>
              <a:t>millones</a:t>
            </a:r>
            <a:r>
              <a:rPr lang="cs-CZ" sz="1600" dirty="0" smtClean="0"/>
              <a:t> de </a:t>
            </a:r>
            <a:r>
              <a:rPr lang="cs-CZ" sz="1600" dirty="0" err="1" smtClean="0"/>
              <a:t>habitantes</a:t>
            </a:r>
            <a:r>
              <a:rPr lang="cs-CZ" sz="16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 smtClean="0"/>
              <a:t>33 </a:t>
            </a:r>
            <a:r>
              <a:rPr lang="cs-CZ" sz="1600" dirty="0" err="1" smtClean="0"/>
              <a:t>millones</a:t>
            </a:r>
            <a:r>
              <a:rPr lang="cs-CZ" sz="1600" dirty="0" smtClean="0"/>
              <a:t> de </a:t>
            </a:r>
            <a:r>
              <a:rPr lang="cs-CZ" sz="1600" dirty="0" err="1" smtClean="0"/>
              <a:t>habitantes</a:t>
            </a:r>
            <a:r>
              <a:rPr lang="cs-CZ" sz="1600" dirty="0" smtClean="0"/>
              <a:t>.</a:t>
            </a:r>
          </a:p>
          <a:p>
            <a:pPr marL="457200" indent="-457200">
              <a:buNone/>
            </a:pPr>
            <a:r>
              <a:rPr lang="cs-CZ" sz="1600" dirty="0" smtClean="0">
                <a:solidFill>
                  <a:srgbClr val="FF0000"/>
                </a:solidFill>
              </a:rPr>
              <a:t>La </a:t>
            </a:r>
            <a:r>
              <a:rPr lang="cs-CZ" sz="1600" dirty="0" err="1" smtClean="0">
                <a:solidFill>
                  <a:srgbClr val="FF0000"/>
                </a:solidFill>
              </a:rPr>
              <a:t>respuesta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correcta</a:t>
            </a:r>
            <a:r>
              <a:rPr lang="cs-CZ" sz="1600" dirty="0" smtClean="0">
                <a:solidFill>
                  <a:srgbClr val="FF0000"/>
                </a:solidFill>
              </a:rPr>
              <a:t> es : 23 </a:t>
            </a:r>
            <a:r>
              <a:rPr lang="cs-CZ" sz="1600" dirty="0" err="1" smtClean="0">
                <a:solidFill>
                  <a:srgbClr val="FF0000"/>
                </a:solidFill>
              </a:rPr>
              <a:t>millones</a:t>
            </a:r>
            <a:r>
              <a:rPr lang="cs-CZ" sz="1600" dirty="0" smtClean="0">
                <a:solidFill>
                  <a:srgbClr val="FF0000"/>
                </a:solidFill>
              </a:rPr>
              <a:t> de </a:t>
            </a:r>
            <a:r>
              <a:rPr lang="cs-CZ" sz="1600" dirty="0" err="1" smtClean="0">
                <a:solidFill>
                  <a:srgbClr val="FF0000"/>
                </a:solidFill>
              </a:rPr>
              <a:t>habitantes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5266928" cy="634082"/>
          </a:xfrm>
        </p:spPr>
        <p:txBody>
          <a:bodyPr>
            <a:normAutofit fontScale="90000"/>
          </a:bodyPr>
          <a:lstStyle/>
          <a:p>
            <a:r>
              <a:rPr lang="cs-CZ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1. </a:t>
            </a:r>
            <a:r>
              <a:rPr lang="cs-CZ" sz="1600" dirty="0" err="1" smtClean="0">
                <a:solidFill>
                  <a:prstClr val="white"/>
                </a:solidFill>
              </a:rPr>
              <a:t>Motivaciones</a:t>
            </a:r>
            <a:r>
              <a:rPr lang="cs-CZ" sz="1600" dirty="0" smtClean="0">
                <a:solidFill>
                  <a:prstClr val="white"/>
                </a:solidFill>
              </a:rPr>
              <a:t>..............</a:t>
            </a:r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5.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no es </a:t>
            </a:r>
            <a:r>
              <a:rPr lang="cs-CZ" sz="1600" dirty="0" err="1" smtClean="0">
                <a:solidFill>
                  <a:prstClr val="white"/>
                </a:solidFill>
              </a:rPr>
              <a:t>estable</a:t>
            </a:r>
            <a:r>
              <a:rPr lang="cs-CZ" sz="1600" dirty="0" smtClean="0">
                <a:solidFill>
                  <a:prstClr val="white"/>
                </a:solidFill>
              </a:rPr>
              <a:t>…………..</a:t>
            </a:r>
          </a:p>
          <a:p>
            <a:pPr algn="ctr"/>
            <a:endParaRPr lang="cs-CZ" sz="1600" dirty="0">
              <a:solidFill>
                <a:prstClr val="white"/>
              </a:solidFill>
            </a:endParaRPr>
          </a:p>
          <a:p>
            <a:pPr marL="342900" indent="-342900" algn="ctr">
              <a:buAutoNum type="arabicPeriod" startAt="5"/>
            </a:pPr>
            <a:endParaRPr lang="cs-CZ" sz="1600" dirty="0">
              <a:solidFill>
                <a:prstClr val="white"/>
              </a:solidFill>
            </a:endParaRPr>
          </a:p>
          <a:p>
            <a:pPr marL="342900" indent="-342900" algn="ctr">
              <a:buAutoNum type="arabicPeriod" startAt="5"/>
            </a:pP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2. </a:t>
            </a:r>
            <a:r>
              <a:rPr lang="cs-CZ" sz="1600" dirty="0" err="1" smtClean="0">
                <a:solidFill>
                  <a:prstClr val="white"/>
                </a:solidFill>
              </a:rPr>
              <a:t>I</a:t>
            </a:r>
            <a:r>
              <a:rPr lang="cs-CZ" sz="1600" i="1" dirty="0" err="1" smtClean="0">
                <a:solidFill>
                  <a:prstClr val="white"/>
                </a:solidFill>
              </a:rPr>
              <a:t>rse</a:t>
            </a:r>
            <a:r>
              <a:rPr lang="cs-CZ" sz="1600" i="1" dirty="0" smtClean="0">
                <a:solidFill>
                  <a:prstClr val="white"/>
                </a:solidFill>
              </a:rPr>
              <a:t>.</a:t>
            </a: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6. </a:t>
            </a:r>
            <a:r>
              <a:rPr lang="cs-CZ" sz="1600" dirty="0" err="1" smtClean="0">
                <a:solidFill>
                  <a:prstClr val="white"/>
                </a:solidFill>
              </a:rPr>
              <a:t>Personas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emigran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10. De pueblo y </a:t>
            </a:r>
            <a:r>
              <a:rPr lang="cs-CZ" sz="1600" dirty="0" err="1" smtClean="0">
                <a:solidFill>
                  <a:prstClr val="white"/>
                </a:solidFill>
              </a:rPr>
              <a:t>poblar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>
              <a:solidFill>
                <a:prstClr val="white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9423322"/>
              </p:ext>
            </p:extLst>
          </p:nvPr>
        </p:nvGraphicFramePr>
        <p:xfrm>
          <a:off x="179512" y="1556792"/>
          <a:ext cx="4752527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490166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02306"/>
              </a:tblGrid>
              <a:tr h="399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9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9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4251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9423322"/>
              </p:ext>
            </p:extLst>
          </p:nvPr>
        </p:nvGraphicFramePr>
        <p:xfrm>
          <a:off x="1907704" y="1700808"/>
          <a:ext cx="4960337" cy="4525966"/>
        </p:xfrm>
        <a:graphic>
          <a:graphicData uri="http://schemas.openxmlformats.org/drawingml/2006/table">
            <a:tbl>
              <a:tblPr firstRow="1" firstCol="1" bandRow="1"/>
              <a:tblGrid>
                <a:gridCol w="51159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19897"/>
              </a:tblGrid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Elipsa 2"/>
          <p:cNvSpPr/>
          <p:nvPr/>
        </p:nvSpPr>
        <p:spPr>
          <a:xfrm>
            <a:off x="1907704" y="476672"/>
            <a:ext cx="5184576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err="1" smtClean="0"/>
              <a:t>RESPUESTAS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xmlns="" val="291919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FUENTES</a:t>
            </a:r>
            <a:endParaRPr lang="fr-FR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ROLAND </a:t>
            </a:r>
            <a:r>
              <a:rPr lang="cs-CZ" dirty="0" err="1" smtClean="0"/>
              <a:t>GUILLEMENOT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534</Words>
  <Application>Microsoft Office PowerPoint</Application>
  <PresentationFormat>Předvádění na obrazovce (4:3)</PresentationFormat>
  <Paragraphs>197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Población y Urbanismo.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Snímek 7</vt:lpstr>
      <vt:lpstr>FUENTES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164</cp:revision>
  <dcterms:created xsi:type="dcterms:W3CDTF">2012-06-18T15:15:37Z</dcterms:created>
  <dcterms:modified xsi:type="dcterms:W3CDTF">2013-12-29T08:55:58Z</dcterms:modified>
</cp:coreProperties>
</file>