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63" r:id="rId4"/>
    <p:sldId id="284" r:id="rId5"/>
    <p:sldId id="274" r:id="rId6"/>
    <p:sldId id="262" r:id="rId7"/>
    <p:sldId id="285" r:id="rId8"/>
    <p:sldId id="286" r:id="rId9"/>
    <p:sldId id="280" r:id="rId10"/>
    <p:sldId id="287" r:id="rId11"/>
    <p:sldId id="268" r:id="rId12"/>
    <p:sldId id="288" r:id="rId13"/>
    <p:sldId id="279" r:id="rId14"/>
    <p:sldId id="289" r:id="rId15"/>
    <p:sldId id="290" r:id="rId16"/>
    <p:sldId id="291" r:id="rId17"/>
    <p:sldId id="293" r:id="rId18"/>
    <p:sldId id="29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3" d="100"/>
          <a:sy n="83" d="100"/>
        </p:scale>
        <p:origin x="-76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vozdna.cz/index.php?view=article&amp;catid=119:divadlo-hvozdna&amp;id=240:divadlo-hvozdna&amp;tmpl=component&amp;print=1&amp;layout=default&amp;page=&amp;option=com_content&amp;Itemid=15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hvozdna.cz/index.php?option=com_mailto&amp;tmpl=component&amp;link=aHR0cDovL3d3dy5odm96ZG5hLmN6L2t1bHR1cmEvZGl2YWRsby1odm96ZG5hL2RpdmFkbG8taHZvemRuYQ==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1772816"/>
            <a:ext cx="777240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smtClean="0"/>
              <a:t>České divadlo po 2. světové válce</a:t>
            </a:r>
            <a:endParaRPr lang="cs-CZ" sz="3600" b="1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09851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Kroužek</a:t>
                      </a:r>
                      <a:r>
                        <a:rPr lang="cs-CZ" baseline="0" dirty="0" smtClean="0"/>
                        <a:t> divadelních ochotníků Hvozdná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19.9.2012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Čtvrtý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Už více než sto let hrají ochotníci ve Hvozdné divadlo.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Rozšíření základního učiva  v  </a:t>
                      </a:r>
                      <a:r>
                        <a:rPr lang="cs-CZ" baseline="0" dirty="0" smtClean="0"/>
                        <a:t>divadelním semináři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Dana Rambousková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VY_32_INOVACE_13_CRAM01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7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Hvozdenský</a:t>
            </a:r>
            <a:r>
              <a:rPr lang="cs-CZ" dirty="0" smtClean="0">
                <a:solidFill>
                  <a:srgbClr val="FF0000"/>
                </a:solidFill>
              </a:rPr>
              <a:t> měšec plný pohádek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Od r. 2001 se vždy začátkem května </a:t>
            </a:r>
            <a:r>
              <a:rPr lang="cs-CZ" dirty="0"/>
              <a:t>ve Hvozdné koná </a:t>
            </a:r>
            <a:r>
              <a:rPr lang="cs-CZ" dirty="0" smtClean="0">
                <a:solidFill>
                  <a:srgbClr val="FF0000"/>
                </a:solidFill>
              </a:rPr>
              <a:t>přehlídka </a:t>
            </a:r>
            <a:r>
              <a:rPr lang="cs-CZ" dirty="0" smtClean="0">
                <a:solidFill>
                  <a:srgbClr val="FF0000"/>
                </a:solidFill>
              </a:rPr>
              <a:t>dětských ochotnických souborů  a </a:t>
            </a:r>
            <a:r>
              <a:rPr lang="cs-CZ" dirty="0" smtClean="0">
                <a:solidFill>
                  <a:srgbClr val="FF0000"/>
                </a:solidFill>
              </a:rPr>
              <a:t>divadel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s názvem „</a:t>
            </a:r>
            <a:r>
              <a:rPr lang="cs-CZ" dirty="0" err="1" smtClean="0"/>
              <a:t>Hvozdenský</a:t>
            </a:r>
            <a:r>
              <a:rPr lang="cs-CZ" dirty="0" smtClean="0"/>
              <a:t> </a:t>
            </a:r>
            <a:r>
              <a:rPr lang="cs-CZ" dirty="0" smtClean="0"/>
              <a:t>měšec“.</a:t>
            </a:r>
          </a:p>
          <a:p>
            <a:r>
              <a:rPr lang="cs-CZ" dirty="0" smtClean="0"/>
              <a:t>Na začátku přehlídky pohádkový král se svou družinou převezmou od starosty symbolický  klíč od obce a deset dní v ní panují děti.</a:t>
            </a:r>
          </a:p>
          <a:p>
            <a:r>
              <a:rPr lang="cs-CZ" dirty="0" smtClean="0"/>
              <a:t> Doprovodný program tvoří vernisáže, besedy, filmová představení, keramická dílna, průvody komediantů obcí, dětský karneval, Cesta pohádkovým lesem,…</a:t>
            </a:r>
          </a:p>
          <a:p>
            <a:r>
              <a:rPr lang="cs-CZ" dirty="0" smtClean="0"/>
              <a:t>Na konci přehlídky je vždy vyhlášen vítězný div. soubor.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3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Divadelní repertoár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Kroužek divadelních ochotníků ze Hvozdné má velmi široký repertoár: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Muzikály, hudební komedie, operety, pohádkové hry, klasické hry, koncertní vystoupení, veselohry, dramatizace románů, rozličná zábavná vystoupení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a programy pro děti…</a:t>
            </a:r>
          </a:p>
          <a:p>
            <a:r>
              <a:rPr lang="cs-CZ" dirty="0"/>
              <a:t>Kroužek </a:t>
            </a:r>
            <a:r>
              <a:rPr lang="cs-CZ" dirty="0" smtClean="0"/>
              <a:t>udržuje </a:t>
            </a:r>
            <a:r>
              <a:rPr lang="cs-CZ" dirty="0"/>
              <a:t>i tradiční </a:t>
            </a:r>
            <a:r>
              <a:rPr lang="cs-CZ" u="sng" dirty="0"/>
              <a:t>mimodivadelní </a:t>
            </a:r>
            <a:r>
              <a:rPr lang="cs-CZ" u="sng" dirty="0" smtClean="0"/>
              <a:t>aktivity:</a:t>
            </a:r>
            <a:r>
              <a:rPr lang="cs-CZ" dirty="0" smtClean="0"/>
              <a:t>  </a:t>
            </a:r>
            <a:r>
              <a:rPr lang="cs-CZ" dirty="0"/>
              <a:t>pohádkový les, karneval nebo zpívání u stromečku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při </a:t>
            </a:r>
            <a:r>
              <a:rPr lang="cs-CZ" dirty="0"/>
              <a:t>příležitosti oslav vánočních svátků. Nadále </a:t>
            </a:r>
            <a:r>
              <a:rPr lang="cs-CZ" dirty="0" smtClean="0"/>
              <a:t>také bude využívat </a:t>
            </a:r>
            <a:r>
              <a:rPr lang="cs-CZ" dirty="0"/>
              <a:t>areál chaty </a:t>
            </a:r>
            <a:r>
              <a:rPr lang="cs-CZ" dirty="0" err="1"/>
              <a:t>Lovka</a:t>
            </a:r>
            <a:r>
              <a:rPr lang="cs-CZ" dirty="0"/>
              <a:t> pro účely letních exteriérových představení, které se každoročně těší velké oblibě diváků z Hvozdné a jeho okolí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43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4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Režisérské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Úroveň práce Kroužku divadelních ochotníků vždy závisela na osobnostech režisérů. Mezi prvními byli třeba </a:t>
            </a:r>
            <a:r>
              <a:rPr lang="cs-CZ" dirty="0" smtClean="0">
                <a:solidFill>
                  <a:srgbClr val="FF0000"/>
                </a:solidFill>
              </a:rPr>
              <a:t>František Berger a Vít Polášek</a:t>
            </a:r>
            <a:r>
              <a:rPr lang="cs-CZ" dirty="0" smtClean="0"/>
              <a:t>.</a:t>
            </a:r>
          </a:p>
          <a:p>
            <a:r>
              <a:rPr lang="cs-CZ" dirty="0" smtClean="0"/>
              <a:t>Herec Městského divadla ve Zlíně </a:t>
            </a:r>
            <a:r>
              <a:rPr lang="cs-CZ" dirty="0" smtClean="0">
                <a:solidFill>
                  <a:srgbClr val="FF0000"/>
                </a:solidFill>
              </a:rPr>
              <a:t>Dušan Sitek</a:t>
            </a:r>
            <a:r>
              <a:rPr lang="cs-CZ" dirty="0" smtClean="0"/>
              <a:t> spolupracoval  s </a:t>
            </a:r>
            <a:r>
              <a:rPr lang="cs-CZ" dirty="0" err="1" smtClean="0"/>
              <a:t>hvozdenskými</a:t>
            </a:r>
            <a:r>
              <a:rPr lang="cs-CZ" dirty="0" smtClean="0"/>
              <a:t> ochotníky 25 </a:t>
            </a:r>
            <a:r>
              <a:rPr lang="cs-CZ" dirty="0"/>
              <a:t>let. </a:t>
            </a:r>
            <a:r>
              <a:rPr lang="cs-CZ" dirty="0" smtClean="0"/>
              <a:t>Pod </a:t>
            </a:r>
            <a:r>
              <a:rPr lang="cs-CZ" dirty="0"/>
              <a:t>jeho </a:t>
            </a:r>
            <a:r>
              <a:rPr lang="cs-CZ" dirty="0" smtClean="0"/>
              <a:t>režisérským vedením </a:t>
            </a:r>
            <a:r>
              <a:rPr lang="cs-CZ" dirty="0"/>
              <a:t>vzniklo </a:t>
            </a:r>
            <a:r>
              <a:rPr lang="cs-CZ" dirty="0" smtClean="0"/>
              <a:t>čtrnáct pohádkových </a:t>
            </a:r>
            <a:r>
              <a:rPr lang="cs-CZ" dirty="0"/>
              <a:t>inscenací pro děti, devět muzikálů, lehčích komedií a vánočních her a sedm </a:t>
            </a:r>
            <a:r>
              <a:rPr lang="cs-CZ" dirty="0" smtClean="0"/>
              <a:t>dramat.</a:t>
            </a:r>
            <a:r>
              <a:rPr lang="cs-CZ" dirty="0"/>
              <a:t> V letních měsících roku 2010 herec ukončil angažmá v Městském divadle Zlín a přijal pracovní nabídku pražského Divadla pod </a:t>
            </a:r>
            <a:r>
              <a:rPr lang="cs-CZ" dirty="0" smtClean="0"/>
              <a:t>Palmovkou.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9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Mladí režiséři ve Hvozdné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D. Sitka na </a:t>
            </a:r>
            <a:r>
              <a:rPr lang="cs-CZ" dirty="0"/>
              <a:t>režijním </a:t>
            </a:r>
            <a:r>
              <a:rPr lang="cs-CZ" dirty="0" smtClean="0"/>
              <a:t>postu </a:t>
            </a:r>
            <a:r>
              <a:rPr lang="cs-CZ" dirty="0"/>
              <a:t>částečně vystřídal </a:t>
            </a:r>
            <a:r>
              <a:rPr lang="cs-CZ" dirty="0">
                <a:solidFill>
                  <a:srgbClr val="FF0000"/>
                </a:solidFill>
              </a:rPr>
              <a:t>Jan </a:t>
            </a:r>
            <a:r>
              <a:rPr lang="cs-CZ" dirty="0" smtClean="0">
                <a:solidFill>
                  <a:srgbClr val="FF0000"/>
                </a:solidFill>
              </a:rPr>
              <a:t>Nejedlý</a:t>
            </a:r>
            <a:r>
              <a:rPr lang="cs-CZ" dirty="0" smtClean="0"/>
              <a:t>, </a:t>
            </a:r>
            <a:r>
              <a:rPr lang="cs-CZ" dirty="0"/>
              <a:t>inscenoval hry </a:t>
            </a:r>
            <a:r>
              <a:rPr lang="cs-CZ" u="sng" dirty="0"/>
              <a:t>Sluha dvou pánů </a:t>
            </a:r>
            <a:r>
              <a:rPr lang="cs-CZ" dirty="0"/>
              <a:t>(1996)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u="sng" dirty="0"/>
              <a:t>Lucerna</a:t>
            </a:r>
            <a:r>
              <a:rPr lang="cs-CZ" dirty="0"/>
              <a:t> (1999</a:t>
            </a:r>
            <a:r>
              <a:rPr lang="cs-CZ" dirty="0" smtClean="0"/>
              <a:t>), </a:t>
            </a:r>
            <a:r>
              <a:rPr lang="cs-CZ" dirty="0"/>
              <a:t>vytvořil adaptace tří </a:t>
            </a:r>
            <a:r>
              <a:rPr lang="cs-CZ" dirty="0" smtClean="0"/>
              <a:t>komedií </a:t>
            </a:r>
            <a:r>
              <a:rPr lang="cs-CZ" u="sng" dirty="0"/>
              <a:t>Vydrž, miláčku, Divadlo bude</a:t>
            </a:r>
            <a:r>
              <a:rPr lang="cs-CZ" dirty="0"/>
              <a:t> a </a:t>
            </a:r>
            <a:r>
              <a:rPr lang="cs-CZ" u="sng" dirty="0"/>
              <a:t>Když se </a:t>
            </a:r>
            <a:r>
              <a:rPr lang="cs-CZ" u="sng" dirty="0" smtClean="0"/>
              <a:t>zhasne</a:t>
            </a:r>
            <a:r>
              <a:rPr lang="cs-CZ" dirty="0" smtClean="0"/>
              <a:t>, </a:t>
            </a:r>
            <a:r>
              <a:rPr lang="cs-CZ" dirty="0"/>
              <a:t>zápletkových her plných gagů a situačního </a:t>
            </a:r>
            <a:r>
              <a:rPr lang="cs-CZ" dirty="0" smtClean="0"/>
              <a:t>humoru. Muzikálem </a:t>
            </a:r>
            <a:r>
              <a:rPr lang="cs-CZ" u="sng" dirty="0" smtClean="0"/>
              <a:t>Starci </a:t>
            </a:r>
            <a:r>
              <a:rPr lang="cs-CZ" u="sng" dirty="0"/>
              <a:t>na </a:t>
            </a:r>
            <a:r>
              <a:rPr lang="cs-CZ" u="sng" dirty="0" smtClean="0"/>
              <a:t>chmelu</a:t>
            </a:r>
            <a:r>
              <a:rPr lang="cs-CZ" u="sng" dirty="0"/>
              <a:t> </a:t>
            </a:r>
            <a:r>
              <a:rPr lang="cs-CZ" dirty="0" smtClean="0"/>
              <a:t>(premiéra 2</a:t>
            </a:r>
            <a:r>
              <a:rPr lang="cs-CZ" dirty="0"/>
              <a:t>. září </a:t>
            </a:r>
            <a:r>
              <a:rPr lang="cs-CZ" dirty="0" smtClean="0"/>
              <a:t>2011) </a:t>
            </a:r>
            <a:r>
              <a:rPr lang="cs-CZ" dirty="0"/>
              <a:t>se </a:t>
            </a:r>
            <a:r>
              <a:rPr lang="cs-CZ" dirty="0" smtClean="0"/>
              <a:t>obnovuje </a:t>
            </a:r>
            <a:r>
              <a:rPr lang="cs-CZ" dirty="0"/>
              <a:t>tradice exteriérového divadla v areálu myslivecké chaty </a:t>
            </a:r>
            <a:r>
              <a:rPr lang="cs-CZ" dirty="0" err="1" smtClean="0"/>
              <a:t>Lovka</a:t>
            </a:r>
            <a:r>
              <a:rPr lang="cs-CZ" dirty="0" smtClean="0"/>
              <a:t>.</a:t>
            </a:r>
          </a:p>
          <a:p>
            <a:r>
              <a:rPr lang="cs-CZ" dirty="0" smtClean="0"/>
              <a:t>K mladým režisérům </a:t>
            </a:r>
            <a:r>
              <a:rPr lang="cs-CZ" dirty="0" err="1" smtClean="0"/>
              <a:t>hvozdenského</a:t>
            </a:r>
            <a:r>
              <a:rPr lang="cs-CZ" dirty="0" smtClean="0"/>
              <a:t> </a:t>
            </a:r>
            <a:r>
              <a:rPr lang="cs-CZ" dirty="0"/>
              <a:t>divadla </a:t>
            </a:r>
            <a:r>
              <a:rPr lang="cs-CZ" dirty="0" smtClean="0"/>
              <a:t>patří </a:t>
            </a:r>
            <a:r>
              <a:rPr lang="cs-CZ" dirty="0" smtClean="0">
                <a:solidFill>
                  <a:srgbClr val="FF0000"/>
                </a:solidFill>
              </a:rPr>
              <a:t>Jakub </a:t>
            </a:r>
            <a:r>
              <a:rPr lang="cs-CZ" dirty="0" err="1" smtClean="0">
                <a:solidFill>
                  <a:srgbClr val="FF0000"/>
                </a:solidFill>
              </a:rPr>
              <a:t>Henzelý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(pohádková </a:t>
            </a:r>
            <a:r>
              <a:rPr lang="cs-CZ" dirty="0"/>
              <a:t>inscenace </a:t>
            </a:r>
            <a:r>
              <a:rPr lang="cs-CZ" u="sng" dirty="0" smtClean="0"/>
              <a:t>Mrazík</a:t>
            </a:r>
            <a:r>
              <a:rPr lang="cs-CZ" dirty="0" smtClean="0"/>
              <a:t>)</a:t>
            </a:r>
            <a:r>
              <a:rPr lang="cs-CZ" b="1" dirty="0" smtClean="0"/>
              <a:t> </a:t>
            </a:r>
            <a:r>
              <a:rPr lang="cs-CZ" dirty="0" smtClean="0"/>
              <a:t> </a:t>
            </a:r>
            <a:r>
              <a:rPr lang="cs-CZ" dirty="0"/>
              <a:t>nebo </a:t>
            </a:r>
            <a:r>
              <a:rPr lang="cs-CZ" dirty="0" smtClean="0">
                <a:solidFill>
                  <a:srgbClr val="FF0000"/>
                </a:solidFill>
              </a:rPr>
              <a:t>Tereza Řeháčková </a:t>
            </a:r>
            <a:r>
              <a:rPr lang="cs-CZ" dirty="0" smtClean="0"/>
              <a:t>(</a:t>
            </a:r>
            <a:r>
              <a:rPr lang="cs-CZ" u="sng" dirty="0" smtClean="0"/>
              <a:t>O </a:t>
            </a:r>
            <a:r>
              <a:rPr lang="cs-CZ" u="sng" dirty="0"/>
              <a:t>spanilé Barunce 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9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Jaký je rozdíl mezi profesionálním a ochotnickým divadlem?</a:t>
            </a:r>
          </a:p>
          <a:p>
            <a:r>
              <a:rPr lang="cs-CZ" dirty="0" smtClean="0"/>
              <a:t>Někteří studenti naší školy hrají ve </a:t>
            </a:r>
            <a:r>
              <a:rPr lang="cs-CZ" smtClean="0"/>
              <a:t>Hvozdné </a:t>
            </a:r>
            <a:br>
              <a:rPr lang="cs-CZ" smtClean="0"/>
            </a:br>
            <a:r>
              <a:rPr lang="cs-CZ" smtClean="0"/>
              <a:t>v  </a:t>
            </a:r>
            <a:r>
              <a:rPr lang="cs-CZ" dirty="0" smtClean="0"/>
              <a:t>divadle. Znáte je? Pozvěte je na besedu. </a:t>
            </a:r>
          </a:p>
          <a:p>
            <a:r>
              <a:rPr lang="cs-CZ" dirty="0" smtClean="0"/>
              <a:t>Jaké role v Městském divadle ve Zlíně ztvárnil herec Dušan Sitek?</a:t>
            </a:r>
          </a:p>
          <a:p>
            <a:r>
              <a:rPr lang="cs-CZ" dirty="0" smtClean="0"/>
              <a:t>Znáte divadelní festivaly pro ochotnická divadla?</a:t>
            </a:r>
          </a:p>
        </p:txBody>
      </p:sp>
    </p:spTree>
    <p:extLst>
      <p:ext uri="{BB962C8B-B14F-4D97-AF65-F5344CB8AC3E}">
        <p14:creationId xmlns:p14="http://schemas.microsoft.com/office/powerpoint/2010/main" val="35292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Herec Dušan Sitek ztvárnil v Městském divadle ve Zlíně např. hlavní role ve hrách Král Lear, Řek </a:t>
            </a:r>
            <a:r>
              <a:rPr lang="cs-CZ" dirty="0" err="1" smtClean="0"/>
              <a:t>Zorba</a:t>
            </a:r>
            <a:r>
              <a:rPr lang="cs-CZ" dirty="0" smtClean="0"/>
              <a:t>.</a:t>
            </a:r>
          </a:p>
          <a:p>
            <a:r>
              <a:rPr lang="cs-CZ" dirty="0"/>
              <a:t>Jiráskův Hronov </a:t>
            </a:r>
            <a:r>
              <a:rPr lang="cs-CZ" dirty="0" smtClean="0"/>
              <a:t>je nejznámějším divadelním festivalem </a:t>
            </a:r>
            <a:r>
              <a:rPr lang="cs-CZ" smtClean="0"/>
              <a:t>ochotnických divadel.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22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Zdroje: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Sborníky vydané Kroužkem </a:t>
            </a:r>
            <a:r>
              <a:rPr lang="cs-CZ" dirty="0"/>
              <a:t>divadelních ochotníků </a:t>
            </a:r>
            <a:r>
              <a:rPr lang="cs-CZ" dirty="0" smtClean="0"/>
              <a:t>k devadesátému a stému výročí divadla ve Hvozdné.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84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Ochotnické divadlo ve Hvozdné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Kroužek divadelních ochotníků ( </a:t>
            </a:r>
            <a:r>
              <a:rPr lang="cs-CZ" dirty="0"/>
              <a:t>KDO ) existuje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už </a:t>
            </a:r>
            <a:r>
              <a:rPr lang="cs-CZ" dirty="0"/>
              <a:t>více jak sto let, </a:t>
            </a:r>
            <a:r>
              <a:rPr lang="cs-CZ" u="sng" dirty="0"/>
              <a:t>byl založen r. 1909</a:t>
            </a:r>
            <a:r>
              <a:rPr lang="cs-CZ" dirty="0"/>
              <a:t>.</a:t>
            </a:r>
          </a:p>
          <a:p>
            <a:r>
              <a:rPr lang="cs-CZ" dirty="0"/>
              <a:t>Vlastními silami si ve Hvozdné </a:t>
            </a:r>
            <a:r>
              <a:rPr lang="cs-CZ" dirty="0" smtClean="0"/>
              <a:t>postavil </a:t>
            </a:r>
            <a:r>
              <a:rPr lang="cs-CZ" dirty="0"/>
              <a:t>během půl roku svou divadelní budovu.</a:t>
            </a:r>
          </a:p>
          <a:p>
            <a:r>
              <a:rPr lang="cs-CZ" dirty="0"/>
              <a:t>Má více jak 130 členů.</a:t>
            </a:r>
          </a:p>
          <a:p>
            <a:r>
              <a:rPr lang="cs-CZ" dirty="0"/>
              <a:t>Spolupracuje s Městským divadlem ve Zlíně.</a:t>
            </a:r>
          </a:p>
          <a:p>
            <a:r>
              <a:rPr lang="cs-CZ" dirty="0"/>
              <a:t>Opakovaně slavil úspěchy na mezinárodní divadelní přehlídce Jiráskův Hronov.</a:t>
            </a:r>
          </a:p>
          <a:p>
            <a:r>
              <a:rPr lang="cs-CZ" dirty="0"/>
              <a:t>Hraje doma, ale koná i zájezdová představení.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60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Tisk">
            <a:hlinkClick r:id="rId2" tooltip="Tisk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mail">
            <a:hlinkClick r:id="rId4" tooltip="Email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136525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0500" y="6237312"/>
            <a:ext cx="812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Zrekonstruovaná budova </a:t>
            </a:r>
            <a:r>
              <a:rPr lang="cs-CZ" b="1" dirty="0" err="1" smtClean="0"/>
              <a:t>hvozdenského</a:t>
            </a:r>
            <a:r>
              <a:rPr lang="cs-CZ" b="1" dirty="0" smtClean="0"/>
              <a:t> divadla svítí do širokého okolí.</a:t>
            </a:r>
            <a:endParaRPr lang="cs-CZ" b="1" dirty="0"/>
          </a:p>
        </p:txBody>
      </p:sp>
      <p:pic>
        <p:nvPicPr>
          <p:cNvPr id="1026" name="Picture 2" descr="C:\Users\VAIO\Desktop\00004952e_ed96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1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divadla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Roku </a:t>
            </a:r>
            <a:r>
              <a:rPr lang="cs-CZ" dirty="0"/>
              <a:t>1909 </a:t>
            </a:r>
            <a:r>
              <a:rPr lang="cs-CZ" dirty="0" smtClean="0"/>
              <a:t>bylo ve Hvozdné u Zlína založeno ochotnické divadlo. </a:t>
            </a:r>
          </a:p>
          <a:p>
            <a:r>
              <a:rPr lang="cs-CZ" dirty="0" smtClean="0"/>
              <a:t>Pan </a:t>
            </a:r>
            <a:r>
              <a:rPr lang="cs-CZ" dirty="0"/>
              <a:t>učitel Josef Prášil společně s panem Františkem Bergerem </a:t>
            </a:r>
            <a:r>
              <a:rPr lang="cs-CZ" dirty="0" smtClean="0"/>
              <a:t>režírovali </a:t>
            </a:r>
            <a:r>
              <a:rPr lang="cs-CZ" dirty="0"/>
              <a:t>první divadelní </a:t>
            </a:r>
            <a:r>
              <a:rPr lang="cs-CZ" dirty="0" smtClean="0"/>
              <a:t>představení „Palackého </a:t>
            </a:r>
            <a:r>
              <a:rPr lang="cs-CZ" dirty="0"/>
              <a:t>třída číslo </a:t>
            </a:r>
            <a:r>
              <a:rPr lang="cs-CZ" dirty="0" smtClean="0"/>
              <a:t>27“ v </a:t>
            </a:r>
            <a:r>
              <a:rPr lang="cs-CZ" dirty="0"/>
              <a:t>hostinci u pana </a:t>
            </a:r>
            <a:r>
              <a:rPr lang="cs-CZ" dirty="0" smtClean="0"/>
              <a:t>Staňka.</a:t>
            </a:r>
          </a:p>
          <a:p>
            <a:r>
              <a:rPr lang="cs-CZ" dirty="0" smtClean="0"/>
              <a:t>Nová </a:t>
            </a:r>
            <a:r>
              <a:rPr lang="cs-CZ" u="sng" dirty="0" smtClean="0"/>
              <a:t>budova divadla, </a:t>
            </a:r>
            <a:r>
              <a:rPr lang="cs-CZ" dirty="0" smtClean="0">
                <a:solidFill>
                  <a:srgbClr val="FF0000"/>
                </a:solidFill>
              </a:rPr>
              <a:t>Spolkový dům</a:t>
            </a:r>
            <a:r>
              <a:rPr lang="cs-CZ" dirty="0" smtClean="0"/>
              <a:t>, byla otevřena</a:t>
            </a:r>
            <a:br>
              <a:rPr lang="cs-CZ" dirty="0" smtClean="0"/>
            </a:br>
            <a:r>
              <a:rPr lang="cs-CZ" dirty="0" smtClean="0"/>
              <a:t>za </a:t>
            </a:r>
            <a:r>
              <a:rPr lang="cs-CZ" dirty="0"/>
              <a:t>pouhých šest měsíců od položení základního </a:t>
            </a:r>
            <a:r>
              <a:rPr lang="cs-CZ" dirty="0" smtClean="0"/>
              <a:t>kamene.</a:t>
            </a:r>
          </a:p>
          <a:p>
            <a:r>
              <a:rPr lang="cs-CZ" dirty="0"/>
              <a:t>Vznikem občanského </a:t>
            </a:r>
            <a:r>
              <a:rPr lang="cs-CZ" dirty="0" smtClean="0"/>
              <a:t>sdružení v roce 1998 </a:t>
            </a:r>
            <a:r>
              <a:rPr lang="cs-CZ" dirty="0"/>
              <a:t>byla po více než padesáti letech </a:t>
            </a:r>
            <a:r>
              <a:rPr lang="cs-CZ" u="sng" dirty="0"/>
              <a:t>budova divadla převzata do vlastní péče </a:t>
            </a:r>
            <a:r>
              <a:rPr lang="cs-CZ" u="sng" dirty="0" smtClean="0"/>
              <a:t>Kroužku divadelních ochotníků ve Hvozdné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53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4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IO\Desktop\DIVAD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98990" cy="569924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99592" y="63813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Původní fotografie divadelní budovy.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Divadelní přehlídky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Pětkrát byl Kroužek vybrán na národní přehlídku venkovských divadelních souborů </a:t>
            </a:r>
            <a:r>
              <a:rPr lang="cs-CZ" u="sng" dirty="0" smtClean="0"/>
              <a:t>„Krakonošův divadelní podzim“ </a:t>
            </a:r>
            <a:r>
              <a:rPr lang="cs-CZ" dirty="0" smtClean="0"/>
              <a:t>ve Vysokém </a:t>
            </a:r>
            <a:r>
              <a:rPr lang="cs-CZ" dirty="0"/>
              <a:t>nad Jizerou. </a:t>
            </a:r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/>
              <a:t>Maryšou </a:t>
            </a:r>
            <a:r>
              <a:rPr lang="cs-CZ" dirty="0" smtClean="0"/>
              <a:t>bratří </a:t>
            </a:r>
            <a:r>
              <a:rPr lang="cs-CZ" dirty="0"/>
              <a:t>Mrštíků a Gazdinou robou </a:t>
            </a:r>
            <a:r>
              <a:rPr lang="cs-CZ" dirty="0" smtClean="0"/>
              <a:t>Gabriely  </a:t>
            </a:r>
            <a:r>
              <a:rPr lang="cs-CZ" dirty="0"/>
              <a:t>Preissové zavítali </a:t>
            </a:r>
            <a:r>
              <a:rPr lang="cs-CZ" dirty="0" err="1"/>
              <a:t>h</a:t>
            </a:r>
            <a:r>
              <a:rPr lang="cs-CZ" dirty="0" err="1" smtClean="0"/>
              <a:t>vozdenští</a:t>
            </a:r>
            <a:r>
              <a:rPr lang="cs-CZ" dirty="0" smtClean="0"/>
              <a:t> ochotníci na </a:t>
            </a:r>
            <a:r>
              <a:rPr lang="cs-CZ" dirty="0"/>
              <a:t>mezinárodní přehlídku </a:t>
            </a:r>
            <a:r>
              <a:rPr lang="cs-CZ" u="sng" dirty="0"/>
              <a:t>Jiráskův </a:t>
            </a:r>
            <a:r>
              <a:rPr lang="cs-CZ" u="sng" dirty="0" smtClean="0"/>
              <a:t>Hronov</a:t>
            </a:r>
            <a:r>
              <a:rPr lang="cs-CZ" dirty="0" smtClean="0"/>
              <a:t> v </a:t>
            </a:r>
            <a:r>
              <a:rPr lang="cs-CZ" dirty="0"/>
              <a:t>roce </a:t>
            </a:r>
            <a:r>
              <a:rPr lang="cs-CZ" dirty="0" smtClean="0"/>
              <a:t>2005.</a:t>
            </a:r>
          </a:p>
          <a:p>
            <a:r>
              <a:rPr lang="cs-CZ" dirty="0" smtClean="0"/>
              <a:t>Kroužek se zúčastňuje divadelního festivalu </a:t>
            </a:r>
            <a:br>
              <a:rPr lang="cs-CZ" dirty="0" smtClean="0"/>
            </a:br>
            <a:r>
              <a:rPr lang="cs-CZ" dirty="0" smtClean="0"/>
              <a:t>v Napajedlech, krajských přehlídek v Němčicích nad Hanou,  krajových divadelních přehlídek,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8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Divadlo v přírodě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Hvozdenští</a:t>
            </a:r>
            <a:r>
              <a:rPr lang="cs-CZ" dirty="0" smtClean="0"/>
              <a:t> ochotníci oživili tradici </a:t>
            </a:r>
            <a:r>
              <a:rPr lang="cs-CZ" u="sng" dirty="0" smtClean="0"/>
              <a:t>divadla </a:t>
            </a:r>
            <a:br>
              <a:rPr lang="cs-CZ" u="sng" dirty="0" smtClean="0"/>
            </a:br>
            <a:r>
              <a:rPr lang="cs-CZ" u="sng" dirty="0" smtClean="0"/>
              <a:t>v přírodě</a:t>
            </a:r>
            <a:r>
              <a:rPr lang="cs-CZ" dirty="0" smtClean="0"/>
              <a:t>, která se datuje od roku 1919.</a:t>
            </a:r>
          </a:p>
          <a:p>
            <a:r>
              <a:rPr lang="cs-CZ" dirty="0" smtClean="0"/>
              <a:t>V roce 1999 zahájili Jiráskovou Lucernou </a:t>
            </a:r>
            <a:br>
              <a:rPr lang="cs-CZ" dirty="0" smtClean="0"/>
            </a:br>
            <a:r>
              <a:rPr lang="cs-CZ" dirty="0" smtClean="0"/>
              <a:t>v příjemném prostředí zahradní restaurace. </a:t>
            </a:r>
            <a:br>
              <a:rPr lang="cs-CZ" dirty="0" smtClean="0"/>
            </a:br>
            <a:r>
              <a:rPr lang="cs-CZ" dirty="0" smtClean="0"/>
              <a:t>A protože je zájem o divadlo v přírodě velký, vyjíždějí za diváky do různých koutů kraje.</a:t>
            </a:r>
          </a:p>
          <a:p>
            <a:r>
              <a:rPr lang="cs-CZ" dirty="0" smtClean="0"/>
              <a:t>Zajistit divadelní představení v přírodním prostředí je sice velmi náročné, ale poskytuje divákovi naprosto jedinečný zážitek.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65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2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389</Words>
  <Application>Microsoft Office PowerPoint</Application>
  <PresentationFormat>Předvádění na obrazovce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Prezentace aplikace PowerPoint</vt:lpstr>
      <vt:lpstr>Ochotnické divadlo ve Hvozdné</vt:lpstr>
      <vt:lpstr>Prezentace aplikace PowerPoint</vt:lpstr>
      <vt:lpstr>Historie divadla</vt:lpstr>
      <vt:lpstr>Prezentace aplikace PowerPoint</vt:lpstr>
      <vt:lpstr>Prezentace aplikace PowerPoint</vt:lpstr>
      <vt:lpstr>Divadelní přehlídky</vt:lpstr>
      <vt:lpstr>Divadlo v přírodě</vt:lpstr>
      <vt:lpstr>Prezentace aplikace PowerPoint</vt:lpstr>
      <vt:lpstr>Hvozdenský měšec plný pohádek</vt:lpstr>
      <vt:lpstr>Prezentace aplikace PowerPoint</vt:lpstr>
      <vt:lpstr>Divadelní repertoár</vt:lpstr>
      <vt:lpstr>Prezentace aplikace PowerPoint</vt:lpstr>
      <vt:lpstr>Režisérské osobnosti</vt:lpstr>
      <vt:lpstr>Mladí režiséři ve Hvozdné</vt:lpstr>
      <vt:lpstr>Opakování</vt:lpstr>
      <vt:lpstr>Odpovědi</vt:lpstr>
      <vt:lpstr>Zdroje: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PC</cp:lastModifiedBy>
  <cp:revision>120</cp:revision>
  <dcterms:created xsi:type="dcterms:W3CDTF">2012-06-18T15:15:37Z</dcterms:created>
  <dcterms:modified xsi:type="dcterms:W3CDTF">2014-01-22T19:38:25Z</dcterms:modified>
</cp:coreProperties>
</file>