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6" r:id="rId3"/>
    <p:sldId id="258" r:id="rId4"/>
    <p:sldId id="266" r:id="rId5"/>
    <p:sldId id="282" r:id="rId6"/>
    <p:sldId id="260" r:id="rId7"/>
    <p:sldId id="278" r:id="rId8"/>
    <p:sldId id="261" r:id="rId9"/>
    <p:sldId id="284" r:id="rId10"/>
    <p:sldId id="285" r:id="rId11"/>
    <p:sldId id="269" r:id="rId12"/>
    <p:sldId id="270" r:id="rId13"/>
    <p:sldId id="271" r:id="rId14"/>
    <p:sldId id="264" r:id="rId15"/>
    <p:sldId id="265" r:id="rId16"/>
    <p:sldId id="273" r:id="rId17"/>
    <p:sldId id="279" r:id="rId18"/>
    <p:sldId id="283" r:id="rId1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E1979-F7EF-43D8-8233-BA1BEE2B92B1}" type="datetimeFigureOut">
              <a:rPr lang="cs-CZ"/>
              <a:pPr>
                <a:defRPr/>
              </a:pPr>
              <a:t>10.2.2014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A6551-D612-423D-9321-7FEFC28902C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99EE5-7A11-40AF-BF3E-E63582AA7842}" type="datetimeFigureOut">
              <a:rPr lang="cs-CZ"/>
              <a:pPr>
                <a:defRPr/>
              </a:pPr>
              <a:t>10.2.2014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7253C-8F6C-497E-B216-7DEE10BFCA0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8267B-1B26-4C4C-9332-809F0502E79C}" type="datetimeFigureOut">
              <a:rPr lang="cs-CZ"/>
              <a:pPr>
                <a:defRPr/>
              </a:pPr>
              <a:t>10.2.2014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53C4D-87A9-4875-B2BB-B3060462AB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69556-5335-43F0-8AAC-1BA4EBB46B1B}" type="datetimeFigureOut">
              <a:rPr lang="cs-CZ"/>
              <a:pPr>
                <a:defRPr/>
              </a:pPr>
              <a:t>10.2.2014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E70ED-B8BB-4944-AB1F-F8DFEDB7AA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F8A00-62F1-417B-B347-36DCF4BBBD7B}" type="datetimeFigureOut">
              <a:rPr lang="cs-CZ"/>
              <a:pPr>
                <a:defRPr/>
              </a:pPr>
              <a:t>10.2.2014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D2791-F901-433D-9C24-E411CFC65E2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20E12-2DB8-43B7-99ED-79E02921AE75}" type="datetimeFigureOut">
              <a:rPr lang="cs-CZ"/>
              <a:pPr>
                <a:defRPr/>
              </a:pPr>
              <a:t>10.2.2014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27D91-81EE-4013-9D32-546B0B1541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C9E1C-A312-41EB-B16E-8EEEB4D4409E}" type="datetimeFigureOut">
              <a:rPr lang="cs-CZ"/>
              <a:pPr>
                <a:defRPr/>
              </a:pPr>
              <a:t>10.2.2014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5F69E-6073-46D2-98AA-457ADB30815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42EFC-5208-44A6-80B9-A38D5476A571}" type="datetimeFigureOut">
              <a:rPr lang="cs-CZ"/>
              <a:pPr>
                <a:defRPr/>
              </a:pPr>
              <a:t>10.2.2014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50C3D-649A-4DE4-89EB-1F2DA0762C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C33E9-3809-4F6A-85FD-474EC1F21D43}" type="datetimeFigureOut">
              <a:rPr lang="cs-CZ"/>
              <a:pPr>
                <a:defRPr/>
              </a:pPr>
              <a:t>10.2.2014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754DC-2288-4948-99BF-4F38A1F7BC9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308B4-4D7A-4C45-A3D3-7A06621275A5}" type="datetimeFigureOut">
              <a:rPr lang="cs-CZ"/>
              <a:pPr>
                <a:defRPr/>
              </a:pPr>
              <a:t>10.2.2014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CA65E-0DF3-4C39-97EB-AC27ED030FF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F6258-D4FF-4AC4-937B-B07C00A1D3AE}" type="datetimeFigureOut">
              <a:rPr lang="cs-CZ"/>
              <a:pPr>
                <a:defRPr/>
              </a:pPr>
              <a:t>10.2.2014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17AD6-0BD9-4A6E-9745-83918D9857D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2F1C89-2EAD-45EB-8A42-8588FBCCD062}" type="datetimeFigureOut">
              <a:rPr lang="cs-CZ"/>
              <a:pPr>
                <a:defRPr/>
              </a:pPr>
              <a:t>10.2.2014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76F49E-41D3-4779-9DD5-31C55E7D2E2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Nadpis 1"/>
          <p:cNvSpPr txBox="1">
            <a:spLocks/>
          </p:cNvSpPr>
          <p:nvPr/>
        </p:nvSpPr>
        <p:spPr bwMode="auto">
          <a:xfrm>
            <a:off x="685800" y="1773238"/>
            <a:ext cx="77724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3600" b="1">
                <a:latin typeface="Calibri" pitchFamily="34" charset="0"/>
              </a:rPr>
              <a:t>České divadlo po 2. světové válce</a:t>
            </a:r>
          </a:p>
        </p:txBody>
      </p:sp>
      <p:cxnSp>
        <p:nvCxnSpPr>
          <p:cNvPr id="6" name="Přímá spojnice 5"/>
          <p:cNvCxnSpPr/>
          <p:nvPr/>
        </p:nvCxnSpPr>
        <p:spPr>
          <a:xfrm>
            <a:off x="727075" y="2349500"/>
            <a:ext cx="766921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978952"/>
              </p:ext>
            </p:extLst>
          </p:nvPr>
        </p:nvGraphicFramePr>
        <p:xfrm>
          <a:off x="728663" y="2492375"/>
          <a:ext cx="7666515" cy="25654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65106"/>
                <a:gridCol w="5201409"/>
              </a:tblGrid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effectLst/>
                        </a:rPr>
                        <a:t>Tematická oblast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 Městské divadlo Zlín</a:t>
                      </a:r>
                      <a:endParaRPr lang="cs-CZ" dirty="0"/>
                    </a:p>
                  </a:txBody>
                  <a:tcPr/>
                </a:tc>
              </a:tr>
              <a:tr h="354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 smtClean="0">
                          <a:effectLst/>
                        </a:rPr>
                        <a:t>Datum vytvoření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10.12.2012</a:t>
                      </a:r>
                      <a:endParaRPr lang="cs-CZ" dirty="0"/>
                    </a:p>
                  </a:txBody>
                  <a:tcPr/>
                </a:tc>
              </a:tr>
              <a:tr h="3435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 smtClean="0"/>
                        <a:t>Ročník 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Čtvrtý</a:t>
                      </a:r>
                      <a:endParaRPr lang="cs-CZ" dirty="0"/>
                    </a:p>
                  </a:txBody>
                  <a:tcPr/>
                </a:tc>
              </a:tr>
              <a:tr h="332720">
                <a:tc>
                  <a:txBody>
                    <a:bodyPr/>
                    <a:lstStyle/>
                    <a:p>
                      <a:r>
                        <a:rPr lang="cs-CZ" b="1" dirty="0" smtClean="0"/>
                        <a:t>Stručný obsah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Stručná historie Městského</a:t>
                      </a:r>
                      <a:r>
                        <a:rPr lang="cs-CZ" baseline="0" dirty="0" smtClean="0"/>
                        <a:t> divadla ve Zlíně</a:t>
                      </a:r>
                      <a:endParaRPr lang="cs-CZ" dirty="0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cs-CZ" sz="1800" b="1" kern="1200" dirty="0" smtClean="0">
                          <a:effectLst/>
                        </a:rPr>
                        <a:t>Způsob využití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Výklad nové látky, opakování</a:t>
                      </a:r>
                      <a:endParaRPr lang="cs-CZ" dirty="0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cs-CZ" sz="1800" b="1" kern="1200" dirty="0" smtClean="0">
                          <a:effectLst/>
                        </a:rPr>
                        <a:t>Autor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Dana Rambousková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800" b="1" kern="1200" dirty="0" smtClean="0">
                          <a:effectLst/>
                        </a:rPr>
                        <a:t>Kód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VY_32_INOVACE_13_CRAM02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3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563" y="188913"/>
            <a:ext cx="774382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0" y="6121400"/>
            <a:ext cx="9144000" cy="76358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3343" name="TextovéPole 4"/>
          <p:cNvSpPr txBox="1">
            <a:spLocks noChangeArrowheads="1"/>
          </p:cNvSpPr>
          <p:nvPr/>
        </p:nvSpPr>
        <p:spPr bwMode="auto">
          <a:xfrm>
            <a:off x="358775" y="6235700"/>
            <a:ext cx="84264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Calibri" pitchFamily="34" charset="0"/>
              </a:rPr>
              <a:t>Gymn</a:t>
            </a:r>
            <a:r>
              <a:rPr lang="cs-CZ" sz="2400">
                <a:solidFill>
                  <a:schemeClr val="bg1"/>
                </a:solidFill>
                <a:latin typeface="Calibri" pitchFamily="34" charset="0"/>
              </a:rPr>
              <a:t>ázium a Jazyková škola s právem státní jazykové zkoušky Zlín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Odpovědi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Dílna je menší divadelní prostor určený pro divadelní hry, autorská čtení, setkání s herci, režiséry, hosty </a:t>
            </a:r>
            <a:r>
              <a:rPr lang="cs-CZ" smtClean="0"/>
              <a:t>apod</a:t>
            </a:r>
            <a:r>
              <a:rPr lang="cs-CZ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Klevetivé středy jsou setkání s tvůrci a herci nově připravených inscenací.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8255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/>
              <a:t>Studio 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V </a:t>
            </a:r>
            <a:r>
              <a:rPr lang="cs-CZ" dirty="0"/>
              <a:t>roce 1989 byla provedena rekonstrukce Velkého </a:t>
            </a:r>
            <a:r>
              <a:rPr lang="cs-CZ" dirty="0" smtClean="0"/>
              <a:t>sálu.</a:t>
            </a:r>
          </a:p>
          <a:p>
            <a:pPr eaLnBrk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Jako </a:t>
            </a:r>
            <a:r>
              <a:rPr lang="cs-CZ" dirty="0"/>
              <a:t>náhradní prostor byla upravena zkušebna č.1 a tento divadelní sál byl pojmenován  Studio G (Gottwaldov), z něhož se později stala třetí scéna zlínského divadla, takzvané </a:t>
            </a:r>
            <a:r>
              <a:rPr lang="cs-CZ" dirty="0">
                <a:solidFill>
                  <a:srgbClr val="FF0000"/>
                </a:solidFill>
              </a:rPr>
              <a:t>Studio Z</a:t>
            </a:r>
            <a:r>
              <a:rPr lang="cs-CZ" dirty="0"/>
              <a:t> (Zlín). </a:t>
            </a:r>
          </a:p>
          <a:p>
            <a:pPr eaLnBrk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b="1" dirty="0" smtClean="0">
                <a:solidFill>
                  <a:srgbClr val="FF0000"/>
                </a:solidFill>
              </a:rPr>
              <a:t>1990</a:t>
            </a:r>
            <a:r>
              <a:rPr lang="cs-CZ" dirty="0" smtClean="0"/>
              <a:t> </a:t>
            </a:r>
            <a:r>
              <a:rPr lang="cs-CZ" dirty="0"/>
              <a:t>Divadlo pracujících přejmenováno na </a:t>
            </a:r>
            <a:r>
              <a:rPr lang="cs-CZ" b="1" u="sng" dirty="0">
                <a:solidFill>
                  <a:srgbClr val="FF0000"/>
                </a:solidFill>
              </a:rPr>
              <a:t>Městské divadlo Zlín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Setkání / Stretnutie</a:t>
            </a:r>
          </a:p>
        </p:txBody>
      </p:sp>
      <p:sp>
        <p:nvSpPr>
          <p:cNvPr id="22530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700" b="1" dirty="0" smtClean="0">
                <a:solidFill>
                  <a:srgbClr val="FF0000"/>
                </a:solidFill>
              </a:rPr>
              <a:t>1991</a:t>
            </a:r>
            <a:r>
              <a:rPr lang="cs-CZ" sz="2700" dirty="0" smtClean="0"/>
              <a:t> se uskutečnil první ročník divadelního festivalu </a:t>
            </a:r>
            <a:r>
              <a:rPr lang="cs-CZ" sz="2700" b="1" dirty="0" smtClean="0">
                <a:solidFill>
                  <a:srgbClr val="FF0000"/>
                </a:solidFill>
              </a:rPr>
              <a:t>Setkání / </a:t>
            </a:r>
            <a:r>
              <a:rPr lang="cs-CZ" sz="2700" b="1" dirty="0" err="1" smtClean="0">
                <a:solidFill>
                  <a:srgbClr val="FF0000"/>
                </a:solidFill>
              </a:rPr>
              <a:t>Stretnutie</a:t>
            </a:r>
            <a:r>
              <a:rPr lang="cs-CZ" sz="2700" b="1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cs-CZ" sz="2700" dirty="0" smtClean="0"/>
              <a:t>Klade si za cíl podporovat původní dramatickou a inscenační tvorbu především v Česku a na Slovensku.</a:t>
            </a:r>
          </a:p>
          <a:p>
            <a:pPr eaLnBrk="1" hangingPunct="1">
              <a:lnSpc>
                <a:spcPct val="90000"/>
              </a:lnSpc>
            </a:pPr>
            <a:r>
              <a:rPr lang="cs-CZ" sz="2700" dirty="0" smtClean="0"/>
              <a:t>V letech 2003 – 2010 přivezl festival do Zlína i představení z dalších zemí (např. Polska, Maďarska).</a:t>
            </a:r>
          </a:p>
          <a:p>
            <a:pPr eaLnBrk="1" hangingPunct="1">
              <a:lnSpc>
                <a:spcPct val="90000"/>
              </a:lnSpc>
            </a:pPr>
            <a:r>
              <a:rPr lang="cs-CZ" sz="2700" dirty="0" smtClean="0"/>
              <a:t>Má nesoutěžní charakter. Diváci mají možnost posoudit, jakými tématy se zabývají divadla, která se vydávají cestou neprobádanou, cestou objevitelskou.</a:t>
            </a:r>
          </a:p>
          <a:p>
            <a:pPr eaLnBrk="1" hangingPunct="1">
              <a:lnSpc>
                <a:spcPct val="90000"/>
              </a:lnSpc>
            </a:pPr>
            <a:endParaRPr lang="cs-CZ" sz="27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Nadpis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cs-CZ" smtClean="0"/>
              <a:t>Naráz</a:t>
            </a:r>
          </a:p>
        </p:txBody>
      </p:sp>
      <p:sp>
        <p:nvSpPr>
          <p:cNvPr id="23554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9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2700" b="1" dirty="0" smtClean="0">
                <a:solidFill>
                  <a:srgbClr val="FF0000"/>
                </a:solidFill>
              </a:rPr>
              <a:t>NARÁZ </a:t>
            </a:r>
            <a:r>
              <a:rPr lang="cs-CZ" sz="2700" dirty="0" smtClean="0"/>
              <a:t>bývala</a:t>
            </a:r>
            <a:r>
              <a:rPr lang="cs-CZ" sz="2700" dirty="0" smtClean="0">
                <a:solidFill>
                  <a:srgbClr val="FF0000"/>
                </a:solidFill>
              </a:rPr>
              <a:t> interní přehlídka Městského divadla Zlín</a:t>
            </a:r>
            <a:r>
              <a:rPr lang="cs-CZ" sz="2700" b="1" dirty="0" smtClean="0"/>
              <a:t> </a:t>
            </a:r>
            <a:r>
              <a:rPr lang="cs-CZ" sz="2700" dirty="0" smtClean="0"/>
              <a:t>určená k prezentaci jeho premiérových inscenací. Poprvé se konala v prosinci 1999. </a:t>
            </a:r>
          </a:p>
          <a:p>
            <a:pPr eaLnBrk="1" hangingPunct="1">
              <a:lnSpc>
                <a:spcPct val="90000"/>
              </a:lnSpc>
            </a:pPr>
            <a:r>
              <a:rPr lang="cs-CZ" sz="2700" dirty="0" smtClean="0"/>
              <a:t> Každý rok tak měli diváci možnost zhlédnout během několika dnů soubor všech nových her. Postupem času si přehlídka vybudovala své jméno a stala se kulturní událostí, na které se </a:t>
            </a:r>
            <a:r>
              <a:rPr lang="cs-CZ" sz="2700" smtClean="0"/>
              <a:t>pravidelně setkávali </a:t>
            </a:r>
            <a:r>
              <a:rPr lang="cs-CZ" sz="2700" dirty="0" smtClean="0"/>
              <a:t>divadelníci</a:t>
            </a:r>
            <a:br>
              <a:rPr lang="cs-CZ" sz="2700" dirty="0" smtClean="0"/>
            </a:br>
            <a:r>
              <a:rPr lang="cs-CZ" sz="2700" dirty="0" smtClean="0"/>
              <a:t> i studenti uměleckých škol.</a:t>
            </a:r>
          </a:p>
          <a:p>
            <a:pPr eaLnBrk="1" hangingPunct="1">
              <a:lnSpc>
                <a:spcPct val="90000"/>
              </a:lnSpc>
            </a:pPr>
            <a:r>
              <a:rPr lang="cs-CZ" sz="2700" dirty="0" smtClean="0"/>
              <a:t>Na podzim 1999 byla poprvé vyhlášena anketa </a:t>
            </a:r>
            <a:r>
              <a:rPr lang="cs-CZ" sz="2700" b="1" dirty="0" smtClean="0">
                <a:solidFill>
                  <a:srgbClr val="FF0000"/>
                </a:solidFill>
              </a:rPr>
              <a:t>Aplaus</a:t>
            </a:r>
            <a:r>
              <a:rPr lang="cs-CZ" sz="2700" dirty="0" smtClean="0"/>
              <a:t>, </a:t>
            </a:r>
            <a:br>
              <a:rPr lang="cs-CZ" sz="2700" dirty="0" smtClean="0"/>
            </a:br>
            <a:r>
              <a:rPr lang="cs-CZ" sz="2700" dirty="0" smtClean="0"/>
              <a:t>v níž se každoročně mohou diváci zlínské scény vyjádřit </a:t>
            </a:r>
            <a:br>
              <a:rPr lang="cs-CZ" sz="2700" dirty="0" smtClean="0"/>
            </a:br>
            <a:r>
              <a:rPr lang="cs-CZ" sz="2700" dirty="0" smtClean="0"/>
              <a:t>k výkonům uměleckého souboru ve třech kategoriích (ženský a mužský herecký výkon a inscenace).</a:t>
            </a:r>
          </a:p>
          <a:p>
            <a:pPr eaLnBrk="1" hangingPunct="1">
              <a:lnSpc>
                <a:spcPct val="90000"/>
              </a:lnSpc>
            </a:pPr>
            <a:endParaRPr lang="cs-CZ" sz="27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Zlínská škola umění</a:t>
            </a:r>
          </a:p>
        </p:txBody>
      </p:sp>
      <p:sp>
        <p:nvSpPr>
          <p:cNvPr id="24578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3000" dirty="0" smtClean="0"/>
              <a:t>V r. 1994	 byla založena </a:t>
            </a:r>
            <a:r>
              <a:rPr lang="cs-CZ" sz="3000" dirty="0" smtClean="0">
                <a:solidFill>
                  <a:srgbClr val="FF0000"/>
                </a:solidFill>
              </a:rPr>
              <a:t>Zlínská škola umění </a:t>
            </a:r>
            <a:r>
              <a:rPr lang="cs-CZ" sz="3000" dirty="0" smtClean="0"/>
              <a:t>se dvěma ateliéry, výtvarným a dramatickým.</a:t>
            </a:r>
          </a:p>
          <a:p>
            <a:pPr eaLnBrk="1" hangingPunct="1">
              <a:lnSpc>
                <a:spcPct val="80000"/>
              </a:lnSpc>
            </a:pPr>
            <a:r>
              <a:rPr lang="cs-CZ" sz="3000" dirty="0" smtClean="0"/>
              <a:t>Herecká škola ve Zlíně je součástí </a:t>
            </a:r>
            <a:r>
              <a:rPr lang="cs-CZ" sz="3000" b="1" dirty="0" smtClean="0">
                <a:solidFill>
                  <a:srgbClr val="FF0000"/>
                </a:solidFill>
              </a:rPr>
              <a:t>Zlínské soukromé vyšší odborné školy umění</a:t>
            </a:r>
            <a:r>
              <a:rPr lang="cs-CZ" sz="3000" dirty="0" smtClean="0"/>
              <a:t>, a to jako její </a:t>
            </a:r>
            <a:r>
              <a:rPr lang="cs-CZ" sz="3000" u="sng" dirty="0" smtClean="0"/>
              <a:t>Dramatický ateliér</a:t>
            </a:r>
            <a:r>
              <a:rPr lang="cs-CZ" sz="3000" dirty="0" smtClean="0"/>
              <a:t> - obor </a:t>
            </a:r>
            <a:r>
              <a:rPr lang="cs-CZ" sz="3000" u="sng" dirty="0" smtClean="0"/>
              <a:t>Hudebně dramatické umění</a:t>
            </a:r>
            <a:r>
              <a:rPr lang="cs-CZ" sz="3000" dirty="0" smtClean="0"/>
              <a:t>. Připravuje studenty k samostatné práci </a:t>
            </a:r>
            <a:br>
              <a:rPr lang="cs-CZ" sz="3000" dirty="0" smtClean="0"/>
            </a:br>
            <a:r>
              <a:rPr lang="cs-CZ" sz="3000" dirty="0" smtClean="0"/>
              <a:t>v divadlech, rozhlase a médiích.</a:t>
            </a:r>
          </a:p>
          <a:p>
            <a:pPr eaLnBrk="1" hangingPunct="1">
              <a:lnSpc>
                <a:spcPct val="80000"/>
              </a:lnSpc>
            </a:pPr>
            <a:r>
              <a:rPr lang="cs-CZ" sz="3000" dirty="0" smtClean="0"/>
              <a:t>V rámci školy vzniklo studentské divadlo </a:t>
            </a:r>
            <a:r>
              <a:rPr lang="cs-CZ" sz="3000" b="1" dirty="0" smtClean="0">
                <a:solidFill>
                  <a:srgbClr val="FF0000"/>
                </a:solidFill>
              </a:rPr>
              <a:t>Mandragora</a:t>
            </a:r>
            <a:r>
              <a:rPr lang="cs-CZ" sz="3000" dirty="0" smtClean="0"/>
              <a:t>, které provozuje svá představení </a:t>
            </a:r>
            <a:br>
              <a:rPr lang="cs-CZ" sz="3000" dirty="0" smtClean="0"/>
            </a:br>
            <a:r>
              <a:rPr lang="cs-CZ" sz="3000" dirty="0" smtClean="0"/>
              <a:t>v divadelním klubu Dílna 9472.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Ocenění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eaLnBrk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b="1" dirty="0" smtClean="0"/>
              <a:t>1999 </a:t>
            </a:r>
            <a:r>
              <a:rPr lang="cs-CZ" b="1" dirty="0" smtClean="0">
                <a:solidFill>
                  <a:srgbClr val="FF0000"/>
                </a:solidFill>
              </a:rPr>
              <a:t>Helena </a:t>
            </a:r>
            <a:r>
              <a:rPr lang="cs-CZ" b="1" dirty="0">
                <a:solidFill>
                  <a:srgbClr val="FF0000"/>
                </a:solidFill>
              </a:rPr>
              <a:t>Čermáková </a:t>
            </a:r>
            <a:r>
              <a:rPr lang="cs-CZ" dirty="0"/>
              <a:t>získala</a:t>
            </a:r>
            <a:r>
              <a:rPr lang="cs-CZ" b="1" dirty="0"/>
              <a:t> Cenu Thálie 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dirty="0" smtClean="0"/>
              <a:t>za </a:t>
            </a:r>
            <a:r>
              <a:rPr lang="cs-CZ" dirty="0"/>
              <a:t>roli </a:t>
            </a:r>
            <a:r>
              <a:rPr lang="cs-CZ" dirty="0" err="1"/>
              <a:t>Júdit</a:t>
            </a:r>
            <a:r>
              <a:rPr lang="cs-CZ" dirty="0"/>
              <a:t> ve stejnojmenné </a:t>
            </a:r>
            <a:r>
              <a:rPr lang="cs-CZ" dirty="0" smtClean="0"/>
              <a:t>hře </a:t>
            </a:r>
            <a:r>
              <a:rPr lang="it-IT" dirty="0"/>
              <a:t> autorů Rostislava </a:t>
            </a:r>
            <a:r>
              <a:rPr lang="cs-CZ" dirty="0" smtClean="0"/>
              <a:t>   </a:t>
            </a:r>
            <a:br>
              <a:rPr lang="cs-CZ" dirty="0" smtClean="0"/>
            </a:br>
            <a:r>
              <a:rPr lang="cs-CZ" dirty="0" smtClean="0"/>
              <a:t>Křivánka </a:t>
            </a:r>
            <a:r>
              <a:rPr lang="it-IT" dirty="0" smtClean="0"/>
              <a:t>a </a:t>
            </a:r>
            <a:r>
              <a:rPr lang="it-IT" dirty="0"/>
              <a:t>Vladimíra </a:t>
            </a:r>
            <a:r>
              <a:rPr lang="it-IT" dirty="0" smtClean="0"/>
              <a:t>Franze</a:t>
            </a:r>
            <a:r>
              <a:rPr lang="cs-CZ" dirty="0" smtClean="0"/>
              <a:t>.</a:t>
            </a:r>
            <a:endParaRPr lang="cs-CZ" dirty="0"/>
          </a:p>
          <a:p>
            <a:pPr eaLnBrk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b="1" dirty="0" smtClean="0">
                <a:solidFill>
                  <a:srgbClr val="FF0000"/>
                </a:solidFill>
              </a:rPr>
              <a:t>Lubor </a:t>
            </a:r>
            <a:r>
              <a:rPr lang="cs-CZ" b="1" dirty="0" err="1">
                <a:solidFill>
                  <a:srgbClr val="FF0000"/>
                </a:solidFill>
              </a:rPr>
              <a:t>Tokoš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/>
              <a:t>získal</a:t>
            </a:r>
            <a:r>
              <a:rPr lang="cs-CZ" b="1" dirty="0"/>
              <a:t> Cenu Thálie </a:t>
            </a:r>
            <a:r>
              <a:rPr lang="cs-CZ" b="1" dirty="0" smtClean="0"/>
              <a:t>2001 </a:t>
            </a:r>
            <a:br>
              <a:rPr lang="cs-CZ" b="1" dirty="0" smtClean="0"/>
            </a:br>
            <a:r>
              <a:rPr lang="cs-CZ" dirty="0" smtClean="0"/>
              <a:t>za </a:t>
            </a:r>
            <a:r>
              <a:rPr lang="cs-CZ" dirty="0"/>
              <a:t>celoživotní mistrovství v oboru </a:t>
            </a:r>
            <a:r>
              <a:rPr lang="cs-CZ" dirty="0" smtClean="0"/>
              <a:t>činohra.</a:t>
            </a:r>
            <a:endParaRPr lang="cs-CZ" dirty="0"/>
          </a:p>
          <a:p>
            <a:pPr eaLnBrk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b="1" dirty="0" smtClean="0">
                <a:solidFill>
                  <a:srgbClr val="FF0000"/>
                </a:solidFill>
              </a:rPr>
              <a:t>Petra </a:t>
            </a:r>
            <a:r>
              <a:rPr lang="cs-CZ" b="1" dirty="0">
                <a:solidFill>
                  <a:srgbClr val="FF0000"/>
                </a:solidFill>
              </a:rPr>
              <a:t>Hřebíčková</a:t>
            </a:r>
            <a:r>
              <a:rPr lang="cs-CZ" dirty="0"/>
              <a:t> získala</a:t>
            </a:r>
            <a:r>
              <a:rPr lang="cs-CZ" b="1" dirty="0"/>
              <a:t> Cenu Thálie 2008</a:t>
            </a:r>
            <a:r>
              <a:rPr lang="cs-CZ" dirty="0"/>
              <a:t> 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za roli</a:t>
            </a:r>
            <a:r>
              <a:rPr lang="cs-CZ" dirty="0"/>
              <a:t> </a:t>
            </a:r>
            <a:r>
              <a:rPr lang="cs-CZ" b="1" dirty="0" smtClean="0"/>
              <a:t>Maryši</a:t>
            </a:r>
            <a:r>
              <a:rPr lang="cs-CZ" dirty="0"/>
              <a:t> </a:t>
            </a:r>
            <a:r>
              <a:rPr lang="cs-CZ" dirty="0" smtClean="0"/>
              <a:t>bratří </a:t>
            </a:r>
            <a:r>
              <a:rPr lang="cs-CZ" dirty="0"/>
              <a:t>Mrštíků v režii Martina </a:t>
            </a:r>
            <a:r>
              <a:rPr lang="cs-CZ" dirty="0" err="1"/>
              <a:t>Františáka</a:t>
            </a:r>
            <a:r>
              <a:rPr lang="cs-CZ" dirty="0" smtClean="0"/>
              <a:t>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b="1" dirty="0" smtClean="0"/>
              <a:t>2009 </a:t>
            </a:r>
            <a:r>
              <a:rPr lang="cs-CZ" dirty="0" smtClean="0"/>
              <a:t>získalo</a:t>
            </a:r>
            <a:r>
              <a:rPr lang="cs-CZ" b="1" dirty="0" smtClean="0"/>
              <a:t> </a:t>
            </a:r>
            <a:r>
              <a:rPr lang="cs-CZ" b="1" dirty="0" smtClean="0">
                <a:solidFill>
                  <a:srgbClr val="FF0000"/>
                </a:solidFill>
              </a:rPr>
              <a:t>Městské divadlo Zlín </a:t>
            </a:r>
            <a:r>
              <a:rPr lang="cs-CZ" dirty="0" smtClean="0"/>
              <a:t>v </a:t>
            </a:r>
            <a:r>
              <a:rPr lang="cs-CZ" dirty="0"/>
              <a:t>kategorii divácká </a:t>
            </a:r>
            <a:r>
              <a:rPr lang="cs-CZ" dirty="0" smtClean="0"/>
              <a:t>      anketa </a:t>
            </a:r>
            <a:r>
              <a:rPr lang="cs-CZ" b="1" dirty="0" smtClean="0"/>
              <a:t>Cenu Českého divadla </a:t>
            </a:r>
            <a:r>
              <a:rPr lang="cs-CZ" dirty="0" smtClean="0"/>
              <a:t>za </a:t>
            </a:r>
            <a:r>
              <a:rPr lang="cs-CZ" dirty="0"/>
              <a:t>divácky nejúspěšnější inscenaci </a:t>
            </a:r>
            <a:r>
              <a:rPr lang="cs-CZ" dirty="0" smtClean="0"/>
              <a:t>Maryša</a:t>
            </a:r>
            <a:r>
              <a:rPr lang="cs-CZ" dirty="0"/>
              <a:t>, režie: Martin </a:t>
            </a:r>
            <a:r>
              <a:rPr lang="cs-CZ" dirty="0" err="1" smtClean="0"/>
              <a:t>Františák</a:t>
            </a:r>
            <a:endParaRPr lang="cs-CZ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l-PL" b="1" dirty="0" smtClean="0"/>
              <a:t>2011 </a:t>
            </a:r>
            <a:r>
              <a:rPr lang="pl-PL" dirty="0" smtClean="0"/>
              <a:t>získala</a:t>
            </a:r>
            <a:r>
              <a:rPr lang="pl-PL" b="1" dirty="0" smtClean="0"/>
              <a:t> </a:t>
            </a:r>
            <a:r>
              <a:rPr lang="pl-PL" b="1" dirty="0">
                <a:solidFill>
                  <a:srgbClr val="FF0000"/>
                </a:solidFill>
              </a:rPr>
              <a:t>Helena Čermáková </a:t>
            </a:r>
            <a:r>
              <a:rPr lang="pl-PL" dirty="0"/>
              <a:t> za roli „Ona“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v </a:t>
            </a:r>
            <a:r>
              <a:rPr lang="pl-PL" dirty="0"/>
              <a:t>inscenaci </a:t>
            </a:r>
            <a:r>
              <a:rPr lang="pl-PL" dirty="0" smtClean="0"/>
              <a:t>Komunismus </a:t>
            </a:r>
            <a:r>
              <a:rPr lang="pl-PL" b="1" dirty="0" smtClean="0"/>
              <a:t>Cenu Českého divadla. </a:t>
            </a:r>
            <a:r>
              <a:rPr lang="cs-CZ" dirty="0"/>
              <a:t> 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381000"/>
            <a:ext cx="916781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Opakování</a:t>
            </a:r>
          </a:p>
        </p:txBody>
      </p:sp>
      <p:sp>
        <p:nvSpPr>
          <p:cNvPr id="27650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Kdy bylo založeno Městské divadlo ve Zlíně?</a:t>
            </a:r>
          </a:p>
          <a:p>
            <a:pPr eaLnBrk="1" hangingPunct="1"/>
            <a:r>
              <a:rPr lang="cs-CZ" dirty="0" smtClean="0"/>
              <a:t>Kdy jste naposledy navštívili Městské divadlo </a:t>
            </a:r>
            <a:br>
              <a:rPr lang="cs-CZ" dirty="0" smtClean="0"/>
            </a:br>
            <a:r>
              <a:rPr lang="cs-CZ" dirty="0" smtClean="0"/>
              <a:t>a co jste viděli?</a:t>
            </a:r>
          </a:p>
          <a:p>
            <a:pPr eaLnBrk="1" hangingPunct="1"/>
            <a:r>
              <a:rPr lang="cs-CZ" dirty="0" smtClean="0"/>
              <a:t>Znáte herecké obsazení v divadelní hře, kterou sledujete? Kdo je dramaturg a co je obsahem jeho práce? Znáte uměleckého šéfa Městského divadla?</a:t>
            </a:r>
          </a:p>
          <a:p>
            <a:pPr eaLnBrk="1" hangingPunct="1"/>
            <a:r>
              <a:rPr lang="cs-CZ" dirty="0" smtClean="0"/>
              <a:t>Jak může divadelní soubor získat Cenu Thálie?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Na základě spolupráce s vedením Městského divadla ve Zlíně použity materiály z archívu divadla.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2562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Nadpis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cs-CZ" smtClean="0"/>
              <a:t>Městské divadlo Zlín</a:t>
            </a:r>
          </a:p>
        </p:txBody>
      </p:sp>
      <p:sp>
        <p:nvSpPr>
          <p:cNvPr id="14338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sz="3000" dirty="0" smtClean="0"/>
              <a:t>Městské divadlo ve Zlíně plní roli </a:t>
            </a:r>
            <a:r>
              <a:rPr lang="cs-CZ" sz="3000" u="sng" dirty="0" smtClean="0"/>
              <a:t>multifunkčního stánku kultury</a:t>
            </a:r>
            <a:r>
              <a:rPr lang="cs-CZ" sz="3000" dirty="0" smtClean="0"/>
              <a:t>. </a:t>
            </a:r>
            <a:r>
              <a:rPr lang="cs-CZ" sz="3000" dirty="0" smtClean="0">
                <a:solidFill>
                  <a:srgbClr val="FC0202"/>
                </a:solidFill>
                <a:latin typeface="Arial" charset="0"/>
              </a:rPr>
              <a:t>Kromě divadelních představení pořádá i k</a:t>
            </a:r>
            <a:r>
              <a:rPr lang="cs-CZ" sz="3000" b="1" dirty="0" smtClean="0">
                <a:solidFill>
                  <a:srgbClr val="FC0202"/>
                </a:solidFill>
              </a:rPr>
              <a:t>oncerty</a:t>
            </a:r>
            <a:r>
              <a:rPr lang="cs-CZ" sz="3000" dirty="0" smtClean="0">
                <a:solidFill>
                  <a:srgbClr val="FC0202"/>
                </a:solidFill>
              </a:rPr>
              <a:t>,</a:t>
            </a:r>
            <a:r>
              <a:rPr lang="cs-CZ" sz="3000" dirty="0" smtClean="0"/>
              <a:t> výstavy a akce</a:t>
            </a:r>
            <a:r>
              <a:rPr lang="cs-CZ" sz="3000" dirty="0" smtClean="0">
                <a:latin typeface="Arial" charset="0"/>
              </a:rPr>
              <a:t> </a:t>
            </a:r>
            <a:r>
              <a:rPr lang="cs-CZ" sz="3000" dirty="0" smtClean="0"/>
              <a:t>pro děti.</a:t>
            </a:r>
          </a:p>
          <a:p>
            <a:pPr eaLnBrk="1" hangingPunct="1">
              <a:lnSpc>
                <a:spcPct val="90000"/>
              </a:lnSpc>
            </a:pPr>
            <a:r>
              <a:rPr lang="cs-CZ" sz="3000" dirty="0" smtClean="0"/>
              <a:t>Pořádá mezinárodní divadelní festival </a:t>
            </a:r>
            <a:r>
              <a:rPr lang="cs-CZ" b="1" dirty="0" smtClean="0">
                <a:solidFill>
                  <a:srgbClr val="FF0000"/>
                </a:solidFill>
              </a:rPr>
              <a:t>Setkání</a:t>
            </a:r>
            <a:r>
              <a:rPr lang="cs-CZ" dirty="0" smtClean="0"/>
              <a:t> </a:t>
            </a:r>
            <a:r>
              <a:rPr lang="cs-CZ" sz="3000" b="1" dirty="0" err="1" smtClean="0">
                <a:solidFill>
                  <a:srgbClr val="FC0202"/>
                </a:solidFill>
              </a:rPr>
              <a:t>Stretnutie</a:t>
            </a:r>
            <a:r>
              <a:rPr lang="cs-CZ" sz="3000" b="1" dirty="0" smtClean="0">
                <a:solidFill>
                  <a:srgbClr val="FC0202"/>
                </a:solidFill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cs-CZ" sz="3000" dirty="0" smtClean="0"/>
              <a:t>Nabízí svým návštěvníkům pestrý a široce zaměřený repertoár od muzikálů až po komorní hry.</a:t>
            </a:r>
          </a:p>
          <a:p>
            <a:pPr eaLnBrk="1" hangingPunct="1">
              <a:lnSpc>
                <a:spcPct val="90000"/>
              </a:lnSpc>
            </a:pPr>
            <a:r>
              <a:rPr lang="cs-CZ" sz="3000" dirty="0" smtClean="0"/>
              <a:t>Práce uměleckého souboru byla odměněna profesionálními oceněními i cenami diváků.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5937"/>
          </a:xfrm>
        </p:spPr>
        <p:txBody>
          <a:bodyPr/>
          <a:lstStyle/>
          <a:p>
            <a:pPr eaLnBrk="1" hangingPunct="1"/>
            <a:r>
              <a:rPr lang="cs-CZ" smtClean="0"/>
              <a:t>Historie divadla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eaLnBrk="1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 smtClean="0"/>
              <a:t>   </a:t>
            </a:r>
          </a:p>
          <a:p>
            <a:pPr eaLnBrk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b="1" dirty="0" smtClean="0">
                <a:solidFill>
                  <a:srgbClr val="FF0000"/>
                </a:solidFill>
              </a:rPr>
              <a:t>14.srpna </a:t>
            </a:r>
            <a:r>
              <a:rPr lang="cs-CZ" b="1" dirty="0">
                <a:solidFill>
                  <a:srgbClr val="FF0000"/>
                </a:solidFill>
              </a:rPr>
              <a:t>1946 </a:t>
            </a:r>
            <a:r>
              <a:rPr lang="cs-CZ" dirty="0" smtClean="0"/>
              <a:t>bylo</a:t>
            </a:r>
            <a:r>
              <a:rPr lang="cs-CZ" b="1" dirty="0" smtClean="0"/>
              <a:t> </a:t>
            </a:r>
            <a:r>
              <a:rPr lang="cs-CZ" u="sng" dirty="0" smtClean="0"/>
              <a:t>založeno</a:t>
            </a:r>
            <a:r>
              <a:rPr lang="cs-CZ" dirty="0" smtClean="0"/>
              <a:t> </a:t>
            </a:r>
            <a:r>
              <a:rPr lang="cs-CZ" dirty="0"/>
              <a:t>profesionální divadlo </a:t>
            </a:r>
            <a:r>
              <a:rPr lang="cs-CZ" dirty="0" smtClean="0"/>
              <a:t>v Gottwaldově (dnešním Zlíně) </a:t>
            </a:r>
            <a:br>
              <a:rPr lang="cs-CZ" dirty="0" smtClean="0"/>
            </a:br>
            <a:r>
              <a:rPr lang="cs-CZ" dirty="0" smtClean="0"/>
              <a:t>s </a:t>
            </a:r>
            <a:r>
              <a:rPr lang="cs-CZ" dirty="0"/>
              <a:t>názvem</a:t>
            </a:r>
            <a:r>
              <a:rPr lang="cs-CZ" b="1" dirty="0"/>
              <a:t> </a:t>
            </a:r>
            <a:r>
              <a:rPr lang="cs-CZ" b="1" u="sng" dirty="0" smtClean="0">
                <a:solidFill>
                  <a:srgbClr val="FF0000"/>
                </a:solidFill>
              </a:rPr>
              <a:t>Divadlo pracujících</a:t>
            </a:r>
            <a:r>
              <a:rPr lang="cs-CZ" b="1" dirty="0" smtClean="0"/>
              <a:t>.</a:t>
            </a:r>
          </a:p>
          <a:p>
            <a:pPr eaLnBrk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  <a:p>
            <a:pPr eaLnBrk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/>
              <a:t>17.září </a:t>
            </a:r>
            <a:r>
              <a:rPr lang="cs-CZ" dirty="0" smtClean="0"/>
              <a:t>1946 zahájilo</a:t>
            </a:r>
            <a:r>
              <a:rPr lang="cs-CZ" b="1" dirty="0" smtClean="0"/>
              <a:t> </a:t>
            </a:r>
            <a:r>
              <a:rPr lang="cs-CZ" dirty="0" smtClean="0"/>
              <a:t>svou </a:t>
            </a:r>
            <a:r>
              <a:rPr lang="cs-CZ" dirty="0"/>
              <a:t>činnost</a:t>
            </a:r>
            <a:r>
              <a:rPr lang="cs-CZ" b="1" dirty="0"/>
              <a:t> </a:t>
            </a:r>
            <a:r>
              <a:rPr lang="cs-CZ" dirty="0" smtClean="0"/>
              <a:t>na dnešní </a:t>
            </a:r>
            <a:r>
              <a:rPr lang="cs-CZ" u="sng" dirty="0" smtClean="0"/>
              <a:t>Malé scéně</a:t>
            </a:r>
            <a:r>
              <a:rPr lang="cs-CZ" dirty="0" smtClean="0"/>
              <a:t> hrou Jana Drdy </a:t>
            </a:r>
            <a:r>
              <a:rPr lang="cs-CZ" u="sng" dirty="0" smtClean="0">
                <a:solidFill>
                  <a:srgbClr val="FF0000"/>
                </a:solidFill>
              </a:rPr>
              <a:t>Hrátky </a:t>
            </a:r>
            <a:r>
              <a:rPr lang="cs-CZ" u="sng" dirty="0">
                <a:solidFill>
                  <a:srgbClr val="FF0000"/>
                </a:solidFill>
              </a:rPr>
              <a:t>s čertem</a:t>
            </a:r>
            <a:r>
              <a:rPr lang="cs-CZ" dirty="0"/>
              <a:t>. Prvním ředitelem se stal Jindřich Trousil.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Malá scéna</a:t>
            </a:r>
          </a:p>
        </p:txBody>
      </p:sp>
      <p:sp>
        <p:nvSpPr>
          <p:cNvPr id="16386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dirty="0" smtClean="0"/>
              <a:t>17. září 1946 byla slavnostně </a:t>
            </a:r>
            <a:r>
              <a:rPr lang="cs-CZ" u="sng" dirty="0" smtClean="0"/>
              <a:t>otevřena stálá scéna v budově adaptovaného Komorního kina (</a:t>
            </a:r>
            <a:r>
              <a:rPr lang="cs-CZ" u="sng" dirty="0" smtClean="0">
                <a:solidFill>
                  <a:srgbClr val="FF0000"/>
                </a:solidFill>
              </a:rPr>
              <a:t>dnešní </a:t>
            </a:r>
            <a:r>
              <a:rPr lang="cs-CZ" b="1" u="sng" dirty="0" smtClean="0">
                <a:solidFill>
                  <a:srgbClr val="FF0000"/>
                </a:solidFill>
              </a:rPr>
              <a:t>Malá scéna</a:t>
            </a:r>
            <a:r>
              <a:rPr lang="cs-CZ" u="sng" dirty="0" smtClean="0"/>
              <a:t>) inscenací Drdových Hrátek s čertem</a:t>
            </a:r>
            <a:r>
              <a:rPr lang="cs-CZ" dirty="0" smtClean="0"/>
              <a:t>. Už během první sezóny 1946/1947 přišli do Zlína významné herecké osobnosti, jako byli např. Jiří Adamíra, Věra Kubánková, Josef </a:t>
            </a:r>
            <a:r>
              <a:rPr lang="cs-CZ" dirty="0" err="1" smtClean="0"/>
              <a:t>Langmiler</a:t>
            </a:r>
            <a:r>
              <a:rPr lang="cs-CZ" dirty="0" smtClean="0"/>
              <a:t>, Jaroslav Moučka, Ilja Prachař, Otto Šimánek, Vítězslav Vejražka </a:t>
            </a:r>
            <a:br>
              <a:rPr lang="cs-CZ" dirty="0" smtClean="0"/>
            </a:br>
            <a:r>
              <a:rPr lang="cs-CZ" dirty="0" smtClean="0"/>
              <a:t>a v roce 1959 Jan </a:t>
            </a:r>
            <a:r>
              <a:rPr lang="cs-CZ" dirty="0" err="1" smtClean="0"/>
              <a:t>Libíček</a:t>
            </a:r>
            <a:r>
              <a:rPr lang="cs-CZ" dirty="0" smtClean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Malá scéna</a:t>
            </a:r>
          </a:p>
        </p:txBody>
      </p:sp>
      <p:pic>
        <p:nvPicPr>
          <p:cNvPr id="17410" name="Picture 4" descr="41c848c4-b_2-bb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403350" y="1412875"/>
            <a:ext cx="6337300" cy="475615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mtClean="0"/>
              <a:t>Nová divadelní budova</a:t>
            </a:r>
          </a:p>
        </p:txBody>
      </p:sp>
      <p:sp>
        <p:nvSpPr>
          <p:cNvPr id="18434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smtClean="0"/>
              <a:t>V roce 1957 byla vyhlášena soutěž na projekt  nové divadelní budovy, z níž jako vítěz vyšel návrh architektů  Miroslava a Karla Řepových, který pak zpracoval tým pod vedením Františka Rozhona. S výstavbou se začalo</a:t>
            </a:r>
            <a:br>
              <a:rPr lang="cs-CZ" smtClean="0"/>
            </a:br>
            <a:r>
              <a:rPr lang="cs-CZ" smtClean="0"/>
              <a:t> již v roce 1960. </a:t>
            </a:r>
          </a:p>
          <a:p>
            <a:pPr eaLnBrk="1" hangingPunct="1"/>
            <a:r>
              <a:rPr lang="cs-CZ" smtClean="0">
                <a:solidFill>
                  <a:srgbClr val="FF0000"/>
                </a:solidFill>
              </a:rPr>
              <a:t>11. listopadu </a:t>
            </a:r>
            <a:r>
              <a:rPr lang="cs-CZ" b="1" smtClean="0">
                <a:solidFill>
                  <a:srgbClr val="FF0000"/>
                </a:solidFill>
              </a:rPr>
              <a:t>1967 </a:t>
            </a:r>
            <a:r>
              <a:rPr lang="cs-CZ" smtClean="0">
                <a:solidFill>
                  <a:srgbClr val="FF0000"/>
                </a:solidFill>
              </a:rPr>
              <a:t>byla slavnostně otevřena  </a:t>
            </a:r>
            <a:r>
              <a:rPr lang="cs-CZ" b="1" smtClean="0">
                <a:solidFill>
                  <a:srgbClr val="FF0000"/>
                </a:solidFill>
              </a:rPr>
              <a:t>nová divadelní budova.</a:t>
            </a:r>
          </a:p>
          <a:p>
            <a:pPr eaLnBrk="1" hangingPunct="1"/>
            <a:endParaRPr lang="cs-CZ" smtClean="0"/>
          </a:p>
          <a:p>
            <a:pPr eaLnBrk="1" hangingPunct="1"/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ovéPole 3"/>
          <p:cNvSpPr txBox="1">
            <a:spLocks noChangeArrowheads="1"/>
          </p:cNvSpPr>
          <p:nvPr/>
        </p:nvSpPr>
        <p:spPr bwMode="auto">
          <a:xfrm>
            <a:off x="755650" y="5724525"/>
            <a:ext cx="72009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800">
                <a:latin typeface="Calibri" pitchFamily="34" charset="0"/>
              </a:rPr>
              <a:t>Městské divadlo ve Zlíně</a:t>
            </a:r>
          </a:p>
        </p:txBody>
      </p:sp>
      <p:pic>
        <p:nvPicPr>
          <p:cNvPr id="19458" name="Picture 6" descr="budov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549275"/>
            <a:ext cx="8713787" cy="451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Nadpis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1150938"/>
          </a:xfrm>
        </p:spPr>
        <p:txBody>
          <a:bodyPr/>
          <a:lstStyle/>
          <a:p>
            <a:pPr eaLnBrk="1" hangingPunct="1"/>
            <a:r>
              <a:rPr lang="cs-CZ" sz="4000" b="1" smtClean="0"/>
              <a:t> D</a:t>
            </a:r>
            <a:r>
              <a:rPr lang="cs-CZ" b="1" smtClean="0"/>
              <a:t>ivadélko v klubu – Dílna 9472</a:t>
            </a:r>
            <a:endParaRPr lang="cs-CZ" sz="4000" smtClean="0"/>
          </a:p>
        </p:txBody>
      </p:sp>
      <p:sp>
        <p:nvSpPr>
          <p:cNvPr id="2048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>
              <a:lnSpc>
                <a:spcPct val="90000"/>
              </a:lnSpc>
            </a:pPr>
            <a:endParaRPr lang="cs-CZ" sz="3000" dirty="0" smtClean="0"/>
          </a:p>
          <a:p>
            <a:pPr eaLnBrk="1">
              <a:lnSpc>
                <a:spcPct val="90000"/>
              </a:lnSpc>
            </a:pPr>
            <a:r>
              <a:rPr lang="cs-CZ" sz="3000" dirty="0" smtClean="0"/>
              <a:t>25.listopadu 1967 zahájilo </a:t>
            </a:r>
            <a:r>
              <a:rPr lang="cs-CZ" sz="3000" dirty="0" smtClean="0">
                <a:solidFill>
                  <a:srgbClr val="FF0000"/>
                </a:solidFill>
              </a:rPr>
              <a:t>Divadélko v klubu </a:t>
            </a:r>
            <a:r>
              <a:rPr lang="cs-CZ" sz="3000" dirty="0" smtClean="0"/>
              <a:t>premiérou inscenace </a:t>
            </a:r>
            <a:r>
              <a:rPr lang="cs-CZ" sz="3000" u="sng" dirty="0" smtClean="0"/>
              <a:t>Román služky</a:t>
            </a:r>
            <a:r>
              <a:rPr lang="cs-CZ" sz="3000" dirty="0" smtClean="0"/>
              <a:t>. </a:t>
            </a:r>
            <a:endParaRPr lang="cs-CZ" sz="3000" b="1" dirty="0" smtClean="0"/>
          </a:p>
          <a:p>
            <a:pPr eaLnBrk="1">
              <a:lnSpc>
                <a:spcPct val="90000"/>
              </a:lnSpc>
            </a:pPr>
            <a:r>
              <a:rPr lang="cs-CZ" sz="3000" dirty="0" smtClean="0"/>
              <a:t>Představení Divadélka v klubu nebyla  diktována dramaturgickým plánem, šlo o dobrovolnou činnost herců, kteří inscenace nastudovali </a:t>
            </a:r>
            <a:br>
              <a:rPr lang="cs-CZ" sz="3000" dirty="0" smtClean="0"/>
            </a:br>
            <a:r>
              <a:rPr lang="cs-CZ" sz="3000" dirty="0" smtClean="0"/>
              <a:t>ve svém volném čase. </a:t>
            </a:r>
          </a:p>
          <a:p>
            <a:pPr eaLnBrk="1">
              <a:lnSpc>
                <a:spcPct val="90000"/>
              </a:lnSpc>
            </a:pPr>
            <a:r>
              <a:rPr lang="cs-CZ" sz="3000" dirty="0" smtClean="0"/>
              <a:t>V roce 2011 byl klub přejmenován podle baťovského vzoru na Dílnu 9472.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Opakování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Jaké akce se konají v Dílně 9427 ?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O čem se mluví v „Klevetivých středách“ ?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Kterého herce z  Městského divadla ve Zlíně jste si oblíbili ? Proč 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144918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</TotalTime>
  <Words>517</Words>
  <Application>Microsoft Office PowerPoint</Application>
  <PresentationFormat>Předvádění na obrazovce (4:3)</PresentationFormat>
  <Paragraphs>78</Paragraphs>
  <Slides>18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19" baseType="lpstr">
      <vt:lpstr>Motiv systému Office</vt:lpstr>
      <vt:lpstr>Prezentace aplikace PowerPoint</vt:lpstr>
      <vt:lpstr>Městské divadlo Zlín</vt:lpstr>
      <vt:lpstr>Historie divadla</vt:lpstr>
      <vt:lpstr>Malá scéna</vt:lpstr>
      <vt:lpstr>Malá scéna</vt:lpstr>
      <vt:lpstr>Nová divadelní budova</vt:lpstr>
      <vt:lpstr>Prezentace aplikace PowerPoint</vt:lpstr>
      <vt:lpstr> Divadélko v klubu – Dílna 9472</vt:lpstr>
      <vt:lpstr>Opakování</vt:lpstr>
      <vt:lpstr>Odpovědi</vt:lpstr>
      <vt:lpstr>Studio Z</vt:lpstr>
      <vt:lpstr>Setkání / Stretnutie</vt:lpstr>
      <vt:lpstr>Naráz</vt:lpstr>
      <vt:lpstr>Zlínská škola umění</vt:lpstr>
      <vt:lpstr>Ocenění</vt:lpstr>
      <vt:lpstr>Prezentace aplikace PowerPoint</vt:lpstr>
      <vt:lpstr>Opakování</vt:lpstr>
      <vt:lpstr>Zdroje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Základní informace</dc:title>
  <dc:creator>sylva</dc:creator>
  <cp:lastModifiedBy>PC</cp:lastModifiedBy>
  <cp:revision>151</cp:revision>
  <dcterms:created xsi:type="dcterms:W3CDTF">2012-06-18T15:15:37Z</dcterms:created>
  <dcterms:modified xsi:type="dcterms:W3CDTF">2014-02-10T17:22:11Z</dcterms:modified>
</cp:coreProperties>
</file>