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2" r:id="rId5"/>
    <p:sldId id="271" r:id="rId6"/>
    <p:sldId id="284" r:id="rId7"/>
    <p:sldId id="265" r:id="rId8"/>
    <p:sldId id="267" r:id="rId9"/>
    <p:sldId id="264" r:id="rId10"/>
    <p:sldId id="277" r:id="rId11"/>
    <p:sldId id="282" r:id="rId12"/>
    <p:sldId id="279" r:id="rId13"/>
    <p:sldId id="285" r:id="rId14"/>
    <p:sldId id="283" r:id="rId1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7DD72-63A0-44BB-8BEF-9990A5C81736}" type="datetimeFigureOut">
              <a:rPr lang="cs-CZ"/>
              <a:pPr>
                <a:defRPr/>
              </a:pPr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EF562-1C98-473F-B026-FA12F4A57EB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C5A5B-2E0F-4AFD-9154-AA4C4CBCA79A}" type="datetimeFigureOut">
              <a:rPr lang="cs-CZ"/>
              <a:pPr>
                <a:defRPr/>
              </a:pPr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A7346-622D-4842-A965-3FA2A61139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5102C-8CF5-42FF-AA9F-51171723A6CC}" type="datetimeFigureOut">
              <a:rPr lang="cs-CZ"/>
              <a:pPr>
                <a:defRPr/>
              </a:pPr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930E5-AF73-4082-A943-CC38874F9F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1109B-F6F0-418F-AC9C-70978376CF24}" type="datetimeFigureOut">
              <a:rPr lang="cs-CZ"/>
              <a:pPr>
                <a:defRPr/>
              </a:pPr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98027-545F-4298-B200-E63859C4716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8B51A-FC8B-4F17-AFE5-64C8945B121C}" type="datetimeFigureOut">
              <a:rPr lang="cs-CZ"/>
              <a:pPr>
                <a:defRPr/>
              </a:pPr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E3AE2-501E-4E20-AD6F-C37AD2A3D8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0F845-62C2-4DE8-B7AD-2FF82BF4629A}" type="datetimeFigureOut">
              <a:rPr lang="cs-CZ"/>
              <a:pPr>
                <a:defRPr/>
              </a:pPr>
              <a:t>10.2.2014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E1C0E-E837-4CFE-AC5B-BAF5087EC51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EF2B-66DF-40A4-9F83-3FB1E050A763}" type="datetimeFigureOut">
              <a:rPr lang="cs-CZ"/>
              <a:pPr>
                <a:defRPr/>
              </a:pPr>
              <a:t>10.2.2014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3CF82-A76C-494E-AEF4-CE4F048EE9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4DBB9-CF7B-4B3E-8CA1-583AB58A1CFC}" type="datetimeFigureOut">
              <a:rPr lang="cs-CZ"/>
              <a:pPr>
                <a:defRPr/>
              </a:pPr>
              <a:t>10.2.2014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2962A-74CC-44AE-967F-E6A944D29E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5213C-C602-4E27-BA68-151FD2BD19CE}" type="datetimeFigureOut">
              <a:rPr lang="cs-CZ"/>
              <a:pPr>
                <a:defRPr/>
              </a:pPr>
              <a:t>10.2.2014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B9C9D-AC14-43E4-B8BE-15CDA0B1AD0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4FEB2-2411-42DF-B0A8-0240270EE6CC}" type="datetimeFigureOut">
              <a:rPr lang="cs-CZ"/>
              <a:pPr>
                <a:defRPr/>
              </a:pPr>
              <a:t>10.2.2014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69B15-B2B4-4C03-AF14-AF2FB9C93E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7D2AF-9512-49FE-A43F-72373EC31C59}" type="datetimeFigureOut">
              <a:rPr lang="cs-CZ"/>
              <a:pPr>
                <a:defRPr/>
              </a:pPr>
              <a:t>10.2.2014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1ACF0-C880-45C1-A433-5D872219230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6852913-7C36-4992-9B58-699CED87B568}" type="datetimeFigureOut">
              <a:rPr lang="cs-CZ"/>
              <a:pPr>
                <a:defRPr/>
              </a:pPr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E1B85A-4077-4B3F-B4F8-4565D7AAB19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Milo%C5%A1_Hyn%C5%A1t" TargetMode="External"/><Relationship Id="rId2" Type="http://schemas.openxmlformats.org/officeDocument/2006/relationships/hyperlink" Target="http://www.jamu.cz/o-nas/historie-jamu/historie-rektoru/hajda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Nadpis 1"/>
          <p:cNvSpPr>
            <a:spLocks noGrp="1"/>
          </p:cNvSpPr>
          <p:nvPr>
            <p:ph type="ctrTitle"/>
          </p:nvPr>
        </p:nvSpPr>
        <p:spPr>
          <a:xfrm>
            <a:off x="685800" y="1773238"/>
            <a:ext cx="7772400" cy="431800"/>
          </a:xfrm>
        </p:spPr>
        <p:txBody>
          <a:bodyPr/>
          <a:lstStyle/>
          <a:p>
            <a:pPr eaLnBrk="1" hangingPunct="1"/>
            <a:r>
              <a:rPr lang="cs-CZ" sz="3600" b="1" smtClean="0"/>
              <a:t>České divadlo po</a:t>
            </a:r>
            <a:r>
              <a:rPr lang="cs-CZ" sz="3600" b="1" smtClean="0">
                <a:latin typeface="Arial" charset="0"/>
              </a:rPr>
              <a:t> </a:t>
            </a:r>
            <a:r>
              <a:rPr lang="cs-CZ" sz="3600" b="1" smtClean="0"/>
              <a:t>2. světové válce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3315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>
                <a:solidFill>
                  <a:schemeClr val="bg1"/>
                </a:solidFill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/>
        </p:nvGraphicFramePr>
        <p:xfrm>
          <a:off x="728663" y="2492375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Režisérské osobnosti</a:t>
                      </a:r>
                      <a:r>
                        <a:rPr lang="cs-CZ" baseline="0" dirty="0" smtClean="0"/>
                        <a:t> Městského divadla ve Zlíně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23.8.2012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Čtvrtý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Režisérské osobnosti Městského divadla ve Zlíně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Výklad nové látky,  seminární práce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VY_32_INOVACE_13_CRAM03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34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err="1" smtClean="0">
                <a:solidFill>
                  <a:srgbClr val="FF0000"/>
                </a:solidFill>
              </a:rPr>
              <a:t>J.A.Pitínský</a:t>
            </a:r>
            <a:r>
              <a:rPr lang="cs-CZ" dirty="0" smtClean="0">
                <a:solidFill>
                  <a:srgbClr val="FF0000"/>
                </a:solidFill>
              </a:rPr>
              <a:t> je ve Zlíně doma</a:t>
            </a:r>
          </a:p>
        </p:txBody>
      </p:sp>
      <p:sp>
        <p:nvSpPr>
          <p:cNvPr id="2662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z="3000" u="sng" dirty="0" smtClean="0"/>
              <a:t>2006 režie melodramatu Zdeňka Fibicha</a:t>
            </a:r>
            <a:r>
              <a:rPr lang="cs-CZ" sz="3000" dirty="0" smtClean="0"/>
              <a:t> a </a:t>
            </a:r>
            <a:r>
              <a:rPr lang="cs-CZ" sz="3000" u="sng" dirty="0" smtClean="0"/>
              <a:t>Jaroslava Vrchlického Smrt </a:t>
            </a:r>
            <a:r>
              <a:rPr lang="cs-CZ" sz="3000" u="sng" dirty="0" err="1" smtClean="0"/>
              <a:t>Hippodamie</a:t>
            </a:r>
            <a:r>
              <a:rPr lang="cs-CZ" sz="3000" dirty="0" smtClean="0"/>
              <a:t>, dirigent Roman Válek. Inscenace reprezentovala Městské divadlo Zlín ve Lvově (Ukrajina).</a:t>
            </a:r>
          </a:p>
          <a:p>
            <a:pPr eaLnBrk="1" hangingPunct="1"/>
            <a:r>
              <a:rPr lang="cs-CZ" sz="3000" u="sng" dirty="0" smtClean="0"/>
              <a:t>2012 – </a:t>
            </a:r>
            <a:r>
              <a:rPr lang="cs-CZ" sz="3000" u="sng" dirty="0" err="1" smtClean="0"/>
              <a:t>Aischylos</a:t>
            </a:r>
            <a:r>
              <a:rPr lang="cs-CZ" sz="3000" u="sng" dirty="0" smtClean="0"/>
              <a:t>: Oresteia</a:t>
            </a:r>
            <a:r>
              <a:rPr lang="cs-CZ" sz="3000" dirty="0" smtClean="0"/>
              <a:t>.</a:t>
            </a:r>
          </a:p>
          <a:p>
            <a:pPr eaLnBrk="1" hangingPunct="1"/>
            <a:r>
              <a:rPr lang="cs-CZ" sz="3000" dirty="0" smtClean="0"/>
              <a:t>J.</a:t>
            </a:r>
            <a:r>
              <a:rPr lang="cs-CZ" sz="3000" dirty="0" smtClean="0">
                <a:latin typeface="Arial" charset="0"/>
              </a:rPr>
              <a:t> </a:t>
            </a:r>
            <a:r>
              <a:rPr lang="cs-CZ" sz="3000" dirty="0" smtClean="0"/>
              <a:t>A.</a:t>
            </a:r>
            <a:r>
              <a:rPr lang="cs-CZ" sz="3000" dirty="0" smtClean="0">
                <a:latin typeface="Arial" charset="0"/>
              </a:rPr>
              <a:t> </a:t>
            </a:r>
            <a:r>
              <a:rPr lang="cs-CZ" sz="3000" dirty="0" err="1" smtClean="0"/>
              <a:t>Pitínský</a:t>
            </a:r>
            <a:r>
              <a:rPr lang="cs-CZ" sz="3000" dirty="0" smtClean="0"/>
              <a:t> patří k našim nejrenomovanějším režisérům. Je nositelem spousty cen, ale působí velmi skromně.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Režisér </a:t>
            </a:r>
            <a:r>
              <a:rPr lang="cs-CZ" dirty="0" err="1" smtClean="0"/>
              <a:t>Dodo</a:t>
            </a:r>
            <a:r>
              <a:rPr lang="cs-CZ" dirty="0" smtClean="0"/>
              <a:t> </a:t>
            </a:r>
            <a:r>
              <a:rPr lang="cs-CZ" dirty="0" err="1" smtClean="0"/>
              <a:t>Gombár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Slovenský režisér, dramatik.</a:t>
            </a:r>
          </a:p>
          <a:p>
            <a:r>
              <a:rPr lang="cs-CZ" dirty="0"/>
              <a:t>U</a:t>
            </a:r>
            <a:r>
              <a:rPr lang="cs-CZ" dirty="0" smtClean="0"/>
              <a:t>mělecký šéf v Komorném divadle Martin, Městském divadle Zlín, nyní uměleckým šéfem Švandova divadla.</a:t>
            </a:r>
          </a:p>
          <a:p>
            <a:r>
              <a:rPr lang="cs-CZ" dirty="0" smtClean="0"/>
              <a:t>Významné inscenace zlínského období:</a:t>
            </a:r>
          </a:p>
          <a:p>
            <a:pPr marL="0" indent="0">
              <a:buNone/>
            </a:pPr>
            <a:r>
              <a:rPr lang="cs-CZ" dirty="0" smtClean="0"/>
              <a:t>	Šumař na střeše</a:t>
            </a:r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err="1" smtClean="0"/>
              <a:t>Bulgakov</a:t>
            </a:r>
            <a:r>
              <a:rPr lang="cs-CZ" dirty="0" smtClean="0"/>
              <a:t>: Mistr a Markétka</a:t>
            </a:r>
          </a:p>
          <a:p>
            <a:pPr marL="0" indent="0">
              <a:buNone/>
            </a:pPr>
            <a:r>
              <a:rPr lang="cs-CZ" dirty="0" smtClean="0"/>
              <a:t>	Goethe: Faust (I. i II. díl).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936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Opakování</a:t>
            </a:r>
          </a:p>
        </p:txBody>
      </p:sp>
      <p:sp>
        <p:nvSpPr>
          <p:cNvPr id="2867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Co znamená slovo režie? Co je náplní práce režiséra?</a:t>
            </a:r>
          </a:p>
          <a:p>
            <a:pPr eaLnBrk="1" hangingPunct="1"/>
            <a:r>
              <a:rPr lang="cs-CZ" smtClean="0"/>
              <a:t>Znáte divadelní režiséry z Městského divadla ve Zlíně?</a:t>
            </a:r>
          </a:p>
          <a:p>
            <a:pPr eaLnBrk="1" hangingPunct="1"/>
            <a:r>
              <a:rPr lang="cs-CZ" smtClean="0"/>
              <a:t>Co jsou klevetivé středy?</a:t>
            </a:r>
          </a:p>
          <a:p>
            <a:pPr eaLnBrk="1" hangingPunct="1"/>
            <a:r>
              <a:rPr lang="cs-CZ" smtClean="0"/>
              <a:t>Zkuste dramatizaci třeba lidové pohádky Boženy Němcové Chytrá horákyně. Zkuste režírovat její nastudování v semináři.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Režie je umělecké řízení, realizace divadelní hry.</a:t>
            </a:r>
          </a:p>
          <a:p>
            <a:r>
              <a:rPr lang="cs-CZ" dirty="0" smtClean="0"/>
              <a:t>Klevetivé středy jsou setkání</a:t>
            </a:r>
            <a:r>
              <a:rPr lang="cs-CZ" smtClean="0"/>
              <a:t>, besedy s </a:t>
            </a:r>
            <a:r>
              <a:rPr lang="cs-CZ" dirty="0" smtClean="0"/>
              <a:t>tvůrci </a:t>
            </a:r>
            <a:r>
              <a:rPr lang="cs-CZ" smtClean="0"/>
              <a:t>nových inscenací.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42962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Archívní materiály Městského divadla ve Zlíně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8949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Režisérské osobnosti </a:t>
            </a:r>
            <a:br>
              <a:rPr lang="cs-CZ" dirty="0" smtClean="0"/>
            </a:br>
            <a:r>
              <a:rPr lang="cs-CZ" dirty="0" smtClean="0"/>
              <a:t>Městského divadla ve Zlíně</a:t>
            </a:r>
            <a:endParaRPr lang="cs-CZ" dirty="0"/>
          </a:p>
        </p:txBody>
      </p:sp>
      <p:sp>
        <p:nvSpPr>
          <p:cNvPr id="1433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700" dirty="0" smtClean="0"/>
              <a:t>Od roku 1967 se začala datovat nejen historie nové budovy, ale také nové dějiny divadelnictví ve Zlíně. </a:t>
            </a:r>
            <a:endParaRPr lang="cs-CZ" sz="27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cs-CZ" sz="2700" dirty="0" smtClean="0">
                <a:latin typeface="Arial" charset="0"/>
              </a:rPr>
              <a:t>V</a:t>
            </a:r>
            <a:r>
              <a:rPr lang="cs-CZ" sz="2700" dirty="0" smtClean="0"/>
              <a:t> čele tohoto procesu stáli </a:t>
            </a:r>
            <a:r>
              <a:rPr lang="cs-CZ" sz="2700" dirty="0" smtClean="0">
                <a:solidFill>
                  <a:srgbClr val="FF0000"/>
                </a:solidFill>
              </a:rPr>
              <a:t>umělecký šéf Karel Pokorný </a:t>
            </a:r>
            <a:r>
              <a:rPr lang="cs-CZ" sz="2700" dirty="0" smtClean="0"/>
              <a:t>a dramaturg Otakar </a:t>
            </a:r>
            <a:r>
              <a:rPr lang="cs-CZ" sz="2700" dirty="0" err="1" smtClean="0"/>
              <a:t>Roubínek</a:t>
            </a:r>
            <a:r>
              <a:rPr lang="cs-CZ" sz="27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cs-CZ" sz="2700" dirty="0" smtClean="0"/>
              <a:t>V roce 1971 nastoupil do angažmá režisér </a:t>
            </a:r>
            <a:r>
              <a:rPr lang="cs-CZ" sz="2700" dirty="0" smtClean="0">
                <a:solidFill>
                  <a:srgbClr val="FF0000"/>
                </a:solidFill>
              </a:rPr>
              <a:t>Alois Hajda</a:t>
            </a:r>
            <a:r>
              <a:rPr lang="cs-CZ" sz="2700" dirty="0" smtClean="0"/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cs-CZ" sz="2700" dirty="0" smtClean="0">
                <a:solidFill>
                  <a:srgbClr val="FF0000"/>
                </a:solidFill>
              </a:rPr>
              <a:t>Karel Semerád </a:t>
            </a:r>
            <a:r>
              <a:rPr lang="cs-CZ" sz="2700" dirty="0" smtClean="0"/>
              <a:t>byl herec,</a:t>
            </a:r>
            <a:r>
              <a:rPr lang="cs-CZ" sz="2700" dirty="0" smtClean="0">
                <a:latin typeface="Arial" charset="0"/>
              </a:rPr>
              <a:t> </a:t>
            </a:r>
            <a:r>
              <a:rPr lang="cs-CZ" sz="2700" dirty="0" smtClean="0"/>
              <a:t>režisér i autor.  </a:t>
            </a:r>
          </a:p>
          <a:p>
            <a:pPr eaLnBrk="1" hangingPunct="1">
              <a:lnSpc>
                <a:spcPct val="90000"/>
              </a:lnSpc>
            </a:pPr>
            <a:r>
              <a:rPr lang="cs-CZ" sz="2700" dirty="0" smtClean="0"/>
              <a:t>Na počátku osmdesátých let působili ve Zlíně režiséři </a:t>
            </a:r>
            <a:r>
              <a:rPr lang="cs-CZ" sz="2700" dirty="0" smtClean="0">
                <a:solidFill>
                  <a:srgbClr val="FF0000"/>
                </a:solidFill>
              </a:rPr>
              <a:t>Miloš Hynšt </a:t>
            </a:r>
            <a:r>
              <a:rPr lang="cs-CZ" sz="2700" dirty="0" smtClean="0"/>
              <a:t>a </a:t>
            </a:r>
            <a:r>
              <a:rPr lang="cs-CZ" sz="2700" dirty="0" smtClean="0">
                <a:solidFill>
                  <a:srgbClr val="FF0000"/>
                </a:solidFill>
              </a:rPr>
              <a:t>Ivan </a:t>
            </a:r>
            <a:r>
              <a:rPr lang="cs-CZ" sz="2700" dirty="0" err="1" smtClean="0">
                <a:solidFill>
                  <a:srgbClr val="FF0000"/>
                </a:solidFill>
              </a:rPr>
              <a:t>Balaďa</a:t>
            </a:r>
            <a:r>
              <a:rPr lang="cs-CZ" sz="27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cs-CZ" sz="2700" dirty="0" smtClean="0"/>
              <a:t>Režisér </a:t>
            </a:r>
            <a:r>
              <a:rPr lang="cs-CZ" sz="2700" dirty="0" err="1" smtClean="0">
                <a:solidFill>
                  <a:srgbClr val="FF0000"/>
                </a:solidFill>
              </a:rPr>
              <a:t>J.A.Pitínský</a:t>
            </a:r>
            <a:r>
              <a:rPr lang="cs-CZ" sz="2700" dirty="0" smtClean="0"/>
              <a:t> ve </a:t>
            </a:r>
            <a:r>
              <a:rPr lang="cs-CZ" sz="2700" dirty="0" smtClean="0">
                <a:latin typeface="+mj-lt"/>
              </a:rPr>
              <a:t>Zlíně vytváří pozoruhodné inscenace.</a:t>
            </a:r>
          </a:p>
          <a:p>
            <a:pPr eaLnBrk="1" hangingPunct="1">
              <a:lnSpc>
                <a:spcPct val="90000"/>
              </a:lnSpc>
            </a:pPr>
            <a:endParaRPr lang="cs-CZ" sz="2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Režisér Karel Pokorný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cs-CZ" dirty="0" smtClean="0">
                <a:solidFill>
                  <a:srgbClr val="FF0000"/>
                </a:solidFill>
              </a:rPr>
              <a:t>Karel Pokorný </a:t>
            </a:r>
            <a:r>
              <a:rPr lang="cs-CZ" dirty="0" smtClean="0"/>
              <a:t>(1934–1979) – divadelní režisér, prozaik, dramatik.</a:t>
            </a:r>
          </a:p>
          <a:p>
            <a:pPr eaLnBrk="1" hangingPunct="1">
              <a:lnSpc>
                <a:spcPct val="90000"/>
              </a:lnSpc>
            </a:pPr>
            <a:r>
              <a:rPr lang="cs-CZ" dirty="0" smtClean="0"/>
              <a:t>1965 </a:t>
            </a:r>
            <a:r>
              <a:rPr lang="cs-CZ" dirty="0" smtClean="0">
                <a:latin typeface="Arial" charset="0"/>
              </a:rPr>
              <a:t>- </a:t>
            </a:r>
            <a:r>
              <a:rPr lang="cs-CZ" dirty="0" smtClean="0"/>
              <a:t>nastoupil do funkce uměleckého šéfa Divadla pracujících v Gottwaldově.</a:t>
            </a:r>
          </a:p>
          <a:p>
            <a:pPr eaLnBrk="1" hangingPunct="1">
              <a:lnSpc>
                <a:spcPct val="90000"/>
              </a:lnSpc>
            </a:pPr>
            <a:r>
              <a:rPr lang="cs-CZ" dirty="0" smtClean="0"/>
              <a:t>11. listopadu 1967 </a:t>
            </a:r>
            <a:r>
              <a:rPr lang="cs-CZ" dirty="0" smtClean="0">
                <a:latin typeface="Arial" charset="0"/>
              </a:rPr>
              <a:t>-</a:t>
            </a:r>
            <a:r>
              <a:rPr lang="cs-CZ" dirty="0" smtClean="0"/>
              <a:t>  </a:t>
            </a:r>
            <a:r>
              <a:rPr lang="cs-CZ" u="sng" dirty="0" smtClean="0"/>
              <a:t>slavnostně otevřena nová divadelní budova premiérou hry Jiřího Mahena Jánošík v režii K. Pokorného</a:t>
            </a:r>
            <a:r>
              <a:rPr lang="cs-CZ" dirty="0" smtClean="0"/>
              <a:t>, titulní roli vytvořil Miroslav Moravec.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Režisér </a:t>
            </a:r>
            <a:r>
              <a:rPr lang="cs-CZ" smtClean="0">
                <a:solidFill>
                  <a:srgbClr val="FF0000"/>
                </a:solidFill>
              </a:rPr>
              <a:t>Alois Hajda</a:t>
            </a:r>
          </a:p>
        </p:txBody>
      </p:sp>
      <p:sp>
        <p:nvSpPr>
          <p:cNvPr id="16386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8904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700" dirty="0" smtClean="0">
                <a:solidFill>
                  <a:srgbClr val="FF0000"/>
                </a:solidFill>
              </a:rPr>
              <a:t>Divadelní režisér a pedagog, profesor režie JAMU </a:t>
            </a:r>
            <a:br>
              <a:rPr lang="cs-CZ" sz="2700" dirty="0" smtClean="0">
                <a:solidFill>
                  <a:srgbClr val="FF0000"/>
                </a:solidFill>
              </a:rPr>
            </a:br>
            <a:r>
              <a:rPr lang="cs-CZ" sz="2700" dirty="0" smtClean="0"/>
              <a:t>v Brně, významná osobnost českého divadla.</a:t>
            </a:r>
          </a:p>
          <a:p>
            <a:pPr eaLnBrk="1" hangingPunct="1">
              <a:lnSpc>
                <a:spcPct val="90000"/>
              </a:lnSpc>
            </a:pPr>
            <a:r>
              <a:rPr lang="cs-CZ" sz="2700" dirty="0" smtClean="0"/>
              <a:t>1953</a:t>
            </a:r>
            <a:r>
              <a:rPr lang="cs-CZ" sz="2700" dirty="0" smtClean="0">
                <a:latin typeface="Arial" charset="0"/>
              </a:rPr>
              <a:t> </a:t>
            </a:r>
            <a:r>
              <a:rPr lang="cs-CZ" sz="2700" dirty="0" smtClean="0"/>
              <a:t>absolvoval JAMU v Brně, obor divadelní režie.</a:t>
            </a:r>
          </a:p>
          <a:p>
            <a:pPr eaLnBrk="1" hangingPunct="1">
              <a:lnSpc>
                <a:spcPct val="90000"/>
              </a:lnSpc>
            </a:pPr>
            <a:r>
              <a:rPr lang="cs-CZ" sz="2700" dirty="0" smtClean="0"/>
              <a:t> Po nástupu Husákovy tzv. „normalizace“ byl nucen opustit brněnské angažmá i pedagogické místo </a:t>
            </a:r>
            <a:br>
              <a:rPr lang="cs-CZ" sz="2700" dirty="0" smtClean="0"/>
            </a:br>
            <a:r>
              <a:rPr lang="cs-CZ" sz="2700" dirty="0" smtClean="0"/>
              <a:t>na JAMU. </a:t>
            </a:r>
            <a:endParaRPr lang="cs-CZ" sz="27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cs-CZ" sz="2700" dirty="0" smtClean="0">
                <a:solidFill>
                  <a:srgbClr val="FF0000"/>
                </a:solidFill>
              </a:rPr>
              <a:t>1971-1981</a:t>
            </a:r>
            <a:r>
              <a:rPr lang="cs-CZ" sz="27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cs-CZ" sz="2700" dirty="0" smtClean="0"/>
              <a:t>působil </a:t>
            </a:r>
            <a:r>
              <a:rPr lang="cs-CZ" sz="2700" dirty="0" smtClean="0">
                <a:solidFill>
                  <a:srgbClr val="FF0000"/>
                </a:solidFill>
              </a:rPr>
              <a:t>ve Zlíně</a:t>
            </a:r>
            <a:r>
              <a:rPr lang="cs-CZ" sz="2700" dirty="0" smtClean="0"/>
              <a:t>, poté působil opět v Brně.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dirty="0" smtClean="0">
                <a:latin typeface="Arial" charset="0"/>
              </a:rPr>
              <a:t>Významné inscenace zlínské éry: B. Brecht: Muž jako muž, W. Shakespeare: Král Lear a další.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Režisér</a:t>
            </a:r>
            <a:r>
              <a:rPr lang="cs-CZ" dirty="0" smtClean="0">
                <a:solidFill>
                  <a:srgbClr val="FF0000"/>
                </a:solidFill>
              </a:rPr>
              <a:t> Miloš Hynšt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rgbClr val="FF0000"/>
                </a:solidFill>
              </a:rPr>
              <a:t>Doc. Miloš Hynšt</a:t>
            </a:r>
            <a:r>
              <a:rPr lang="cs-CZ" dirty="0"/>
              <a:t> (1921 – 2010) </a:t>
            </a:r>
            <a:r>
              <a:rPr lang="cs-CZ" dirty="0">
                <a:solidFill>
                  <a:srgbClr val="FF0000"/>
                </a:solidFill>
              </a:rPr>
              <a:t>byl významný divadelní režisér a pedagog</a:t>
            </a:r>
            <a:r>
              <a:rPr lang="cs-CZ" dirty="0"/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Na </a:t>
            </a:r>
            <a:r>
              <a:rPr lang="cs-CZ" dirty="0"/>
              <a:t>počátku </a:t>
            </a:r>
            <a:r>
              <a:rPr lang="cs-CZ" dirty="0" smtClean="0"/>
              <a:t>normalizace </a:t>
            </a:r>
            <a:r>
              <a:rPr lang="cs-CZ" dirty="0"/>
              <a:t>byl Miloš </a:t>
            </a:r>
            <a:r>
              <a:rPr lang="cs-CZ" dirty="0" smtClean="0"/>
              <a:t>Hynšt spolu </a:t>
            </a:r>
            <a:br>
              <a:rPr lang="cs-CZ" dirty="0" smtClean="0"/>
            </a:br>
            <a:r>
              <a:rPr lang="cs-CZ" dirty="0" smtClean="0"/>
              <a:t>s dalšími umělci (A. Hajda</a:t>
            </a:r>
            <a:r>
              <a:rPr lang="cs-CZ" dirty="0"/>
              <a:t>, </a:t>
            </a:r>
            <a:r>
              <a:rPr lang="cs-CZ" dirty="0" smtClean="0"/>
              <a:t>L. Kundera</a:t>
            </a:r>
            <a:r>
              <a:rPr lang="cs-CZ" dirty="0"/>
              <a:t>) </a:t>
            </a:r>
            <a:r>
              <a:rPr lang="cs-CZ" dirty="0" smtClean="0"/>
              <a:t>vypovězen </a:t>
            </a:r>
            <a:r>
              <a:rPr lang="cs-CZ" dirty="0"/>
              <a:t>ze Státního </a:t>
            </a:r>
            <a:r>
              <a:rPr lang="cs-CZ" dirty="0" smtClean="0"/>
              <a:t>divadla v Brně.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Našel </a:t>
            </a:r>
            <a:r>
              <a:rPr lang="cs-CZ" dirty="0"/>
              <a:t>útočiště ve Slováckém divadle v Uherském </a:t>
            </a:r>
            <a:r>
              <a:rPr lang="cs-CZ" dirty="0" smtClean="0"/>
              <a:t>Hradišti a posléze </a:t>
            </a:r>
            <a:r>
              <a:rPr lang="cs-CZ" dirty="0"/>
              <a:t>v </a:t>
            </a:r>
            <a:r>
              <a:rPr lang="cs-CZ" dirty="0">
                <a:solidFill>
                  <a:srgbClr val="FF0000"/>
                </a:solidFill>
              </a:rPr>
              <a:t>Divadle pracujících </a:t>
            </a:r>
            <a:r>
              <a:rPr lang="cs-CZ" dirty="0" smtClean="0">
                <a:solidFill>
                  <a:srgbClr val="FF0000"/>
                </a:solidFill>
              </a:rPr>
              <a:t>v Gottwaldově</a:t>
            </a:r>
            <a:r>
              <a:rPr lang="cs-CZ" dirty="0" smtClean="0"/>
              <a:t>,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dnešním  Zlíně </a:t>
            </a:r>
            <a:r>
              <a:rPr lang="cs-CZ" dirty="0" smtClean="0">
                <a:solidFill>
                  <a:srgbClr val="FF0000"/>
                </a:solidFill>
              </a:rPr>
              <a:t>(1981–1989)</a:t>
            </a:r>
            <a:r>
              <a:rPr lang="cs-CZ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/>
              <a:t>Problematikou výuky herectví a režie se Miloš Hynšt </a:t>
            </a:r>
            <a:r>
              <a:rPr lang="cs-CZ" dirty="0" smtClean="0"/>
              <a:t>zabýval </a:t>
            </a:r>
            <a:r>
              <a:rPr lang="cs-CZ" dirty="0"/>
              <a:t>celoživotně. </a:t>
            </a:r>
            <a:r>
              <a:rPr lang="cs-CZ" u="sng" dirty="0" smtClean="0"/>
              <a:t>Po </a:t>
            </a:r>
            <a:r>
              <a:rPr lang="cs-CZ" u="sng" dirty="0"/>
              <a:t>roce 1989 </a:t>
            </a:r>
            <a:r>
              <a:rPr lang="cs-CZ" dirty="0" smtClean="0"/>
              <a:t>byl </a:t>
            </a:r>
            <a:r>
              <a:rPr lang="cs-CZ" u="sng" dirty="0"/>
              <a:t>znovu</a:t>
            </a:r>
            <a:r>
              <a:rPr lang="cs-CZ" dirty="0"/>
              <a:t> </a:t>
            </a:r>
            <a:r>
              <a:rPr lang="cs-CZ" u="sng" dirty="0"/>
              <a:t>přizván ke </a:t>
            </a:r>
            <a:r>
              <a:rPr lang="cs-CZ" u="sng" dirty="0" smtClean="0"/>
              <a:t>spolupráci</a:t>
            </a:r>
            <a:r>
              <a:rPr lang="cs-CZ" u="sng" dirty="0"/>
              <a:t> s</a:t>
            </a:r>
            <a:r>
              <a:rPr lang="cs-CZ" u="sng" dirty="0" smtClean="0"/>
              <a:t> JAMU</a:t>
            </a:r>
            <a:r>
              <a:rPr lang="cs-CZ" dirty="0" smtClean="0"/>
              <a:t>.</a:t>
            </a:r>
            <a:r>
              <a:rPr lang="cs-CZ" u="sng" dirty="0" smtClean="0"/>
              <a:t>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Režiséři Alois Hajda a Miloš Hynšt jsou velmi významné divadelní osobnosti. Prohlédněte si jejich životopisy. </a:t>
            </a:r>
            <a:r>
              <a:rPr lang="fi-FI" dirty="0">
                <a:hlinkClick r:id="rId2"/>
              </a:rPr>
              <a:t>Prof. </a:t>
            </a:r>
            <a:r>
              <a:rPr lang="fi-FI" i="1" dirty="0">
                <a:hlinkClick r:id="rId2"/>
              </a:rPr>
              <a:t>Alois Hajda</a:t>
            </a:r>
            <a:r>
              <a:rPr lang="fi-FI" dirty="0">
                <a:hlinkClick r:id="rId2"/>
              </a:rPr>
              <a:t> (7. 7. 1928) </a:t>
            </a:r>
            <a:r>
              <a:rPr lang="fi-FI" dirty="0" smtClean="0">
                <a:hlinkClick r:id="rId2"/>
              </a:rPr>
              <a:t>– JAMU</a:t>
            </a:r>
            <a:r>
              <a:rPr lang="cs-CZ" dirty="0" smtClean="0"/>
              <a:t> a také </a:t>
            </a:r>
            <a:r>
              <a:rPr lang="cs-CZ" i="1" dirty="0">
                <a:hlinkClick r:id="rId3"/>
              </a:rPr>
              <a:t>Miloš Hynšt</a:t>
            </a:r>
            <a:r>
              <a:rPr lang="cs-CZ" dirty="0">
                <a:hlinkClick r:id="rId3"/>
              </a:rPr>
              <a:t> – </a:t>
            </a:r>
            <a:r>
              <a:rPr lang="cs-CZ" dirty="0" smtClean="0">
                <a:hlinkClick r:id="rId3"/>
              </a:rPr>
              <a:t>Wikipedie</a:t>
            </a:r>
            <a:r>
              <a:rPr lang="cs-CZ" dirty="0" smtClean="0"/>
              <a:t>.</a:t>
            </a:r>
          </a:p>
          <a:p>
            <a:r>
              <a:rPr lang="cs-CZ" dirty="0" smtClean="0"/>
              <a:t>Sláva zlínského divadla stojí také na herecké práci. Pozvěte na besedu do školy některé herce Městského divadla ve Zlíně.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88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Režisér Ivan </a:t>
            </a:r>
            <a:r>
              <a:rPr lang="cs-CZ" dirty="0" err="1" smtClean="0"/>
              <a:t>Balaďa</a:t>
            </a:r>
            <a:endParaRPr lang="cs-CZ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77072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Narodil se r. 1936 v Bratislavě. Je to slovenský </a:t>
            </a:r>
            <a:r>
              <a:rPr lang="cs-CZ" dirty="0"/>
              <a:t>filmový </a:t>
            </a:r>
            <a:r>
              <a:rPr lang="cs-CZ" dirty="0" smtClean="0"/>
              <a:t>a  televizní</a:t>
            </a:r>
            <a:r>
              <a:rPr lang="cs-CZ" dirty="0"/>
              <a:t> </a:t>
            </a:r>
            <a:endParaRPr lang="cs-CZ" dirty="0" smtClean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dirty="0" smtClean="0"/>
              <a:t>režisér a scénárista. V </a:t>
            </a:r>
            <a:r>
              <a:rPr lang="cs-CZ" dirty="0"/>
              <a:t>70. </a:t>
            </a:r>
            <a:r>
              <a:rPr lang="cs-CZ" dirty="0" smtClean="0"/>
              <a:t>letech mu </a:t>
            </a:r>
            <a:r>
              <a:rPr lang="cs-CZ" dirty="0"/>
              <a:t>byla filmová činnost </a:t>
            </a:r>
            <a:r>
              <a:rPr lang="cs-CZ" dirty="0" smtClean="0"/>
              <a:t>zakázána,  natočil </a:t>
            </a:r>
            <a:r>
              <a:rPr lang="cs-CZ" dirty="0"/>
              <a:t>trezorový film Archa bláznů podle Čechovovy povídky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Pavilón </a:t>
            </a:r>
            <a:r>
              <a:rPr lang="cs-CZ" dirty="0"/>
              <a:t>č. </a:t>
            </a:r>
            <a:r>
              <a:rPr lang="cs-CZ" dirty="0" smtClean="0"/>
              <a:t>6.</a:t>
            </a:r>
            <a:endParaRPr lang="cs-CZ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Začal se věnovat </a:t>
            </a:r>
            <a:r>
              <a:rPr lang="cs-CZ" dirty="0"/>
              <a:t>divadelní </a:t>
            </a:r>
            <a:r>
              <a:rPr lang="cs-CZ" dirty="0" smtClean="0"/>
              <a:t>režii.</a:t>
            </a:r>
            <a:r>
              <a:rPr lang="cs-CZ" dirty="0"/>
              <a:t> </a:t>
            </a: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rgbClr val="FF0000"/>
                </a:solidFill>
              </a:rPr>
              <a:t>Od r. 1983 </a:t>
            </a:r>
            <a:r>
              <a:rPr lang="cs-CZ" dirty="0" smtClean="0"/>
              <a:t>získal</a:t>
            </a:r>
            <a:r>
              <a:rPr lang="cs-CZ" dirty="0" smtClean="0">
                <a:solidFill>
                  <a:srgbClr val="FF0000"/>
                </a:solidFill>
              </a:rPr>
              <a:t> angažmá </a:t>
            </a:r>
            <a:r>
              <a:rPr lang="cs-CZ" dirty="0">
                <a:solidFill>
                  <a:srgbClr val="FF0000"/>
                </a:solidFill>
              </a:rPr>
              <a:t>ve Zlíně. </a:t>
            </a:r>
            <a:endParaRPr lang="cs-CZ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Významné inscenace: Nezvalova </a:t>
            </a:r>
            <a:r>
              <a:rPr lang="cs-CZ" dirty="0"/>
              <a:t>Manon </a:t>
            </a:r>
            <a:r>
              <a:rPr lang="cs-CZ" dirty="0" err="1"/>
              <a:t>Lescaut</a:t>
            </a:r>
            <a:r>
              <a:rPr lang="cs-CZ" dirty="0"/>
              <a:t>, </a:t>
            </a:r>
            <a:r>
              <a:rPr lang="cs-CZ" dirty="0" smtClean="0"/>
              <a:t>Schillerovy Úklady </a:t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láska, </a:t>
            </a:r>
            <a:r>
              <a:rPr lang="cs-CZ" dirty="0" err="1" smtClean="0"/>
              <a:t>Molierův</a:t>
            </a:r>
            <a:r>
              <a:rPr lang="cs-CZ" dirty="0" smtClean="0"/>
              <a:t> Don Juan, Shakespearův Kupec benátský.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Potom se k filmařině vrátil, vznikl televizní seriál Největší</a:t>
            </a:r>
            <a:br>
              <a:rPr lang="cs-CZ" dirty="0" smtClean="0"/>
            </a:br>
            <a:r>
              <a:rPr lang="cs-CZ" dirty="0" smtClean="0"/>
              <a:t> </a:t>
            </a:r>
            <a:r>
              <a:rPr lang="cs-CZ" dirty="0"/>
              <a:t>z Pierotů </a:t>
            </a:r>
            <a:r>
              <a:rPr lang="cs-CZ" dirty="0" smtClean="0"/>
              <a:t>podle románu F</a:t>
            </a:r>
            <a:r>
              <a:rPr lang="cs-CZ" dirty="0"/>
              <a:t>. </a:t>
            </a:r>
            <a:r>
              <a:rPr lang="cs-CZ" dirty="0" smtClean="0"/>
              <a:t>Kožíka.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/>
              <a:t>1</a:t>
            </a:r>
            <a:r>
              <a:rPr lang="cs-CZ" dirty="0" smtClean="0"/>
              <a:t>995 se do </a:t>
            </a:r>
            <a:r>
              <a:rPr lang="cs-CZ" dirty="0"/>
              <a:t>angažmá </a:t>
            </a:r>
            <a:r>
              <a:rPr lang="cs-CZ" dirty="0" smtClean="0"/>
              <a:t>ve Zlíně režisér </a:t>
            </a:r>
            <a:r>
              <a:rPr lang="cs-CZ" dirty="0"/>
              <a:t>Ivan </a:t>
            </a:r>
            <a:r>
              <a:rPr lang="cs-CZ" dirty="0" err="1" smtClean="0"/>
              <a:t>Balaďa</a:t>
            </a:r>
            <a:r>
              <a:rPr lang="cs-CZ" dirty="0" smtClean="0"/>
              <a:t> vrátil. V tomto</a:t>
            </a:r>
            <a:br>
              <a:rPr lang="cs-CZ" dirty="0" smtClean="0"/>
            </a:br>
            <a:r>
              <a:rPr lang="cs-CZ" dirty="0" smtClean="0"/>
              <a:t>období režíroval hry  </a:t>
            </a:r>
            <a:r>
              <a:rPr lang="cs-CZ" dirty="0" err="1" smtClean="0"/>
              <a:t>Moliera</a:t>
            </a:r>
            <a:r>
              <a:rPr lang="cs-CZ" dirty="0" smtClean="0"/>
              <a:t>, Shakespeara, Tyla, Gogola, …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Herec a režisér Karel Semerád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rgbClr val="FF0000"/>
                </a:solidFill>
              </a:rPr>
              <a:t>Karel Semerád </a:t>
            </a:r>
            <a:r>
              <a:rPr lang="cs-CZ" dirty="0" smtClean="0"/>
              <a:t>(narozen </a:t>
            </a:r>
            <a:r>
              <a:rPr lang="cs-CZ" dirty="0"/>
              <a:t> </a:t>
            </a:r>
            <a:r>
              <a:rPr lang="cs-CZ" dirty="0" smtClean="0"/>
              <a:t>1937</a:t>
            </a:r>
            <a:r>
              <a:rPr lang="cs-CZ" u="sng" dirty="0" smtClean="0"/>
              <a:t>)</a:t>
            </a:r>
            <a:r>
              <a:rPr lang="cs-CZ" dirty="0" smtClean="0"/>
              <a:t>  je režisér</a:t>
            </a:r>
            <a:r>
              <a:rPr lang="cs-CZ" dirty="0"/>
              <a:t>, herec, autor. </a:t>
            </a: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/>
              <a:t>Psal pohádky, divadelní hry, filmové a televizní </a:t>
            </a:r>
            <a:r>
              <a:rPr lang="cs-CZ" dirty="0" smtClean="0"/>
              <a:t>scénáře.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/>
              <a:t> </a:t>
            </a:r>
            <a:r>
              <a:rPr lang="cs-CZ" dirty="0" smtClean="0"/>
              <a:t>V jeho  </a:t>
            </a:r>
            <a:r>
              <a:rPr lang="cs-CZ" dirty="0"/>
              <a:t>režijních pracích </a:t>
            </a:r>
            <a:r>
              <a:rPr lang="cs-CZ" dirty="0" smtClean="0"/>
              <a:t>nalezneme například </a:t>
            </a:r>
            <a:r>
              <a:rPr lang="cs-CZ" dirty="0"/>
              <a:t>Smrt obchodního cestujícího, </a:t>
            </a:r>
            <a:r>
              <a:rPr lang="cs-CZ" dirty="0" smtClean="0"/>
              <a:t>Návštěvu </a:t>
            </a:r>
            <a:r>
              <a:rPr lang="cs-CZ" dirty="0"/>
              <a:t>staré dámy, </a:t>
            </a:r>
            <a:r>
              <a:rPr lang="cs-CZ" dirty="0" smtClean="0"/>
              <a:t> </a:t>
            </a:r>
            <a:r>
              <a:rPr lang="cs-CZ" dirty="0" err="1" smtClean="0"/>
              <a:t>Antigonu</a:t>
            </a:r>
            <a:r>
              <a:rPr lang="cs-CZ" dirty="0" smtClean="0"/>
              <a:t>, </a:t>
            </a:r>
            <a:r>
              <a:rPr lang="cs-CZ" dirty="0"/>
              <a:t>ale </a:t>
            </a:r>
            <a:r>
              <a:rPr lang="cs-CZ" dirty="0" smtClean="0"/>
              <a:t>také </a:t>
            </a:r>
            <a:r>
              <a:rPr lang="cs-CZ" dirty="0"/>
              <a:t>Penzion pro svobodné pány, </a:t>
            </a:r>
            <a:r>
              <a:rPr lang="cs-CZ" dirty="0" smtClean="0"/>
              <a:t>Baladu </a:t>
            </a:r>
            <a:r>
              <a:rPr lang="cs-CZ" dirty="0"/>
              <a:t>z hadrů, </a:t>
            </a:r>
            <a:r>
              <a:rPr lang="cs-CZ" dirty="0" err="1" smtClean="0"/>
              <a:t>Charleyovu</a:t>
            </a:r>
            <a:r>
              <a:rPr lang="cs-CZ" dirty="0" smtClean="0"/>
              <a:t> tetu, </a:t>
            </a:r>
            <a:r>
              <a:rPr lang="cs-CZ" dirty="0"/>
              <a:t>Bosé nohy v parku. </a:t>
            </a: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/>
              <a:t> Jako </a:t>
            </a:r>
            <a:r>
              <a:rPr lang="cs-CZ" dirty="0">
                <a:solidFill>
                  <a:srgbClr val="FF0000"/>
                </a:solidFill>
              </a:rPr>
              <a:t>dramatik</a:t>
            </a:r>
            <a:r>
              <a:rPr lang="cs-CZ" dirty="0"/>
              <a:t> obdaroval Karel Semerád zlínské divadlo </a:t>
            </a:r>
            <a:r>
              <a:rPr lang="cs-CZ" dirty="0" smtClean="0"/>
              <a:t>třemi, </a:t>
            </a:r>
            <a:r>
              <a:rPr lang="cs-CZ" dirty="0"/>
              <a:t>v kontextu českého divadla dodnes nedoceněnými </a:t>
            </a:r>
            <a:r>
              <a:rPr lang="cs-CZ" dirty="0" smtClean="0"/>
              <a:t> díly, </a:t>
            </a:r>
            <a:r>
              <a:rPr lang="cs-CZ" dirty="0"/>
              <a:t>byl to </a:t>
            </a:r>
            <a:r>
              <a:rPr lang="cs-CZ" u="sng" dirty="0"/>
              <a:t>Blatník</a:t>
            </a:r>
            <a:r>
              <a:rPr lang="cs-CZ" dirty="0"/>
              <a:t> (v režii Jiřího Holečka), posléze </a:t>
            </a:r>
            <a:r>
              <a:rPr lang="cs-CZ" u="sng" dirty="0"/>
              <a:t>Vzhůru do údolí a </a:t>
            </a:r>
            <a:r>
              <a:rPr lang="cs-CZ" u="sng" dirty="0" err="1"/>
              <a:t>Paneloptikum</a:t>
            </a:r>
            <a:r>
              <a:rPr lang="cs-CZ" u="sng" dirty="0"/>
              <a:t> </a:t>
            </a:r>
            <a:r>
              <a:rPr lang="cs-CZ" dirty="0"/>
              <a:t>(režie Miloš Hynšt</a:t>
            </a:r>
            <a:r>
              <a:rPr lang="cs-CZ" dirty="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Režisér Jan Antonín </a:t>
            </a:r>
            <a:r>
              <a:rPr lang="cs-CZ" dirty="0" err="1" smtClean="0"/>
              <a:t>Pitínský</a:t>
            </a:r>
            <a:r>
              <a:rPr lang="cs-CZ" dirty="0" smtClean="0"/>
              <a:t> </a:t>
            </a:r>
            <a:endParaRPr lang="cs-CZ" sz="2800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S Městským divadlem Zlín spolupracuje pravidelně.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Začínal jako inspicient v divadle Husa na provázku. Spolupracuje s různými divadly po celé republice.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 Významné zlínské inscenace: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dirty="0" smtClean="0"/>
              <a:t>     </a:t>
            </a:r>
            <a:r>
              <a:rPr lang="cs-CZ" u="sng" dirty="0" smtClean="0"/>
              <a:t>1995 Osm </a:t>
            </a:r>
            <a:r>
              <a:rPr lang="cs-CZ" u="sng" dirty="0"/>
              <a:t>a půl (a </a:t>
            </a:r>
            <a:r>
              <a:rPr lang="cs-CZ" u="sng" dirty="0" smtClean="0"/>
              <a:t>půl) </a:t>
            </a:r>
            <a:r>
              <a:rPr lang="cs-CZ" dirty="0" smtClean="0"/>
              <a:t>- hlavní </a:t>
            </a:r>
            <a:r>
              <a:rPr lang="cs-CZ" dirty="0"/>
              <a:t>roli ztvárnil Boleslav </a:t>
            </a:r>
            <a:r>
              <a:rPr lang="cs-CZ" dirty="0" smtClean="0"/>
              <a:t>Polívka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dirty="0" smtClean="0"/>
              <a:t>     </a:t>
            </a:r>
            <a:r>
              <a:rPr lang="cs-CZ" u="sng" dirty="0" smtClean="0"/>
              <a:t>1996 G</a:t>
            </a:r>
            <a:r>
              <a:rPr lang="cs-CZ" u="sng" dirty="0"/>
              <a:t>. </a:t>
            </a:r>
            <a:r>
              <a:rPr lang="cs-CZ" u="sng" dirty="0" smtClean="0"/>
              <a:t>Preissová: </a:t>
            </a:r>
            <a:r>
              <a:rPr lang="cs-CZ" u="sng" dirty="0"/>
              <a:t>J</a:t>
            </a:r>
            <a:r>
              <a:rPr lang="cs-CZ" u="sng" dirty="0" smtClean="0"/>
              <a:t>ejí pastorkyňa </a:t>
            </a:r>
            <a:r>
              <a:rPr lang="cs-CZ" dirty="0" smtClean="0"/>
              <a:t>- inscenace </a:t>
            </a:r>
            <a:r>
              <a:rPr lang="cs-CZ" dirty="0"/>
              <a:t>získala cenu </a:t>
            </a:r>
            <a:r>
              <a:rPr lang="cs-CZ" dirty="0" smtClean="0"/>
              <a:t>   "</a:t>
            </a:r>
            <a:r>
              <a:rPr lang="cs-CZ" dirty="0"/>
              <a:t>Zlomená </a:t>
            </a:r>
            <a:r>
              <a:rPr lang="cs-CZ" dirty="0" smtClean="0"/>
              <a:t>závora“ na festivalu v Českém Těšíně a Helena </a:t>
            </a:r>
            <a:r>
              <a:rPr lang="cs-CZ" dirty="0"/>
              <a:t>Čermáková byla </a:t>
            </a:r>
            <a:r>
              <a:rPr lang="cs-CZ" dirty="0" smtClean="0"/>
              <a:t>za roli </a:t>
            </a:r>
            <a:r>
              <a:rPr lang="cs-CZ" dirty="0"/>
              <a:t>Kostelničky </a:t>
            </a:r>
            <a:r>
              <a:rPr lang="cs-CZ" dirty="0" smtClean="0"/>
              <a:t>nominována </a:t>
            </a:r>
            <a:r>
              <a:rPr lang="cs-CZ" dirty="0"/>
              <a:t>na cenu </a:t>
            </a:r>
            <a:r>
              <a:rPr lang="cs-CZ" dirty="0" smtClean="0"/>
              <a:t>Alfreda </a:t>
            </a:r>
            <a:r>
              <a:rPr lang="cs-CZ" dirty="0" err="1" smtClean="0"/>
              <a:t>Radoka</a:t>
            </a:r>
            <a:r>
              <a:rPr lang="cs-CZ" dirty="0" smtClean="0"/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dirty="0" smtClean="0"/>
              <a:t>     </a:t>
            </a:r>
            <a:r>
              <a:rPr lang="cs-CZ" u="sng" dirty="0" smtClean="0"/>
              <a:t>2000 Dialogy </a:t>
            </a:r>
            <a:r>
              <a:rPr lang="cs-CZ" u="sng" dirty="0"/>
              <a:t>Karmelitek a Třináct </a:t>
            </a:r>
            <a:r>
              <a:rPr lang="cs-CZ" u="sng" dirty="0" smtClean="0"/>
              <a:t>písní</a:t>
            </a:r>
            <a:r>
              <a:rPr lang="cs-CZ" dirty="0" smtClean="0"/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dirty="0" smtClean="0"/>
              <a:t>     </a:t>
            </a:r>
            <a:r>
              <a:rPr lang="cs-CZ" u="sng" dirty="0" smtClean="0"/>
              <a:t>2003 </a:t>
            </a:r>
            <a:r>
              <a:rPr lang="cs-CZ" u="sng" dirty="0" err="1" smtClean="0"/>
              <a:t>Silwester</a:t>
            </a:r>
            <a:r>
              <a:rPr lang="cs-CZ" u="sng" dirty="0" smtClean="0"/>
              <a:t> </a:t>
            </a:r>
            <a:r>
              <a:rPr lang="cs-CZ" u="sng" dirty="0" err="1" smtClean="0"/>
              <a:t>Lavrík</a:t>
            </a:r>
            <a:r>
              <a:rPr lang="cs-CZ" u="sng" dirty="0" smtClean="0"/>
              <a:t>: Hotel Viktoria</a:t>
            </a:r>
            <a:r>
              <a:rPr lang="cs-CZ" dirty="0" smtClean="0"/>
              <a:t>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9775</TotalTime>
  <Words>519</Words>
  <Application>Microsoft Office PowerPoint</Application>
  <PresentationFormat>Předvádění na obrazovce (4:3)</PresentationFormat>
  <Paragraphs>83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systému Office</vt:lpstr>
      <vt:lpstr>České divadlo po 2. světové válce</vt:lpstr>
      <vt:lpstr>Režisérské osobnosti  Městského divadla ve Zlíně</vt:lpstr>
      <vt:lpstr>Režisér Karel Pokorný</vt:lpstr>
      <vt:lpstr>Režisér Alois Hajda</vt:lpstr>
      <vt:lpstr>Režisér Miloš Hynšt</vt:lpstr>
      <vt:lpstr>Opakování</vt:lpstr>
      <vt:lpstr>Režisér Ivan Balaďa</vt:lpstr>
      <vt:lpstr>Herec a režisér Karel Semerád</vt:lpstr>
      <vt:lpstr>Režisér Jan Antonín Pitínský </vt:lpstr>
      <vt:lpstr>J.A.Pitínský je ve Zlíně doma</vt:lpstr>
      <vt:lpstr>Režisér Dodo Gombár</vt:lpstr>
      <vt:lpstr>Opakování</vt:lpstr>
      <vt:lpstr>Odpovědi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PC</cp:lastModifiedBy>
  <cp:revision>160</cp:revision>
  <dcterms:created xsi:type="dcterms:W3CDTF">2012-06-18T15:15:37Z</dcterms:created>
  <dcterms:modified xsi:type="dcterms:W3CDTF">2014-02-10T16:46:21Z</dcterms:modified>
</cp:coreProperties>
</file>