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71" r:id="rId2"/>
    <p:sldId id="279" r:id="rId3"/>
    <p:sldId id="280" r:id="rId4"/>
    <p:sldId id="281" r:id="rId5"/>
    <p:sldId id="290" r:id="rId6"/>
    <p:sldId id="293" r:id="rId7"/>
    <p:sldId id="282" r:id="rId8"/>
    <p:sldId id="283" r:id="rId9"/>
    <p:sldId id="284" r:id="rId10"/>
    <p:sldId id="285" r:id="rId11"/>
    <p:sldId id="291" r:id="rId12"/>
    <p:sldId id="294" r:id="rId13"/>
    <p:sldId id="286" r:id="rId14"/>
    <p:sldId id="287" r:id="rId15"/>
    <p:sldId id="288" r:id="rId16"/>
    <p:sldId id="289" r:id="rId17"/>
    <p:sldId id="292" r:id="rId1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4" d="100"/>
          <a:sy n="84" d="100"/>
        </p:scale>
        <p:origin x="-966" y="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30F737-983F-4472-89C0-27B11BABC483}" type="datetimeFigureOut">
              <a:rPr lang="cs-CZ" smtClean="0"/>
              <a:t>10.2.2014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B1CD5F-F257-4D9C-91CD-A2E11798B82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953480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10.2.2014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10.2.2014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10.2.2014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10.2.2014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10.2.2014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lJBbr4FpNEc" TargetMode="External"/><Relationship Id="rId2" Type="http://schemas.openxmlformats.org/officeDocument/2006/relationships/hyperlink" Target="http://www.youtube.com/watch?v=wcLYDFIWZzo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youtube.com/watch?v=hJsJmbI6mYc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z/url?sa=t&amp;rct=j&amp;q=&amp;esrc=s&amp;source=web&amp;cd=3&amp;ved=0CDwQtwIwAg&amp;url=http://www.youtube.com/watch?v%3D4fysUDsEztI&amp;ei=bditUuiMEKOCzAOV34KABA&amp;usg=AFQjCNFD0_zdGDDTlf-LE7Ha1yhDcRre5w" TargetMode="External"/><Relationship Id="rId2" Type="http://schemas.openxmlformats.org/officeDocument/2006/relationships/hyperlink" Target="http://www.youtube.com/watch?v=2CQVbwhA1ts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semafor.cz/" TargetMode="Externa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432048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3600" b="1" smtClean="0"/>
              <a:t>České divadlo po 2. světové válce</a:t>
            </a:r>
            <a:endParaRPr lang="cs-CZ" sz="3600" b="1" dirty="0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6" name="Přímá spojnice 5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Tabulk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3561555"/>
              </p:ext>
            </p:extLst>
          </p:nvPr>
        </p:nvGraphicFramePr>
        <p:xfrm>
          <a:off x="729020" y="2492896"/>
          <a:ext cx="7666515" cy="25654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Jiří Suchý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11.10.2012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Čtvrtý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Přínos Jiřího  Suchého českému divadlu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Výklad nového </a:t>
                      </a:r>
                      <a:r>
                        <a:rPr lang="cs-CZ" baseline="0" dirty="0" smtClean="0"/>
                        <a:t>učiva, opakování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Dana Rambousková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mtClean="0"/>
                        <a:t>VY_32_INOVACE_13_CRAM04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Obdélník 8"/>
          <p:cNvSpPr/>
          <p:nvPr/>
        </p:nvSpPr>
        <p:spPr>
          <a:xfrm>
            <a:off x="-9724" y="6113375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cs-CZ"/>
          </a:p>
        </p:txBody>
      </p:sp>
      <p:sp>
        <p:nvSpPr>
          <p:cNvPr id="10" name="TextovéPole 4"/>
          <p:cNvSpPr txBox="1"/>
          <p:nvPr/>
        </p:nvSpPr>
        <p:spPr>
          <a:xfrm>
            <a:off x="349808" y="6227774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5124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496944" cy="1143000"/>
          </a:xfrm>
        </p:spPr>
        <p:txBody>
          <a:bodyPr>
            <a:norm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Hudební divadlo v Karlíně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 smtClean="0"/>
              <a:t>V</a:t>
            </a:r>
            <a:r>
              <a:rPr lang="cs-CZ" dirty="0"/>
              <a:t> roce 1972 přinesla úspěch hra</a:t>
            </a:r>
            <a:r>
              <a:rPr lang="cs-CZ" dirty="0">
                <a:solidFill>
                  <a:srgbClr val="FF0000"/>
                </a:solidFill>
              </a:rPr>
              <a:t> Kytice</a:t>
            </a:r>
            <a:r>
              <a:rPr lang="cs-CZ" dirty="0"/>
              <a:t>, </a:t>
            </a:r>
            <a:r>
              <a:rPr lang="cs-CZ" dirty="0" smtClean="0"/>
              <a:t>Erbenovy</a:t>
            </a:r>
            <a:r>
              <a:rPr lang="cs-CZ" dirty="0"/>
              <a:t> </a:t>
            </a:r>
            <a:r>
              <a:rPr lang="cs-CZ" dirty="0" smtClean="0"/>
              <a:t>balady Svatební </a:t>
            </a:r>
            <a:r>
              <a:rPr lang="cs-CZ" dirty="0"/>
              <a:t>košile, Štědrý den, Polednice, Zlatý kolovrat, Vodník a Suchého </a:t>
            </a:r>
            <a:r>
              <a:rPr lang="cs-CZ" dirty="0" smtClean="0"/>
              <a:t>Bludička.</a:t>
            </a:r>
          </a:p>
          <a:p>
            <a:r>
              <a:rPr lang="cs-CZ" dirty="0" smtClean="0"/>
              <a:t>V</a:t>
            </a:r>
            <a:r>
              <a:rPr lang="cs-CZ" dirty="0"/>
              <a:t> roce </a:t>
            </a:r>
            <a:r>
              <a:rPr lang="cs-CZ" dirty="0" smtClean="0"/>
              <a:t>1976</a:t>
            </a:r>
            <a:r>
              <a:rPr lang="cs-CZ" dirty="0"/>
              <a:t> vznikla v </a:t>
            </a:r>
            <a:r>
              <a:rPr lang="cs-CZ" dirty="0" smtClean="0"/>
              <a:t>Semaforu </a:t>
            </a:r>
            <a:r>
              <a:rPr lang="cs-CZ" dirty="0"/>
              <a:t>další tvůrčí skupina, kterou </a:t>
            </a:r>
            <a:r>
              <a:rPr lang="cs-CZ" dirty="0" smtClean="0"/>
              <a:t>vedl Josef Dvořák.</a:t>
            </a:r>
          </a:p>
          <a:p>
            <a:r>
              <a:rPr lang="cs-CZ" u="sng" dirty="0"/>
              <a:t>S</a:t>
            </a:r>
            <a:r>
              <a:rPr lang="cs-CZ" u="sng" dirty="0" smtClean="0"/>
              <a:t>emafor</a:t>
            </a:r>
            <a:r>
              <a:rPr lang="cs-CZ" dirty="0" smtClean="0"/>
              <a:t> pracoval buď pod Osvětovou besedou, nebo pod Státním divadelním studiem a v roce</a:t>
            </a:r>
            <a:r>
              <a:rPr lang="cs-CZ" dirty="0"/>
              <a:t> </a:t>
            </a:r>
            <a:r>
              <a:rPr lang="cs-CZ" dirty="0" smtClean="0"/>
              <a:t>1980 </a:t>
            </a:r>
            <a:r>
              <a:rPr lang="cs-CZ" u="sng" dirty="0"/>
              <a:t>byl </a:t>
            </a:r>
            <a:r>
              <a:rPr lang="cs-CZ" b="1" u="sng" dirty="0" smtClean="0"/>
              <a:t> </a:t>
            </a:r>
            <a:r>
              <a:rPr lang="cs-CZ" u="sng" dirty="0" smtClean="0"/>
              <a:t>přeložen k</a:t>
            </a:r>
            <a:r>
              <a:rPr lang="cs-CZ" u="sng" dirty="0"/>
              <a:t> </a:t>
            </a:r>
            <a:r>
              <a:rPr lang="cs-CZ" u="sng" dirty="0" smtClean="0"/>
              <a:t>Hudebnímu divadlu </a:t>
            </a:r>
            <a:r>
              <a:rPr lang="cs-CZ" u="sng" dirty="0"/>
              <a:t>v Karlíně</a:t>
            </a:r>
            <a:r>
              <a:rPr lang="cs-CZ" dirty="0"/>
              <a:t>.</a:t>
            </a:r>
          </a:p>
          <a:p>
            <a:r>
              <a:rPr lang="cs-CZ" dirty="0" smtClean="0"/>
              <a:t>V</a:t>
            </a:r>
            <a:r>
              <a:rPr lang="cs-CZ" dirty="0"/>
              <a:t> roce 1985 se </a:t>
            </a:r>
            <a:r>
              <a:rPr lang="cs-CZ" dirty="0" smtClean="0"/>
              <a:t>J. Suchý </a:t>
            </a:r>
            <a:r>
              <a:rPr lang="cs-CZ" dirty="0"/>
              <a:t>vrátil k tématu Jonáše </a:t>
            </a:r>
            <a:r>
              <a:rPr lang="cs-CZ" dirty="0" smtClean="0"/>
              <a:t>hrou</a:t>
            </a:r>
            <a:r>
              <a:rPr lang="cs-CZ" dirty="0">
                <a:solidFill>
                  <a:srgbClr val="FF0000"/>
                </a:solidFill>
              </a:rPr>
              <a:t> Jonáš dejme tomu v </a:t>
            </a:r>
            <a:r>
              <a:rPr lang="cs-CZ" dirty="0" smtClean="0">
                <a:solidFill>
                  <a:srgbClr val="FF0000"/>
                </a:solidFill>
              </a:rPr>
              <a:t>úterý</a:t>
            </a:r>
            <a:r>
              <a:rPr lang="cs-CZ" b="1" dirty="0" smtClean="0"/>
              <a:t>. </a:t>
            </a:r>
            <a:r>
              <a:rPr lang="cs-CZ" dirty="0" smtClean="0"/>
              <a:t>Vystupuje v ní </a:t>
            </a:r>
            <a:br>
              <a:rPr lang="cs-CZ" dirty="0" smtClean="0"/>
            </a:br>
            <a:r>
              <a:rPr lang="cs-CZ" dirty="0" smtClean="0"/>
              <a:t>s hospodyní v domácnosti Jonáše Melicharovou,</a:t>
            </a:r>
            <a:br>
              <a:rPr lang="cs-CZ" dirty="0" smtClean="0"/>
            </a:br>
            <a:r>
              <a:rPr lang="cs-CZ" dirty="0" smtClean="0"/>
              <a:t>kterou </a:t>
            </a:r>
            <a:r>
              <a:rPr lang="cs-CZ" dirty="0"/>
              <a:t>hraje Jitka Molavcová. 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475838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Opakování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Jak se dá zahrát Erbenův vodník na jevišti? Takhle: </a:t>
            </a:r>
            <a:r>
              <a:rPr lang="cs-CZ" i="1" dirty="0">
                <a:hlinkClick r:id="rId2"/>
              </a:rPr>
              <a:t>Semafor</a:t>
            </a:r>
            <a:r>
              <a:rPr lang="cs-CZ" dirty="0">
                <a:hlinkClick r:id="rId2"/>
              </a:rPr>
              <a:t> - </a:t>
            </a:r>
            <a:r>
              <a:rPr lang="cs-CZ" i="1" dirty="0">
                <a:hlinkClick r:id="rId2"/>
              </a:rPr>
              <a:t>Kytice</a:t>
            </a:r>
            <a:r>
              <a:rPr lang="cs-CZ" dirty="0">
                <a:hlinkClick r:id="rId2"/>
              </a:rPr>
              <a:t> </a:t>
            </a:r>
            <a:r>
              <a:rPr lang="cs-CZ" dirty="0" smtClean="0">
                <a:hlinkClick r:id="rId2"/>
              </a:rPr>
              <a:t>– </a:t>
            </a:r>
            <a:r>
              <a:rPr lang="cs-CZ" dirty="0" err="1" smtClean="0">
                <a:hlinkClick r:id="rId2"/>
              </a:rPr>
              <a:t>YouTube</a:t>
            </a: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 smtClean="0"/>
              <a:t>Zuzana je sama doma byla velmi populární hra. O čem je ? U</a:t>
            </a:r>
            <a:r>
              <a:rPr lang="pl-PL" dirty="0" smtClean="0"/>
              <a:t>kázka ze hry </a:t>
            </a:r>
            <a:r>
              <a:rPr lang="pl-PL" i="1" dirty="0">
                <a:hlinkClick r:id="rId3"/>
              </a:rPr>
              <a:t>Zuzana sama doma</a:t>
            </a:r>
            <a:r>
              <a:rPr lang="pl-PL" dirty="0">
                <a:hlinkClick r:id="rId3"/>
              </a:rPr>
              <a:t> monolog </a:t>
            </a:r>
            <a:r>
              <a:rPr lang="pl-PL" dirty="0" smtClean="0">
                <a:hlinkClick r:id="rId3"/>
              </a:rPr>
              <a:t>– YouTube</a:t>
            </a:r>
            <a:r>
              <a:rPr lang="pl-PL" dirty="0" smtClean="0"/>
              <a:t> a písnička </a:t>
            </a:r>
            <a:r>
              <a:rPr lang="cs-CZ" i="1" dirty="0">
                <a:hlinkClick r:id="rId4"/>
              </a:rPr>
              <a:t>Včera neděle byla</a:t>
            </a:r>
            <a:r>
              <a:rPr lang="cs-CZ" dirty="0">
                <a:hlinkClick r:id="rId4"/>
              </a:rPr>
              <a:t> - </a:t>
            </a:r>
            <a:r>
              <a:rPr lang="cs-CZ" dirty="0" err="1">
                <a:hlinkClick r:id="rId4"/>
              </a:rPr>
              <a:t>YouTube</a:t>
            </a: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561121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Odpověď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Zuzana je sama doma je písničkové pásmo Semaforu. Zuzana Stivínová </a:t>
            </a:r>
            <a:r>
              <a:rPr lang="cs-CZ" dirty="0"/>
              <a:t>se pohádala se svým přítelem Honzou, ten šel pryč a ona je sama doma. Pouští si písničky </a:t>
            </a:r>
            <a:r>
              <a:rPr lang="cs-CZ" dirty="0" smtClean="0"/>
              <a:t>z magnetofonu.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272224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Devadesátá léta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Již 15. ledna 1990 se </a:t>
            </a:r>
            <a:r>
              <a:rPr lang="cs-CZ" dirty="0" smtClean="0"/>
              <a:t>konala </a:t>
            </a:r>
            <a:r>
              <a:rPr lang="cs-CZ" dirty="0"/>
              <a:t>schůze divadla Semafor</a:t>
            </a:r>
            <a:r>
              <a:rPr lang="cs-CZ" dirty="0" smtClean="0"/>
              <a:t>, </a:t>
            </a:r>
            <a:r>
              <a:rPr lang="cs-CZ" dirty="0"/>
              <a:t>na níž se sešli představitelé tří </a:t>
            </a:r>
            <a:r>
              <a:rPr lang="cs-CZ" dirty="0" smtClean="0"/>
              <a:t>scén</a:t>
            </a:r>
            <a:br>
              <a:rPr lang="cs-CZ" dirty="0" smtClean="0"/>
            </a:br>
            <a:r>
              <a:rPr lang="cs-CZ" dirty="0" smtClean="0"/>
              <a:t>v Semaforu: Josef </a:t>
            </a:r>
            <a:r>
              <a:rPr lang="cs-CZ" dirty="0"/>
              <a:t>Dvořák, Miloslav Šimek a Jiří Suchý. Dvořák i Šimek chtěli pokračovat ve stavu tří scén, zatímco </a:t>
            </a:r>
            <a:r>
              <a:rPr lang="cs-CZ" u="sng" dirty="0"/>
              <a:t>Suchý </a:t>
            </a:r>
            <a:r>
              <a:rPr lang="cs-CZ" u="sng" dirty="0" smtClean="0"/>
              <a:t>chtěl  divadlo vrátit původní poetice</a:t>
            </a:r>
            <a:r>
              <a:rPr lang="cs-CZ" dirty="0" smtClean="0"/>
              <a:t>. </a:t>
            </a:r>
            <a:r>
              <a:rPr lang="cs-CZ" dirty="0"/>
              <a:t>Zbývající skupiny tedy musely </a:t>
            </a:r>
            <a:r>
              <a:rPr lang="cs-CZ" dirty="0" smtClean="0"/>
              <a:t>odejít.</a:t>
            </a:r>
          </a:p>
          <a:p>
            <a:r>
              <a:rPr lang="cs-CZ" dirty="0" smtClean="0"/>
              <a:t>V</a:t>
            </a:r>
            <a:r>
              <a:rPr lang="cs-CZ" dirty="0"/>
              <a:t> roce 1993 </a:t>
            </a:r>
            <a:r>
              <a:rPr lang="cs-CZ" dirty="0" smtClean="0"/>
              <a:t>divadlo </a:t>
            </a:r>
            <a:r>
              <a:rPr lang="cs-CZ" dirty="0"/>
              <a:t>Semafor </a:t>
            </a:r>
            <a:r>
              <a:rPr lang="cs-CZ" dirty="0" smtClean="0"/>
              <a:t>po </a:t>
            </a:r>
            <a:r>
              <a:rPr lang="cs-CZ" dirty="0"/>
              <a:t>třiceti letech </a:t>
            </a:r>
            <a:r>
              <a:rPr lang="cs-CZ" dirty="0" smtClean="0"/>
              <a:t>pasáž </a:t>
            </a:r>
            <a:r>
              <a:rPr lang="cs-CZ" dirty="0"/>
              <a:t>Alfa </a:t>
            </a:r>
            <a:r>
              <a:rPr lang="cs-CZ" dirty="0" smtClean="0"/>
              <a:t>opustilo. Putovalo pak </a:t>
            </a:r>
            <a:r>
              <a:rPr lang="cs-CZ" dirty="0"/>
              <a:t>po </a:t>
            </a:r>
            <a:r>
              <a:rPr lang="cs-CZ" dirty="0" smtClean="0"/>
              <a:t>dvanácti  </a:t>
            </a:r>
            <a:r>
              <a:rPr lang="cs-CZ" dirty="0"/>
              <a:t>jiných pražských </a:t>
            </a:r>
            <a:r>
              <a:rPr lang="cs-CZ" dirty="0" smtClean="0"/>
              <a:t>divadlech.</a:t>
            </a:r>
          </a:p>
        </p:txBody>
      </p:sp>
    </p:spTree>
    <p:extLst>
      <p:ext uri="{BB962C8B-B14F-4D97-AF65-F5344CB8AC3E}">
        <p14:creationId xmlns:p14="http://schemas.microsoft.com/office/powerpoint/2010/main" val="23448672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Semafor v Karlíně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/>
              <a:t>Roku 1995 nabídlo Hudební divadlo v Karlíně 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J. </a:t>
            </a:r>
            <a:r>
              <a:rPr lang="cs-CZ" dirty="0"/>
              <a:t>Suchému </a:t>
            </a:r>
            <a:r>
              <a:rPr lang="cs-CZ" u="sng" dirty="0"/>
              <a:t>malý sál v podzemí </a:t>
            </a:r>
            <a:r>
              <a:rPr lang="cs-CZ" u="sng" dirty="0" smtClean="0"/>
              <a:t>divadla</a:t>
            </a:r>
            <a:r>
              <a:rPr lang="cs-CZ" dirty="0" smtClean="0"/>
              <a:t>. Suchý  nabídku </a:t>
            </a:r>
            <a:r>
              <a:rPr lang="cs-CZ" dirty="0"/>
              <a:t>využil a ještě téhož roku se </a:t>
            </a:r>
            <a:r>
              <a:rPr lang="cs-CZ" dirty="0" smtClean="0"/>
              <a:t>Semafor </a:t>
            </a:r>
            <a:br>
              <a:rPr lang="cs-CZ" dirty="0" smtClean="0"/>
            </a:br>
            <a:r>
              <a:rPr lang="cs-CZ" dirty="0" smtClean="0"/>
              <a:t>do </a:t>
            </a:r>
            <a:r>
              <a:rPr lang="cs-CZ" dirty="0"/>
              <a:t>těchto prostor </a:t>
            </a:r>
            <a:r>
              <a:rPr lang="cs-CZ" dirty="0" smtClean="0"/>
              <a:t> nastěhoval. Vznikly úspěšné muzikály</a:t>
            </a:r>
            <a:r>
              <a:rPr lang="cs-CZ" dirty="0"/>
              <a:t> </a:t>
            </a:r>
            <a:r>
              <a:rPr lang="cs-CZ" dirty="0">
                <a:solidFill>
                  <a:srgbClr val="FF0000"/>
                </a:solidFill>
              </a:rPr>
              <a:t>Mé srdce je </a:t>
            </a:r>
            <a:r>
              <a:rPr lang="cs-CZ" dirty="0" err="1">
                <a:solidFill>
                  <a:srgbClr val="FF0000"/>
                </a:solidFill>
              </a:rPr>
              <a:t>Zimmer</a:t>
            </a:r>
            <a:r>
              <a:rPr lang="cs-CZ" dirty="0">
                <a:solidFill>
                  <a:srgbClr val="FF0000"/>
                </a:solidFill>
              </a:rPr>
              <a:t> </a:t>
            </a:r>
            <a:r>
              <a:rPr lang="cs-CZ" dirty="0" err="1" smtClean="0">
                <a:solidFill>
                  <a:srgbClr val="FF0000"/>
                </a:solidFill>
              </a:rPr>
              <a:t>frei</a:t>
            </a:r>
            <a:r>
              <a:rPr lang="cs-CZ" dirty="0" smtClean="0">
                <a:solidFill>
                  <a:srgbClr val="FF0000"/>
                </a:solidFill>
              </a:rPr>
              <a:t>, </a:t>
            </a:r>
            <a:r>
              <a:rPr lang="cs-CZ" dirty="0" err="1">
                <a:solidFill>
                  <a:srgbClr val="FF0000"/>
                </a:solidFill>
              </a:rPr>
              <a:t>Pré</a:t>
            </a:r>
            <a:r>
              <a:rPr lang="cs-CZ" dirty="0">
                <a:solidFill>
                  <a:srgbClr val="FF0000"/>
                </a:solidFill>
              </a:rPr>
              <a:t>, Noc v synagoze, Pokušení sv</a:t>
            </a:r>
            <a:r>
              <a:rPr lang="cs-CZ" dirty="0" smtClean="0">
                <a:solidFill>
                  <a:srgbClr val="FF0000"/>
                </a:solidFill>
              </a:rPr>
              <a:t>. Antonína</a:t>
            </a:r>
            <a:r>
              <a:rPr lang="cs-CZ" dirty="0" smtClean="0"/>
              <a:t> </a:t>
            </a:r>
            <a:r>
              <a:rPr lang="cs-CZ" dirty="0"/>
              <a:t>a </a:t>
            </a:r>
            <a:r>
              <a:rPr lang="cs-CZ" dirty="0" smtClean="0"/>
              <a:t>řada dalších.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endParaRPr lang="cs-CZ" dirty="0">
              <a:solidFill>
                <a:srgbClr val="FF0000"/>
              </a:solidFill>
            </a:endParaRPr>
          </a:p>
          <a:p>
            <a:r>
              <a:rPr lang="cs-CZ" dirty="0"/>
              <a:t>Srpnové povodně roku 2002 zaplavily Karlínské divadlo a </a:t>
            </a:r>
            <a:r>
              <a:rPr lang="cs-CZ" dirty="0" smtClean="0"/>
              <a:t>Jiří Suchý opět přišel </a:t>
            </a:r>
            <a:r>
              <a:rPr lang="cs-CZ" dirty="0"/>
              <a:t>o stálou </a:t>
            </a:r>
            <a:r>
              <a:rPr lang="cs-CZ" dirty="0" smtClean="0"/>
              <a:t>scénu.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331995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Semafor v Dejvicích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Dne</a:t>
            </a:r>
            <a:r>
              <a:rPr lang="cs-CZ" dirty="0"/>
              <a:t> </a:t>
            </a:r>
            <a:r>
              <a:rPr lang="cs-CZ" dirty="0" smtClean="0"/>
              <a:t>1.října </a:t>
            </a:r>
            <a:r>
              <a:rPr lang="cs-CZ" b="1" dirty="0" smtClean="0">
                <a:solidFill>
                  <a:srgbClr val="FF0000"/>
                </a:solidFill>
              </a:rPr>
              <a:t>2005</a:t>
            </a:r>
            <a:r>
              <a:rPr lang="cs-CZ" dirty="0" smtClean="0"/>
              <a:t> se </a:t>
            </a:r>
            <a:r>
              <a:rPr lang="cs-CZ" dirty="0"/>
              <a:t>Jiřímu Suchému podařilo otevřít úplně nové divadlo </a:t>
            </a:r>
            <a:r>
              <a:rPr lang="cs-CZ" b="1" dirty="0">
                <a:solidFill>
                  <a:srgbClr val="FF0000"/>
                </a:solidFill>
              </a:rPr>
              <a:t>Semafor v</a:t>
            </a:r>
            <a:r>
              <a:rPr lang="cs-CZ" dirty="0"/>
              <a:t> Praze </a:t>
            </a:r>
            <a:r>
              <a:rPr lang="cs-CZ" b="1" dirty="0">
                <a:solidFill>
                  <a:srgbClr val="FF0000"/>
                </a:solidFill>
              </a:rPr>
              <a:t>Dejvicích</a:t>
            </a:r>
            <a:r>
              <a:rPr lang="cs-CZ" dirty="0"/>
              <a:t>. </a:t>
            </a:r>
          </a:p>
          <a:p>
            <a:r>
              <a:rPr lang="cs-CZ" dirty="0"/>
              <a:t>Z</a:t>
            </a:r>
            <a:r>
              <a:rPr lang="cs-CZ" dirty="0" smtClean="0"/>
              <a:t>ahajovací </a:t>
            </a:r>
            <a:r>
              <a:rPr lang="cs-CZ" dirty="0">
                <a:solidFill>
                  <a:srgbClr val="FF0000"/>
                </a:solidFill>
              </a:rPr>
              <a:t>Koncert s r.o. </a:t>
            </a:r>
            <a:r>
              <a:rPr lang="cs-CZ" dirty="0"/>
              <a:t>byl věnován </a:t>
            </a:r>
            <a:r>
              <a:rPr lang="cs-CZ" u="sng" dirty="0"/>
              <a:t>áriím a písním z hudebních </a:t>
            </a:r>
            <a:r>
              <a:rPr lang="cs-CZ" u="sng" dirty="0" smtClean="0"/>
              <a:t>divadel</a:t>
            </a:r>
            <a:r>
              <a:rPr lang="cs-CZ" dirty="0" smtClean="0"/>
              <a:t>, </a:t>
            </a:r>
            <a:r>
              <a:rPr lang="cs-CZ" dirty="0"/>
              <a:t>od opery a </a:t>
            </a:r>
            <a:r>
              <a:rPr lang="cs-CZ" dirty="0" smtClean="0"/>
              <a:t>operety </a:t>
            </a:r>
            <a:r>
              <a:rPr lang="cs-CZ" dirty="0"/>
              <a:t>přes revue až k </a:t>
            </a:r>
            <a:r>
              <a:rPr lang="cs-CZ" dirty="0" smtClean="0"/>
              <a:t>muzikálu. Byl </a:t>
            </a:r>
            <a:r>
              <a:rPr lang="cs-CZ" u="sng" dirty="0" smtClean="0"/>
              <a:t>průřezem </a:t>
            </a:r>
            <a:r>
              <a:rPr lang="cs-CZ" u="sng" dirty="0"/>
              <a:t>tvorby dvojic </a:t>
            </a:r>
            <a:r>
              <a:rPr lang="cs-CZ" u="sng" dirty="0" smtClean="0"/>
              <a:t>V+W</a:t>
            </a:r>
            <a:r>
              <a:rPr lang="cs-CZ" u="sng" dirty="0"/>
              <a:t> a S+Š</a:t>
            </a:r>
            <a:r>
              <a:rPr lang="cs-CZ" dirty="0"/>
              <a:t>. </a:t>
            </a:r>
            <a:r>
              <a:rPr lang="cs-CZ" dirty="0" smtClean="0"/>
              <a:t>Představení</a:t>
            </a:r>
            <a:r>
              <a:rPr lang="cs-CZ" dirty="0"/>
              <a:t> </a:t>
            </a:r>
            <a:r>
              <a:rPr lang="cs-CZ" b="1" dirty="0" smtClean="0"/>
              <a:t> </a:t>
            </a:r>
            <a:r>
              <a:rPr lang="cs-CZ" i="1" u="sng" dirty="0" smtClean="0"/>
              <a:t>Začalo </a:t>
            </a:r>
            <a:r>
              <a:rPr lang="cs-CZ" i="1" u="sng" dirty="0"/>
              <a:t>to akordem – a to právě před padesáti </a:t>
            </a:r>
            <a:r>
              <a:rPr lang="cs-CZ" i="1" u="sng" dirty="0" smtClean="0"/>
              <a:t>léty</a:t>
            </a:r>
            <a:r>
              <a:rPr lang="cs-CZ" dirty="0" smtClean="0"/>
              <a:t> </a:t>
            </a:r>
            <a:r>
              <a:rPr lang="cs-CZ" dirty="0"/>
              <a:t>bylo vlastně vzpomínání na </a:t>
            </a:r>
            <a:r>
              <a:rPr lang="cs-CZ" dirty="0" err="1"/>
              <a:t>Acord</a:t>
            </a:r>
            <a:r>
              <a:rPr lang="cs-CZ" dirty="0"/>
              <a:t> </a:t>
            </a:r>
            <a:r>
              <a:rPr lang="cs-CZ" dirty="0" smtClean="0"/>
              <a:t>club</a:t>
            </a:r>
            <a:r>
              <a:rPr lang="cs-CZ" dirty="0"/>
              <a:t>.</a:t>
            </a:r>
          </a:p>
          <a:p>
            <a:r>
              <a:rPr lang="cs-CZ" dirty="0"/>
              <a:t> </a:t>
            </a:r>
            <a:r>
              <a:rPr lang="cs-CZ" dirty="0" smtClean="0"/>
              <a:t>Obnovena byla nejúspěšnější hra </a:t>
            </a:r>
            <a:r>
              <a:rPr lang="cs-CZ" i="1" dirty="0" smtClean="0"/>
              <a:t>Kytice.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942262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Opakování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Znáte některou píseň Jiřího Suchého? </a:t>
            </a:r>
          </a:p>
          <a:p>
            <a:r>
              <a:rPr lang="cs-CZ" dirty="0" smtClean="0"/>
              <a:t> </a:t>
            </a:r>
            <a:r>
              <a:rPr lang="cs-CZ" i="1" dirty="0">
                <a:hlinkClick r:id="rId2"/>
              </a:rPr>
              <a:t>Jiří Suchý</a:t>
            </a:r>
            <a:r>
              <a:rPr lang="cs-CZ" dirty="0">
                <a:hlinkClick r:id="rId2"/>
              </a:rPr>
              <a:t> - Purpura </a:t>
            </a:r>
            <a:r>
              <a:rPr lang="cs-CZ" dirty="0" smtClean="0">
                <a:hlinkClick r:id="rId2"/>
              </a:rPr>
              <a:t>– </a:t>
            </a:r>
            <a:r>
              <a:rPr lang="cs-CZ" dirty="0" err="1" smtClean="0">
                <a:hlinkClick r:id="rId2"/>
              </a:rPr>
              <a:t>YouTube</a:t>
            </a:r>
            <a:r>
              <a:rPr lang="cs-CZ" dirty="0" smtClean="0"/>
              <a:t>, </a:t>
            </a:r>
            <a:r>
              <a:rPr lang="cs-CZ" i="1" dirty="0">
                <a:hlinkClick r:id="rId3"/>
              </a:rPr>
              <a:t>Jiří Suchý</a:t>
            </a:r>
            <a:r>
              <a:rPr lang="cs-CZ" dirty="0">
                <a:hlinkClick r:id="rId3"/>
              </a:rPr>
              <a:t> - Kdykoliv kdekoliv ( OFFICIAL VIDEOCLIP ) </a:t>
            </a:r>
            <a:r>
              <a:rPr lang="cs-CZ" dirty="0" smtClean="0">
                <a:hlinkClick r:id="rId3"/>
              </a:rPr>
              <a:t>– </a:t>
            </a:r>
            <a:r>
              <a:rPr lang="cs-CZ" i="1" dirty="0" err="1" smtClean="0">
                <a:hlinkClick r:id="rId3"/>
              </a:rPr>
              <a:t>YouTube</a:t>
            </a:r>
            <a:endParaRPr lang="cs-CZ" i="1" dirty="0" smtClean="0"/>
          </a:p>
          <a:p>
            <a:r>
              <a:rPr lang="cs-CZ" dirty="0" smtClean="0"/>
              <a:t>Jak se dostanete z pražského hlavního vlakového nádraží k divadlu Semafor </a:t>
            </a:r>
            <a:br>
              <a:rPr lang="cs-CZ" dirty="0" smtClean="0"/>
            </a:br>
            <a:r>
              <a:rPr lang="cs-CZ" dirty="0" smtClean="0"/>
              <a:t>v Dejvicích? </a:t>
            </a:r>
            <a:r>
              <a:rPr lang="cs-CZ" i="1" dirty="0" smtClean="0">
                <a:hlinkClick r:id="rId4"/>
              </a:rPr>
              <a:t>Divadlo Semafor</a:t>
            </a:r>
            <a:r>
              <a:rPr lang="cs-CZ" i="1" dirty="0" smtClean="0"/>
              <a:t> -trasa</a:t>
            </a:r>
            <a:endParaRPr lang="cs-CZ" dirty="0" smtClean="0"/>
          </a:p>
          <a:p>
            <a:r>
              <a:rPr lang="cs-CZ" dirty="0" smtClean="0"/>
              <a:t>Podívejte se na filmovou verzi Kdyby tisíc klarinetů.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266445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Prokop</a:t>
            </a:r>
            <a:r>
              <a:rPr lang="cs-CZ" dirty="0"/>
              <a:t>, Vladimír: Přehled české literatury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20</a:t>
            </a:r>
            <a:r>
              <a:rPr lang="cs-CZ" dirty="0"/>
              <a:t>. století, O. K. Soft Sokolov, </a:t>
            </a:r>
            <a:r>
              <a:rPr lang="cs-CZ" dirty="0" smtClean="0"/>
              <a:t>1998</a:t>
            </a:r>
          </a:p>
          <a:p>
            <a:r>
              <a:rPr lang="cs-CZ" dirty="0"/>
              <a:t>Jiří Suchý – </a:t>
            </a:r>
            <a:r>
              <a:rPr lang="cs-CZ" dirty="0" smtClean="0"/>
              <a:t>Wikipedie</a:t>
            </a:r>
          </a:p>
          <a:p>
            <a:r>
              <a:rPr lang="cs-CZ" dirty="0"/>
              <a:t>Divadlo Semafor</a:t>
            </a:r>
            <a:endParaRPr lang="cs-CZ" dirty="0" smtClean="0"/>
          </a:p>
          <a:p>
            <a:r>
              <a:rPr lang="cs-CZ" dirty="0"/>
              <a:t>Semafor - Kytice – </a:t>
            </a:r>
            <a:r>
              <a:rPr lang="cs-CZ" dirty="0" err="1" smtClean="0"/>
              <a:t>YouTube</a:t>
            </a:r>
            <a:endParaRPr lang="cs-CZ" dirty="0" smtClean="0"/>
          </a:p>
          <a:p>
            <a:r>
              <a:rPr lang="pl-PL" dirty="0"/>
              <a:t>Zuzana sama doma monolog – </a:t>
            </a:r>
            <a:r>
              <a:rPr lang="pl-PL" dirty="0" smtClean="0"/>
              <a:t>YouTube</a:t>
            </a:r>
          </a:p>
          <a:p>
            <a:r>
              <a:rPr lang="cs-CZ" dirty="0"/>
              <a:t>Včera neděle byla </a:t>
            </a:r>
            <a:r>
              <a:rPr lang="cs-CZ" dirty="0" smtClean="0"/>
              <a:t>– </a:t>
            </a:r>
            <a:r>
              <a:rPr lang="cs-CZ" dirty="0" err="1" smtClean="0"/>
              <a:t>YouTube</a:t>
            </a:r>
            <a:endParaRPr lang="cs-CZ" dirty="0" smtClean="0"/>
          </a:p>
          <a:p>
            <a:r>
              <a:rPr lang="cs-CZ" dirty="0"/>
              <a:t>Jiří Suchý - Purpura – </a:t>
            </a:r>
            <a:r>
              <a:rPr lang="cs-CZ" dirty="0" err="1"/>
              <a:t>YouTube</a:t>
            </a:r>
            <a:r>
              <a:rPr lang="cs-CZ" dirty="0"/>
              <a:t>, Jiří Suchý - Kdykoliv kdekoliv ( OFFICIAL VIDEOCLIP ) – </a:t>
            </a:r>
            <a:r>
              <a:rPr lang="cs-CZ" dirty="0" err="1"/>
              <a:t>YouTube</a:t>
            </a:r>
            <a:endParaRPr lang="cs-CZ" dirty="0"/>
          </a:p>
          <a:p>
            <a:endParaRPr lang="cs-CZ" dirty="0"/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869445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Jiří Suchý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>
                <a:solidFill>
                  <a:srgbClr val="FF0000"/>
                </a:solidFill>
              </a:rPr>
              <a:t>Jiří Suchý</a:t>
            </a:r>
            <a:r>
              <a:rPr lang="cs-CZ" dirty="0"/>
              <a:t> (* 1. října 1931 Plzeň) je </a:t>
            </a:r>
            <a:r>
              <a:rPr lang="cs-CZ" b="1" dirty="0">
                <a:solidFill>
                  <a:srgbClr val="FF0000"/>
                </a:solidFill>
              </a:rPr>
              <a:t>český divadelník</a:t>
            </a:r>
            <a:r>
              <a:rPr lang="cs-CZ" dirty="0"/>
              <a:t>, textař, spisovatel, skladatel, hudebník</a:t>
            </a:r>
            <a:r>
              <a:rPr lang="cs-CZ" dirty="0" smtClean="0"/>
              <a:t>, </a:t>
            </a:r>
            <a:r>
              <a:rPr lang="cs-CZ" dirty="0"/>
              <a:t>výtvarník. </a:t>
            </a:r>
          </a:p>
          <a:p>
            <a:r>
              <a:rPr lang="cs-CZ" dirty="0"/>
              <a:t> Bratr novináře Ondřeje Suchého.</a:t>
            </a:r>
          </a:p>
          <a:p>
            <a:r>
              <a:rPr lang="cs-CZ" dirty="0"/>
              <a:t>V roce 1958 založil s Ivanem Vyskočilem vlastní </a:t>
            </a:r>
            <a:r>
              <a:rPr lang="cs-CZ" b="1" dirty="0">
                <a:solidFill>
                  <a:srgbClr val="FF0000"/>
                </a:solidFill>
              </a:rPr>
              <a:t>Divadlo Na zábradlí</a:t>
            </a:r>
            <a:r>
              <a:rPr lang="cs-CZ" dirty="0"/>
              <a:t>.</a:t>
            </a:r>
          </a:p>
          <a:p>
            <a:r>
              <a:rPr lang="cs-CZ" dirty="0"/>
              <a:t>V </a:t>
            </a:r>
            <a:r>
              <a:rPr lang="cs-CZ" dirty="0" smtClean="0"/>
              <a:t>roce</a:t>
            </a:r>
            <a:r>
              <a:rPr lang="cs-CZ" dirty="0"/>
              <a:t> 1959 </a:t>
            </a:r>
            <a:r>
              <a:rPr lang="cs-CZ" dirty="0" smtClean="0"/>
              <a:t>založil s</a:t>
            </a:r>
            <a:r>
              <a:rPr lang="cs-CZ" dirty="0"/>
              <a:t> </a:t>
            </a:r>
            <a:r>
              <a:rPr lang="cs-CZ" dirty="0" smtClean="0"/>
              <a:t>Jiřím  </a:t>
            </a:r>
            <a:r>
              <a:rPr lang="cs-CZ" dirty="0" err="1"/>
              <a:t>Šlitrem</a:t>
            </a:r>
            <a:r>
              <a:rPr lang="cs-CZ" dirty="0"/>
              <a:t> divadlo </a:t>
            </a:r>
            <a:r>
              <a:rPr lang="cs-CZ" b="1" u="sng" dirty="0">
                <a:solidFill>
                  <a:srgbClr val="FF0000"/>
                </a:solidFill>
              </a:rPr>
              <a:t>Semafor</a:t>
            </a:r>
            <a:r>
              <a:rPr lang="cs-CZ" dirty="0"/>
              <a:t>, kde působí dodnes.  </a:t>
            </a:r>
          </a:p>
          <a:p>
            <a:r>
              <a:rPr lang="cs-CZ" dirty="0"/>
              <a:t> Od 1936 žije v Praze. 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66467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0000"/>
                </a:solidFill>
              </a:rPr>
              <a:t>Reduta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525963"/>
          </a:xfrm>
        </p:spPr>
        <p:txBody>
          <a:bodyPr>
            <a:normAutofit fontScale="85000" lnSpcReduction="10000"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Hudebník Jiří Suchý </a:t>
            </a:r>
            <a:r>
              <a:rPr lang="cs-CZ" dirty="0" smtClean="0"/>
              <a:t>začínal v roce</a:t>
            </a:r>
            <a:r>
              <a:rPr lang="cs-CZ" dirty="0"/>
              <a:t> </a:t>
            </a:r>
            <a:r>
              <a:rPr lang="cs-CZ" dirty="0" smtClean="0"/>
              <a:t>1955 s</a:t>
            </a:r>
            <a:r>
              <a:rPr lang="cs-CZ" dirty="0"/>
              <a:t> hudební </a:t>
            </a:r>
            <a:r>
              <a:rPr lang="cs-CZ" dirty="0" smtClean="0"/>
              <a:t>skupinou </a:t>
            </a:r>
            <a:r>
              <a:rPr lang="cs-CZ" dirty="0" smtClean="0">
                <a:solidFill>
                  <a:srgbClr val="FF0000"/>
                </a:solidFill>
              </a:rPr>
              <a:t>Akord club</a:t>
            </a:r>
            <a:r>
              <a:rPr lang="cs-CZ" dirty="0" smtClean="0"/>
              <a:t>.  V</a:t>
            </a:r>
            <a:r>
              <a:rPr lang="cs-CZ" dirty="0"/>
              <a:t> období </a:t>
            </a:r>
            <a:r>
              <a:rPr lang="cs-CZ" dirty="0" smtClean="0"/>
              <a:t>1956 - 1958 hráli </a:t>
            </a:r>
            <a:r>
              <a:rPr lang="cs-CZ" dirty="0"/>
              <a:t>celou řadu písní Jiřího </a:t>
            </a:r>
            <a:r>
              <a:rPr lang="cs-CZ" dirty="0" smtClean="0"/>
              <a:t>Suchého.</a:t>
            </a:r>
          </a:p>
          <a:p>
            <a:r>
              <a:rPr lang="cs-CZ" dirty="0" smtClean="0"/>
              <a:t>V</a:t>
            </a:r>
            <a:r>
              <a:rPr lang="cs-CZ" dirty="0"/>
              <a:t> Redutě se seznámil </a:t>
            </a:r>
            <a:r>
              <a:rPr lang="cs-CZ" dirty="0" smtClean="0"/>
              <a:t>s Miroslavem Horníčkem, </a:t>
            </a:r>
            <a:r>
              <a:rPr lang="cs-CZ" dirty="0"/>
              <a:t>který s ním začal spolupracovat na programu </a:t>
            </a:r>
            <a:r>
              <a:rPr lang="cs-CZ" i="1" dirty="0"/>
              <a:t>Pondělky s tetou</a:t>
            </a:r>
            <a:r>
              <a:rPr lang="cs-CZ" dirty="0"/>
              <a:t> a který </a:t>
            </a:r>
            <a:r>
              <a:rPr lang="cs-CZ" dirty="0" smtClean="0"/>
              <a:t>jej </a:t>
            </a:r>
            <a:r>
              <a:rPr lang="cs-CZ" dirty="0"/>
              <a:t>seznámil s </a:t>
            </a:r>
            <a:r>
              <a:rPr lang="cs-CZ" dirty="0" smtClean="0"/>
              <a:t>Jiřím </a:t>
            </a:r>
            <a:r>
              <a:rPr lang="cs-CZ" dirty="0" err="1" smtClean="0"/>
              <a:t>Šlitrem</a:t>
            </a:r>
            <a:r>
              <a:rPr lang="cs-CZ" dirty="0" smtClean="0"/>
              <a:t>.</a:t>
            </a:r>
          </a:p>
          <a:p>
            <a:r>
              <a:rPr lang="cs-CZ" dirty="0" smtClean="0"/>
              <a:t>S Ivanem Vyskočilem</a:t>
            </a:r>
            <a:r>
              <a:rPr lang="cs-CZ" dirty="0"/>
              <a:t> a Miroslavem </a:t>
            </a:r>
            <a:r>
              <a:rPr lang="cs-CZ" dirty="0" smtClean="0"/>
              <a:t>Horníčkem</a:t>
            </a:r>
            <a:br>
              <a:rPr lang="cs-CZ" dirty="0" smtClean="0"/>
            </a:br>
            <a:r>
              <a:rPr lang="cs-CZ" dirty="0" smtClean="0"/>
              <a:t> v Redutě vymýšleli text-appealy.</a:t>
            </a:r>
            <a:endParaRPr lang="cs-CZ" dirty="0"/>
          </a:p>
          <a:p>
            <a:r>
              <a:rPr lang="cs-CZ" dirty="0"/>
              <a:t> </a:t>
            </a:r>
            <a:r>
              <a:rPr lang="cs-CZ" u="sng" dirty="0" smtClean="0"/>
              <a:t>Jeho první hra </a:t>
            </a:r>
            <a:r>
              <a:rPr lang="cs-CZ" u="sng" dirty="0"/>
              <a:t>s </a:t>
            </a:r>
            <a:r>
              <a:rPr lang="cs-CZ" u="sng" dirty="0" smtClean="0"/>
              <a:t>písničkami se jmenovala</a:t>
            </a:r>
            <a:r>
              <a:rPr lang="cs-CZ" b="1" u="sng" dirty="0" smtClean="0"/>
              <a:t> Šest žen</a:t>
            </a:r>
            <a:r>
              <a:rPr lang="cs-CZ" dirty="0" smtClean="0"/>
              <a:t>.</a:t>
            </a:r>
          </a:p>
          <a:p>
            <a:r>
              <a:rPr lang="cs-CZ" dirty="0" smtClean="0"/>
              <a:t> </a:t>
            </a:r>
            <a:r>
              <a:rPr lang="cs-CZ" dirty="0"/>
              <a:t>V </a:t>
            </a:r>
            <a:r>
              <a:rPr lang="cs-CZ" dirty="0" smtClean="0"/>
              <a:t>roce </a:t>
            </a:r>
            <a:r>
              <a:rPr lang="cs-CZ" b="1" dirty="0" smtClean="0">
                <a:solidFill>
                  <a:srgbClr val="FF0000"/>
                </a:solidFill>
              </a:rPr>
              <a:t>1959</a:t>
            </a:r>
            <a:r>
              <a:rPr lang="cs-CZ" dirty="0"/>
              <a:t> založil spolu </a:t>
            </a:r>
            <a:r>
              <a:rPr lang="cs-CZ" dirty="0" smtClean="0">
                <a:solidFill>
                  <a:srgbClr val="FF0000"/>
                </a:solidFill>
              </a:rPr>
              <a:t>s Jiřím </a:t>
            </a:r>
            <a:r>
              <a:rPr lang="cs-CZ" dirty="0" err="1" smtClean="0">
                <a:solidFill>
                  <a:srgbClr val="FF0000"/>
                </a:solidFill>
              </a:rPr>
              <a:t>Šlitrem</a:t>
            </a:r>
            <a:r>
              <a:rPr lang="cs-CZ" dirty="0"/>
              <a:t> </a:t>
            </a:r>
            <a:r>
              <a:rPr lang="cs-CZ" dirty="0" smtClean="0"/>
              <a:t>divadlo </a:t>
            </a:r>
            <a:r>
              <a:rPr lang="cs-CZ" b="1" dirty="0" smtClean="0">
                <a:solidFill>
                  <a:srgbClr val="FF0000"/>
                </a:solidFill>
              </a:rPr>
              <a:t>Semafor</a:t>
            </a:r>
            <a:r>
              <a:rPr lang="cs-CZ" dirty="0" smtClean="0"/>
              <a:t>, </a:t>
            </a:r>
            <a:r>
              <a:rPr lang="cs-CZ" dirty="0"/>
              <a:t>kde působí dodnes.</a:t>
            </a:r>
            <a:r>
              <a:rPr lang="cs-CZ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18379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0000"/>
                </a:solidFill>
              </a:rPr>
              <a:t>Divadlo Na zábradlí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cs-CZ" dirty="0" smtClean="0"/>
          </a:p>
          <a:p>
            <a:r>
              <a:rPr lang="cs-CZ" dirty="0" smtClean="0"/>
              <a:t>V roce 1958 </a:t>
            </a:r>
            <a:r>
              <a:rPr lang="cs-CZ" dirty="0"/>
              <a:t>Suchý se </a:t>
            </a:r>
            <a:r>
              <a:rPr lang="cs-CZ" dirty="0" err="1"/>
              <a:t>Šlitrem</a:t>
            </a:r>
            <a:r>
              <a:rPr lang="cs-CZ" dirty="0"/>
              <a:t> </a:t>
            </a:r>
            <a:r>
              <a:rPr lang="cs-CZ" dirty="0" smtClean="0"/>
              <a:t>angažovali </a:t>
            </a:r>
            <a:r>
              <a:rPr lang="cs-CZ" u="sng" dirty="0" smtClean="0"/>
              <a:t> </a:t>
            </a:r>
            <a:r>
              <a:rPr lang="cs-CZ" u="sng" dirty="0"/>
              <a:t>kapelu </a:t>
            </a:r>
            <a:r>
              <a:rPr lang="cs-CZ" u="sng" dirty="0" smtClean="0"/>
              <a:t>Ferdinanda Havlíka.</a:t>
            </a:r>
          </a:p>
          <a:p>
            <a:r>
              <a:rPr lang="cs-CZ" dirty="0" smtClean="0"/>
              <a:t>30. června 1958 založili Jiří Suchý </a:t>
            </a:r>
            <a:r>
              <a:rPr lang="cs-CZ" dirty="0"/>
              <a:t>s Ivanem Vyskočilem </a:t>
            </a:r>
            <a:r>
              <a:rPr lang="cs-CZ" dirty="0" smtClean="0"/>
              <a:t>vlastní </a:t>
            </a:r>
            <a:r>
              <a:rPr lang="cs-CZ" b="1" dirty="0" smtClean="0">
                <a:solidFill>
                  <a:srgbClr val="FF0000"/>
                </a:solidFill>
              </a:rPr>
              <a:t>Divadlo Na zábradlí</a:t>
            </a:r>
            <a:r>
              <a:rPr lang="cs-CZ" dirty="0" smtClean="0"/>
              <a:t>.</a:t>
            </a:r>
            <a:endParaRPr lang="cs-CZ" dirty="0"/>
          </a:p>
          <a:p>
            <a:r>
              <a:rPr lang="cs-CZ" dirty="0" smtClean="0"/>
              <a:t>Již 9. prosince proběhla premiéra hry</a:t>
            </a:r>
            <a:r>
              <a:rPr lang="cs-CZ" b="1" dirty="0"/>
              <a:t> </a:t>
            </a:r>
            <a:r>
              <a:rPr lang="cs-CZ" dirty="0">
                <a:solidFill>
                  <a:srgbClr val="FF0000"/>
                </a:solidFill>
              </a:rPr>
              <a:t>Kdyby</a:t>
            </a:r>
            <a:r>
              <a:rPr lang="cs-CZ" dirty="0" smtClean="0">
                <a:solidFill>
                  <a:srgbClr val="FF0000"/>
                </a:solidFill>
              </a:rPr>
              <a:t> tisíc klarinetů. </a:t>
            </a:r>
            <a:r>
              <a:rPr lang="cs-CZ" dirty="0">
                <a:solidFill>
                  <a:srgbClr val="FF0000"/>
                </a:solidFill>
              </a:rPr>
              <a:t/>
            </a:r>
            <a:br>
              <a:rPr lang="cs-CZ" dirty="0">
                <a:solidFill>
                  <a:srgbClr val="FF0000"/>
                </a:solidFill>
              </a:rPr>
            </a:br>
            <a:endParaRPr lang="cs-CZ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4433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Opakování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dirty="0" smtClean="0"/>
          </a:p>
          <a:p>
            <a:r>
              <a:rPr lang="cs-CZ" dirty="0" smtClean="0"/>
              <a:t>Znáte </a:t>
            </a:r>
            <a:r>
              <a:rPr lang="cs-CZ" dirty="0"/>
              <a:t>Ivana </a:t>
            </a:r>
            <a:r>
              <a:rPr lang="cs-CZ" dirty="0" smtClean="0"/>
              <a:t>Vyskočila?</a:t>
            </a:r>
          </a:p>
          <a:p>
            <a:pPr marL="0" indent="0">
              <a:buNone/>
            </a:pPr>
            <a:r>
              <a:rPr lang="cs-CZ" dirty="0" smtClean="0"/>
              <a:t> </a:t>
            </a:r>
          </a:p>
          <a:p>
            <a:r>
              <a:rPr lang="cs-CZ" dirty="0" smtClean="0"/>
              <a:t>Kdo byl Jiří </a:t>
            </a:r>
            <a:r>
              <a:rPr lang="cs-CZ" dirty="0" err="1" smtClean="0"/>
              <a:t>Šlitr</a:t>
            </a:r>
            <a:r>
              <a:rPr lang="cs-CZ" dirty="0" smtClean="0"/>
              <a:t>?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 smtClean="0"/>
              <a:t>Kdo byl Miroslav Horníček?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643117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Odpovědi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err="1" smtClean="0"/>
              <a:t>Doc.Ivan</a:t>
            </a:r>
            <a:r>
              <a:rPr lang="cs-CZ" dirty="0" smtClean="0"/>
              <a:t> </a:t>
            </a:r>
            <a:r>
              <a:rPr lang="cs-CZ" dirty="0"/>
              <a:t>Vyskočil </a:t>
            </a:r>
            <a:r>
              <a:rPr lang="cs-CZ" dirty="0" smtClean="0"/>
              <a:t>(*1929</a:t>
            </a:r>
            <a:r>
              <a:rPr lang="cs-CZ" dirty="0"/>
              <a:t>) je český spisovatel, dramatik, herec, režisér a divadelní </a:t>
            </a:r>
            <a:r>
              <a:rPr lang="cs-CZ" dirty="0" smtClean="0"/>
              <a:t>pedagog.</a:t>
            </a:r>
          </a:p>
          <a:p>
            <a:r>
              <a:rPr lang="cs-CZ" dirty="0"/>
              <a:t>JUDr. Jiří </a:t>
            </a:r>
            <a:r>
              <a:rPr lang="cs-CZ" dirty="0" err="1"/>
              <a:t>Šlitr</a:t>
            </a:r>
            <a:r>
              <a:rPr lang="cs-CZ" dirty="0"/>
              <a:t> </a:t>
            </a:r>
            <a:r>
              <a:rPr lang="cs-CZ" dirty="0" smtClean="0"/>
              <a:t>(1924 - 1969) </a:t>
            </a:r>
            <a:r>
              <a:rPr lang="cs-CZ" dirty="0"/>
              <a:t>byl český hudební skladatel, instrumentalista (virtuózní klavírista), </a:t>
            </a:r>
            <a:r>
              <a:rPr lang="cs-CZ" dirty="0" smtClean="0"/>
              <a:t>zpěvák.</a:t>
            </a:r>
          </a:p>
          <a:p>
            <a:r>
              <a:rPr lang="cs-CZ" dirty="0"/>
              <a:t>Miroslav Horníček </a:t>
            </a:r>
            <a:r>
              <a:rPr lang="cs-CZ" dirty="0" smtClean="0"/>
              <a:t>(1918 - 2003) </a:t>
            </a:r>
            <a:r>
              <a:rPr lang="cs-CZ" dirty="0"/>
              <a:t>byl český herec, spisovatel, dramatik, režisér, výtvarník</a:t>
            </a:r>
            <a:r>
              <a:rPr lang="cs-CZ" dirty="0" smtClean="0"/>
              <a:t>, </a:t>
            </a:r>
            <a:r>
              <a:rPr lang="cs-CZ" dirty="0"/>
              <a:t>a divadelní teoretik.</a:t>
            </a: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492284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0000"/>
                </a:solidFill>
              </a:rPr>
              <a:t>Semafor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/>
              <a:t>Divadlo</a:t>
            </a:r>
            <a:r>
              <a:rPr lang="cs-CZ" b="1" dirty="0"/>
              <a:t> </a:t>
            </a:r>
            <a:r>
              <a:rPr lang="cs-CZ" dirty="0">
                <a:solidFill>
                  <a:srgbClr val="FF0000"/>
                </a:solidFill>
              </a:rPr>
              <a:t>Semafor</a:t>
            </a:r>
            <a:r>
              <a:rPr lang="cs-CZ" dirty="0"/>
              <a:t> založil v roce</a:t>
            </a:r>
            <a:r>
              <a:rPr lang="cs-CZ" b="1" dirty="0"/>
              <a:t> </a:t>
            </a:r>
            <a:r>
              <a:rPr lang="cs-CZ" dirty="0">
                <a:solidFill>
                  <a:srgbClr val="FF0000"/>
                </a:solidFill>
              </a:rPr>
              <a:t>1959</a:t>
            </a:r>
            <a:r>
              <a:rPr lang="cs-CZ" b="1" dirty="0"/>
              <a:t> </a:t>
            </a:r>
            <a:r>
              <a:rPr lang="cs-CZ" dirty="0"/>
              <a:t>J. Suchý spolu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s</a:t>
            </a:r>
            <a:r>
              <a:rPr lang="cs-CZ" dirty="0"/>
              <a:t> J. </a:t>
            </a:r>
            <a:r>
              <a:rPr lang="cs-CZ" dirty="0" err="1"/>
              <a:t>Šlitrem</a:t>
            </a:r>
            <a:r>
              <a:rPr lang="cs-CZ" dirty="0"/>
              <a:t> a F. </a:t>
            </a:r>
            <a:r>
              <a:rPr lang="cs-CZ" dirty="0" smtClean="0"/>
              <a:t>Havlíkem. </a:t>
            </a:r>
            <a:r>
              <a:rPr lang="cs-CZ" u="sng" dirty="0" smtClean="0"/>
              <a:t>Jejich </a:t>
            </a:r>
            <a:r>
              <a:rPr lang="cs-CZ" u="sng" dirty="0"/>
              <a:t>první </a:t>
            </a:r>
            <a:r>
              <a:rPr lang="cs-CZ" u="sng" dirty="0" smtClean="0"/>
              <a:t>hra byla hudební </a:t>
            </a:r>
            <a:r>
              <a:rPr lang="cs-CZ" u="sng" dirty="0"/>
              <a:t>komedie Člověk z půdy.</a:t>
            </a:r>
          </a:p>
          <a:p>
            <a:r>
              <a:rPr lang="cs-CZ" dirty="0"/>
              <a:t>V roce 1960 Semafor uvedl tři premiéry Ukradený měsíc Ludvíka Aškenazyho s texty Jiřího Suchého, </a:t>
            </a:r>
            <a:r>
              <a:rPr lang="cs-CZ" u="sng" dirty="0"/>
              <a:t>písničkový pořad</a:t>
            </a:r>
            <a:r>
              <a:rPr lang="cs-CZ" dirty="0">
                <a:solidFill>
                  <a:srgbClr val="FF0000"/>
                </a:solidFill>
              </a:rPr>
              <a:t> Zuzana je sama doma</a:t>
            </a:r>
            <a:r>
              <a:rPr lang="cs-CZ" dirty="0"/>
              <a:t> a </a:t>
            </a:r>
            <a:r>
              <a:rPr lang="cs-CZ" dirty="0" smtClean="0"/>
              <a:t>komedii Taková </a:t>
            </a:r>
            <a:r>
              <a:rPr lang="cs-CZ" dirty="0"/>
              <a:t>ztráta </a:t>
            </a:r>
            <a:r>
              <a:rPr lang="cs-CZ" dirty="0" smtClean="0"/>
              <a:t>krve.</a:t>
            </a:r>
            <a:endParaRPr lang="cs-CZ" dirty="0"/>
          </a:p>
          <a:p>
            <a:r>
              <a:rPr lang="cs-CZ" dirty="0" smtClean="0"/>
              <a:t>O</a:t>
            </a:r>
            <a:r>
              <a:rPr lang="cs-CZ" dirty="0"/>
              <a:t> divadelních prázdninách roku 1961 </a:t>
            </a:r>
            <a:r>
              <a:rPr lang="cs-CZ" dirty="0" smtClean="0"/>
              <a:t>byla </a:t>
            </a:r>
            <a:r>
              <a:rPr lang="cs-CZ" dirty="0"/>
              <a:t>v jejich působišti, v divadélku Ve Smečkách (dnešní Činoherní </a:t>
            </a:r>
            <a:r>
              <a:rPr lang="cs-CZ" dirty="0" smtClean="0"/>
              <a:t>klub) </a:t>
            </a:r>
            <a:r>
              <a:rPr lang="cs-CZ" dirty="0"/>
              <a:t>zahájena rekonstrukce, která se protáhla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na </a:t>
            </a:r>
            <a:r>
              <a:rPr lang="cs-CZ" dirty="0"/>
              <a:t>neurčito a Semafor tak přišel o stálé divadlo.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4768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Alfa pasáž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 </a:t>
            </a:r>
            <a:r>
              <a:rPr lang="cs-CZ" dirty="0"/>
              <a:t>této době J. Suchý s J. </a:t>
            </a:r>
            <a:r>
              <a:rPr lang="cs-CZ" dirty="0" err="1"/>
              <a:t>Šlitrem</a:t>
            </a:r>
            <a:r>
              <a:rPr lang="cs-CZ" dirty="0"/>
              <a:t> vytvořili kabaret </a:t>
            </a:r>
            <a:r>
              <a:rPr lang="cs-CZ" dirty="0">
                <a:solidFill>
                  <a:srgbClr val="FF0000"/>
                </a:solidFill>
              </a:rPr>
              <a:t>Jonáš a </a:t>
            </a:r>
            <a:r>
              <a:rPr lang="cs-CZ" dirty="0" err="1">
                <a:solidFill>
                  <a:srgbClr val="FF0000"/>
                </a:solidFill>
              </a:rPr>
              <a:t>tingl-tangl</a:t>
            </a:r>
            <a:r>
              <a:rPr lang="cs-CZ" b="1" dirty="0"/>
              <a:t>.</a:t>
            </a:r>
            <a:r>
              <a:rPr lang="cs-CZ" dirty="0"/>
              <a:t> Tehdy vznikla </a:t>
            </a:r>
            <a:r>
              <a:rPr lang="cs-CZ" u="sng" dirty="0"/>
              <a:t>známá image J. Suchého jako </a:t>
            </a:r>
            <a:r>
              <a:rPr lang="cs-CZ" b="1" dirty="0">
                <a:solidFill>
                  <a:srgbClr val="FF0000"/>
                </a:solidFill>
              </a:rPr>
              <a:t>jemného komika a zpěváka se </a:t>
            </a:r>
            <a:r>
              <a:rPr lang="cs-CZ" b="1" dirty="0" smtClean="0">
                <a:solidFill>
                  <a:srgbClr val="FF0000"/>
                </a:solidFill>
              </a:rPr>
              <a:t>slamákem</a:t>
            </a:r>
            <a:br>
              <a:rPr lang="cs-CZ" b="1" dirty="0" smtClean="0">
                <a:solidFill>
                  <a:srgbClr val="FF0000"/>
                </a:solidFill>
              </a:rPr>
            </a:br>
            <a:r>
              <a:rPr lang="cs-CZ" b="1" dirty="0">
                <a:solidFill>
                  <a:srgbClr val="FF0000"/>
                </a:solidFill>
              </a:rPr>
              <a:t> a hůlkou</a:t>
            </a:r>
            <a:r>
              <a:rPr lang="cs-CZ" dirty="0"/>
              <a:t>. </a:t>
            </a:r>
            <a:r>
              <a:rPr lang="cs-CZ" dirty="0" smtClean="0"/>
              <a:t>Představení </a:t>
            </a:r>
            <a:r>
              <a:rPr lang="cs-CZ" dirty="0"/>
              <a:t>bylo velmi populární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a </a:t>
            </a:r>
            <a:r>
              <a:rPr lang="cs-CZ" dirty="0"/>
              <a:t>Semafor získal prostory v pasáži </a:t>
            </a:r>
            <a:r>
              <a:rPr lang="cs-CZ" dirty="0" smtClean="0"/>
              <a:t>Alfa</a:t>
            </a:r>
            <a:r>
              <a:rPr lang="cs-CZ" dirty="0"/>
              <a:t> na Václavském náměstí. Toto období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bylo </a:t>
            </a:r>
            <a:r>
              <a:rPr lang="cs-CZ" dirty="0"/>
              <a:t>pro </a:t>
            </a:r>
            <a:r>
              <a:rPr lang="cs-CZ" dirty="0" smtClean="0"/>
              <a:t>Suchého </a:t>
            </a:r>
            <a:r>
              <a:rPr lang="cs-CZ" dirty="0"/>
              <a:t>nejplodnější a </a:t>
            </a:r>
            <a:r>
              <a:rPr lang="cs-CZ" dirty="0" smtClean="0"/>
              <a:t>nejúspěšnější.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08009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Šedesátá léta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Roku 1964 vznikl </a:t>
            </a:r>
            <a:r>
              <a:rPr lang="cs-CZ" u="sng" dirty="0"/>
              <a:t>filmový muzikál Kdyby tisíc klarinetů</a:t>
            </a:r>
            <a:r>
              <a:rPr lang="cs-CZ" dirty="0"/>
              <a:t>.</a:t>
            </a:r>
          </a:p>
          <a:p>
            <a:r>
              <a:rPr lang="cs-CZ" dirty="0" smtClean="0"/>
              <a:t>V</a:t>
            </a:r>
            <a:r>
              <a:rPr lang="cs-CZ" dirty="0"/>
              <a:t> Semaforu vznikla další pásma písniček </a:t>
            </a:r>
            <a:r>
              <a:rPr lang="cs-CZ" dirty="0" smtClean="0">
                <a:solidFill>
                  <a:srgbClr val="FF0000"/>
                </a:solidFill>
              </a:rPr>
              <a:t>Zuzana </a:t>
            </a:r>
            <a:br>
              <a:rPr lang="cs-CZ" dirty="0" smtClean="0">
                <a:solidFill>
                  <a:srgbClr val="FF0000"/>
                </a:solidFill>
              </a:rPr>
            </a:br>
            <a:r>
              <a:rPr lang="cs-CZ" dirty="0" smtClean="0">
                <a:solidFill>
                  <a:srgbClr val="FF0000"/>
                </a:solidFill>
              </a:rPr>
              <a:t>je zase sama doma</a:t>
            </a:r>
            <a:r>
              <a:rPr lang="cs-CZ" dirty="0" smtClean="0"/>
              <a:t>, </a:t>
            </a:r>
            <a:r>
              <a:rPr lang="cs-CZ" dirty="0" smtClean="0">
                <a:solidFill>
                  <a:srgbClr val="FF0000"/>
                </a:solidFill>
              </a:rPr>
              <a:t>Zuzana </a:t>
            </a:r>
            <a:r>
              <a:rPr lang="cs-CZ" dirty="0">
                <a:solidFill>
                  <a:srgbClr val="FF0000"/>
                </a:solidFill>
              </a:rPr>
              <a:t>není pro nikoho doma</a:t>
            </a:r>
            <a:r>
              <a:rPr lang="cs-CZ" dirty="0"/>
              <a:t> (1963) a </a:t>
            </a:r>
            <a:r>
              <a:rPr lang="cs-CZ" dirty="0">
                <a:solidFill>
                  <a:srgbClr val="FF0000"/>
                </a:solidFill>
              </a:rPr>
              <a:t>Zuzana je všude jako </a:t>
            </a:r>
            <a:r>
              <a:rPr lang="cs-CZ" dirty="0" smtClean="0">
                <a:solidFill>
                  <a:srgbClr val="FF0000"/>
                </a:solidFill>
              </a:rPr>
              <a:t>doma</a:t>
            </a:r>
            <a:r>
              <a:rPr lang="cs-CZ" dirty="0">
                <a:solidFill>
                  <a:srgbClr val="FF0000"/>
                </a:solidFill>
              </a:rPr>
              <a:t> </a:t>
            </a:r>
            <a:r>
              <a:rPr lang="cs-CZ" dirty="0" smtClean="0"/>
              <a:t>(1965). Nejprodávanějším hitem se stala píseň Včera neděle byla.</a:t>
            </a:r>
            <a:r>
              <a:rPr lang="cs-CZ" dirty="0"/>
              <a:t>  </a:t>
            </a:r>
            <a:endParaRPr lang="cs-CZ" dirty="0" smtClean="0"/>
          </a:p>
          <a:p>
            <a:r>
              <a:rPr lang="cs-CZ" dirty="0" smtClean="0"/>
              <a:t>Nejlepší </a:t>
            </a:r>
            <a:r>
              <a:rPr lang="cs-CZ" dirty="0"/>
              <a:t>a nejznámější </a:t>
            </a:r>
            <a:r>
              <a:rPr lang="cs-CZ" dirty="0" smtClean="0"/>
              <a:t>hrou se stal </a:t>
            </a:r>
            <a:r>
              <a:rPr lang="cs-CZ" b="1" dirty="0" smtClean="0">
                <a:solidFill>
                  <a:srgbClr val="FF0000"/>
                </a:solidFill>
              </a:rPr>
              <a:t>Jonáš a doktor Matrace</a:t>
            </a:r>
            <a:r>
              <a:rPr lang="cs-CZ" dirty="0" smtClean="0"/>
              <a:t> (1969).</a:t>
            </a:r>
          </a:p>
          <a:p>
            <a:r>
              <a:rPr lang="cs-CZ" dirty="0" smtClean="0"/>
              <a:t>26. prosince 1969 Jiří </a:t>
            </a:r>
            <a:r>
              <a:rPr lang="cs-CZ" dirty="0" err="1" smtClean="0"/>
              <a:t>Šlitr</a:t>
            </a:r>
            <a:r>
              <a:rPr lang="cs-CZ" dirty="0" smtClean="0"/>
              <a:t>  zemřel.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89697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930</TotalTime>
  <Words>326</Words>
  <Application>Microsoft Office PowerPoint</Application>
  <PresentationFormat>Předvádění na obrazovce (4:3)</PresentationFormat>
  <Paragraphs>93</Paragraphs>
  <Slides>17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18" baseType="lpstr">
      <vt:lpstr>Motiv systému Office</vt:lpstr>
      <vt:lpstr>Prezentace aplikace PowerPoint</vt:lpstr>
      <vt:lpstr>Jiří Suchý</vt:lpstr>
      <vt:lpstr>Reduta</vt:lpstr>
      <vt:lpstr>Divadlo Na zábradlí</vt:lpstr>
      <vt:lpstr>Opakování</vt:lpstr>
      <vt:lpstr>Odpovědi</vt:lpstr>
      <vt:lpstr>Semafor</vt:lpstr>
      <vt:lpstr>Alfa pasáž</vt:lpstr>
      <vt:lpstr>Šedesátá léta</vt:lpstr>
      <vt:lpstr>Hudební divadlo v Karlíně</vt:lpstr>
      <vt:lpstr>Opakování</vt:lpstr>
      <vt:lpstr>Odpověď</vt:lpstr>
      <vt:lpstr>Devadesátá léta</vt:lpstr>
      <vt:lpstr>Semafor v Karlíně</vt:lpstr>
      <vt:lpstr>Semafor v Dejvicích</vt:lpstr>
      <vt:lpstr>Opakování</vt:lpstr>
      <vt:lpstr>Zdroje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PC</cp:lastModifiedBy>
  <cp:revision>153</cp:revision>
  <dcterms:created xsi:type="dcterms:W3CDTF">2012-06-18T15:15:37Z</dcterms:created>
  <dcterms:modified xsi:type="dcterms:W3CDTF">2014-02-10T17:32:11Z</dcterms:modified>
</cp:coreProperties>
</file>