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1" r:id="rId5"/>
    <p:sldId id="272" r:id="rId6"/>
    <p:sldId id="309" r:id="rId7"/>
    <p:sldId id="270" r:id="rId8"/>
    <p:sldId id="284" r:id="rId9"/>
    <p:sldId id="263" r:id="rId10"/>
    <p:sldId id="264" r:id="rId11"/>
    <p:sldId id="307" r:id="rId12"/>
    <p:sldId id="293" r:id="rId13"/>
    <p:sldId id="297" r:id="rId14"/>
    <p:sldId id="289" r:id="rId15"/>
    <p:sldId id="299" r:id="rId16"/>
    <p:sldId id="308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edivadlo.cz/divadla/slovacke-divadlo-uherske-hradist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ovackedivadlo.cz/fotogalerie/ostatni/divadlo_ms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b/Slov%C3%A1ck%C3%A9_divadlo,_Uhersk%C3%A9_Hradi%C5%A1t%C4%9B_(1).JPG" TargetMode="External"/><Relationship Id="rId2" Type="http://schemas.openxmlformats.org/officeDocument/2006/relationships/hyperlink" Target="http://www.slovackedivadlo.cz/fotogalerie/ostatni/divadlo_nove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Milo%C5%A1_Hyn%C5%A1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Č</a:t>
            </a:r>
            <a:r>
              <a:rPr lang="cs-CZ" sz="3600" b="1" dirty="0" smtClean="0"/>
              <a:t>eské divadlo po 2. světové válce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855438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Slovácké divadlo v Uherském Hradišti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20.10.2012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Slovácké divadlo v Uherském Hradišti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</a:t>
                      </a:r>
                      <a:r>
                        <a:rPr lang="cs-CZ" baseline="0" dirty="0" smtClean="0"/>
                        <a:t>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 </a:t>
            </a:r>
            <a:r>
              <a:rPr lang="cs-CZ" dirty="0" smtClean="0"/>
              <a:t>V</a:t>
            </a:r>
            <a:r>
              <a:rPr lang="cs-CZ" dirty="0"/>
              <a:t> sezóně 1991/1992 proběhla za provozu generální rekonstrukce </a:t>
            </a:r>
            <a:r>
              <a:rPr lang="cs-CZ" dirty="0" smtClean="0"/>
              <a:t>budovy.</a:t>
            </a:r>
          </a:p>
          <a:p>
            <a:r>
              <a:rPr lang="cs-CZ" dirty="0" smtClean="0"/>
              <a:t> Slovácké divadlo </a:t>
            </a:r>
            <a:r>
              <a:rPr lang="cs-CZ" dirty="0"/>
              <a:t>plynule pokračuje i jako zájezdová </a:t>
            </a:r>
            <a:r>
              <a:rPr lang="cs-CZ" dirty="0" smtClean="0"/>
              <a:t>scéna.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Od </a:t>
            </a:r>
            <a:r>
              <a:rPr lang="cs-CZ" dirty="0"/>
              <a:t>1. 1. 2003 </a:t>
            </a:r>
            <a:r>
              <a:rPr lang="cs-CZ" dirty="0" smtClean="0"/>
              <a:t>je zřizovatelem </a:t>
            </a:r>
            <a:r>
              <a:rPr lang="cs-CZ" dirty="0"/>
              <a:t>divadla </a:t>
            </a:r>
            <a:r>
              <a:rPr lang="cs-CZ" dirty="0" smtClean="0"/>
              <a:t>město </a:t>
            </a:r>
            <a:r>
              <a:rPr lang="cs-CZ" dirty="0"/>
              <a:t>Uherské </a:t>
            </a:r>
            <a:r>
              <a:rPr lang="cs-CZ" dirty="0" smtClean="0"/>
              <a:t>Hradiště.</a:t>
            </a:r>
          </a:p>
          <a:p>
            <a:r>
              <a:rPr lang="cs-CZ" u="sng" dirty="0" smtClean="0"/>
              <a:t>Současným </a:t>
            </a:r>
            <a:r>
              <a:rPr lang="cs-CZ" u="sng" dirty="0" smtClean="0">
                <a:solidFill>
                  <a:srgbClr val="FF0000"/>
                </a:solidFill>
              </a:rPr>
              <a:t>ředitelem Slováckého divadla </a:t>
            </a:r>
            <a:r>
              <a:rPr lang="cs-CZ" u="sng" dirty="0" smtClean="0"/>
              <a:t>je </a:t>
            </a:r>
            <a:br>
              <a:rPr lang="cs-CZ" u="sng" dirty="0" smtClean="0"/>
            </a:br>
            <a:r>
              <a:rPr lang="cs-CZ" sz="3900" b="1" dirty="0" smtClean="0">
                <a:solidFill>
                  <a:srgbClr val="FF0000"/>
                </a:solidFill>
              </a:rPr>
              <a:t>Igor Stránský</a:t>
            </a:r>
            <a:r>
              <a:rPr lang="cs-CZ" dirty="0" smtClean="0"/>
              <a:t>, který absolvoval JAMU v oboru činoherní herectví a v angažmá Slováckého divadla je od roku 1969. Má na svém kontě přes 80 činoherních režií a je také jeho zásluhou, že Slovácké divadlo získalo obrovskou prestiž.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804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klas\Downloads\o přestávce jedné z premiér ve foyeru divadla 2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8100391" cy="5379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0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Divadlo žije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Divadlo se každoročně prezentuje na festivalu České divadlo, dále bývá hostem festivalů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Hradci Králové, </a:t>
            </a:r>
            <a:r>
              <a:rPr lang="cs-CZ" dirty="0" smtClean="0"/>
              <a:t>Pardubicích,  </a:t>
            </a:r>
            <a:r>
              <a:rPr lang="cs-CZ" dirty="0"/>
              <a:t>Olomouci, </a:t>
            </a:r>
            <a:r>
              <a:rPr lang="cs-CZ" dirty="0" smtClean="0"/>
              <a:t>Zlíně.</a:t>
            </a:r>
            <a:endParaRPr lang="cs-CZ" dirty="0"/>
          </a:p>
          <a:p>
            <a:r>
              <a:rPr lang="cs-CZ" dirty="0"/>
              <a:t>Divadlo zve ke spolupráci významné umělecké osobnosti, jakými jsou J. A. </a:t>
            </a:r>
            <a:r>
              <a:rPr lang="cs-CZ" dirty="0" err="1"/>
              <a:t>Pitínský</a:t>
            </a:r>
            <a:r>
              <a:rPr lang="cs-CZ" dirty="0"/>
              <a:t>, Martin </a:t>
            </a:r>
            <a:r>
              <a:rPr lang="cs-CZ" dirty="0" err="1"/>
              <a:t>Porubjak</a:t>
            </a:r>
            <a:r>
              <a:rPr lang="cs-CZ" dirty="0"/>
              <a:t>, Ján </a:t>
            </a:r>
            <a:r>
              <a:rPr lang="cs-CZ" dirty="0" err="1"/>
              <a:t>Zavarský</a:t>
            </a:r>
            <a:r>
              <a:rPr lang="cs-CZ" dirty="0"/>
              <a:t>, Jiří Pavlica, Jozef </a:t>
            </a:r>
            <a:r>
              <a:rPr lang="cs-CZ" dirty="0" err="1"/>
              <a:t>Ciller</a:t>
            </a:r>
            <a:r>
              <a:rPr lang="cs-CZ" dirty="0"/>
              <a:t>, Radek Balaš, </a:t>
            </a:r>
            <a:r>
              <a:rPr lang="cs-CZ" dirty="0" err="1"/>
              <a:t>Oxana</a:t>
            </a:r>
            <a:r>
              <a:rPr lang="cs-CZ" dirty="0"/>
              <a:t> </a:t>
            </a:r>
            <a:r>
              <a:rPr lang="cs-CZ" dirty="0" err="1" smtClean="0"/>
              <a:t>Meleshkina</a:t>
            </a:r>
            <a:r>
              <a:rPr lang="cs-CZ" dirty="0" smtClean="0"/>
              <a:t>-Smilková 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mnoho dalších.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www.ceskedivadlo.cz/divadla/slovacke-divadlo-uherske-hradiste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748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Ocenění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 smtClean="0"/>
              <a:t>2005</a:t>
            </a:r>
            <a:r>
              <a:rPr lang="cs-CZ" dirty="0" smtClean="0"/>
              <a:t> získal </a:t>
            </a:r>
            <a:r>
              <a:rPr lang="cs-CZ" b="1" dirty="0" smtClean="0"/>
              <a:t>Cenu Thálie </a:t>
            </a:r>
            <a:r>
              <a:rPr lang="cs-CZ" dirty="0" smtClean="0">
                <a:solidFill>
                  <a:srgbClr val="FF0000"/>
                </a:solidFill>
              </a:rPr>
              <a:t>Tomáš </a:t>
            </a:r>
            <a:r>
              <a:rPr lang="cs-CZ" dirty="0" err="1" smtClean="0">
                <a:solidFill>
                  <a:srgbClr val="FF0000"/>
                </a:solidFill>
              </a:rPr>
              <a:t>Šulaj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(Rychlé šípy).</a:t>
            </a:r>
          </a:p>
          <a:p>
            <a:r>
              <a:rPr lang="cs-CZ" dirty="0" smtClean="0"/>
              <a:t>V roce </a:t>
            </a:r>
            <a:r>
              <a:rPr lang="cs-CZ" b="1" dirty="0" smtClean="0"/>
              <a:t>2007 dostalo</a:t>
            </a:r>
            <a:r>
              <a:rPr lang="cs-CZ" dirty="0">
                <a:solidFill>
                  <a:srgbClr val="FF0000"/>
                </a:solidFill>
              </a:rPr>
              <a:t> Slovácké </a:t>
            </a:r>
            <a:r>
              <a:rPr lang="cs-CZ" dirty="0" smtClean="0">
                <a:solidFill>
                  <a:srgbClr val="FF0000"/>
                </a:solidFill>
              </a:rPr>
              <a:t>divadlo </a:t>
            </a:r>
            <a:r>
              <a:rPr lang="cs-CZ" dirty="0" smtClean="0"/>
              <a:t>v Uherském Hradišti</a:t>
            </a:r>
            <a:r>
              <a:rPr lang="cs-CZ" b="1" dirty="0" smtClean="0"/>
              <a:t> Cenu Českého </a:t>
            </a:r>
            <a:r>
              <a:rPr lang="cs-CZ" b="1" dirty="0"/>
              <a:t>divadla </a:t>
            </a:r>
            <a:r>
              <a:rPr lang="cs-CZ" dirty="0"/>
              <a:t>za nejpozoruhodnější umělecký počin </a:t>
            </a:r>
            <a:r>
              <a:rPr lang="cs-CZ" dirty="0" smtClean="0"/>
              <a:t>přehlídky, za inscenaci Villon F. v režii Jakuba Macečka.</a:t>
            </a:r>
          </a:p>
          <a:p>
            <a:r>
              <a:rPr lang="cs-CZ" b="1" dirty="0" smtClean="0"/>
              <a:t>Cena </a:t>
            </a:r>
            <a:r>
              <a:rPr lang="cs-CZ" b="1" dirty="0"/>
              <a:t>Českého divadla </a:t>
            </a:r>
            <a:r>
              <a:rPr lang="cs-CZ" dirty="0"/>
              <a:t>za rok </a:t>
            </a:r>
            <a:r>
              <a:rPr lang="cs-CZ" b="1" dirty="0"/>
              <a:t>2008</a:t>
            </a:r>
            <a:r>
              <a:rPr lang="cs-CZ" dirty="0"/>
              <a:t> </a:t>
            </a:r>
            <a:r>
              <a:rPr lang="cs-CZ" dirty="0" smtClean="0"/>
              <a:t>byla udělena </a:t>
            </a:r>
            <a:r>
              <a:rPr lang="cs-CZ" dirty="0" smtClean="0">
                <a:solidFill>
                  <a:srgbClr val="FF0000"/>
                </a:solidFill>
              </a:rPr>
              <a:t>Tereze </a:t>
            </a:r>
            <a:r>
              <a:rPr lang="cs-CZ" dirty="0">
                <a:solidFill>
                  <a:srgbClr val="FF0000"/>
                </a:solidFill>
              </a:rPr>
              <a:t>Richtrové</a:t>
            </a:r>
            <a:r>
              <a:rPr lang="cs-CZ" dirty="0"/>
              <a:t> za roli </a:t>
            </a:r>
            <a:r>
              <a:rPr lang="cs-CZ" b="1" dirty="0"/>
              <a:t>MEDEII</a:t>
            </a:r>
            <a:r>
              <a:rPr lang="cs-CZ" dirty="0"/>
              <a:t>, režie Jiří </a:t>
            </a:r>
            <a:r>
              <a:rPr lang="cs-CZ" dirty="0" err="1" smtClean="0"/>
              <a:t>Honzírek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Cenu Českého </a:t>
            </a:r>
            <a:r>
              <a:rPr lang="cs-CZ" b="1" dirty="0"/>
              <a:t>divadla 2010 </a:t>
            </a:r>
            <a:r>
              <a:rPr lang="cs-CZ" dirty="0"/>
              <a:t>v kategorii ženský herecký </a:t>
            </a:r>
            <a:r>
              <a:rPr lang="cs-CZ" dirty="0" smtClean="0"/>
              <a:t>výkon získala </a:t>
            </a:r>
            <a:r>
              <a:rPr lang="cs-CZ" dirty="0" smtClean="0">
                <a:solidFill>
                  <a:srgbClr val="FF0000"/>
                </a:solidFill>
              </a:rPr>
              <a:t>Monika Horká </a:t>
            </a:r>
            <a:r>
              <a:rPr lang="cs-CZ" dirty="0" smtClean="0"/>
              <a:t>za </a:t>
            </a:r>
            <a:r>
              <a:rPr lang="cs-CZ" dirty="0"/>
              <a:t>ztvárnění </a:t>
            </a:r>
            <a:r>
              <a:rPr lang="cs-CZ" dirty="0" smtClean="0"/>
              <a:t>Anety </a:t>
            </a:r>
            <a:br>
              <a:rPr lang="cs-CZ" dirty="0" smtClean="0"/>
            </a:br>
            <a:r>
              <a:rPr lang="cs-CZ" dirty="0" smtClean="0"/>
              <a:t>v inscenaci </a:t>
            </a:r>
            <a:r>
              <a:rPr lang="cs-CZ" dirty="0"/>
              <a:t>Bůh </a:t>
            </a:r>
            <a:r>
              <a:rPr lang="cs-CZ" dirty="0" smtClean="0"/>
              <a:t>Masakru, režie </a:t>
            </a:r>
            <a:r>
              <a:rPr lang="cs-CZ" dirty="0"/>
              <a:t>Igor </a:t>
            </a:r>
            <a:r>
              <a:rPr lang="cs-CZ" dirty="0" smtClean="0"/>
              <a:t>Stránský.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365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„Kdo umí,…?“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„Bodejť by se </a:t>
            </a:r>
            <a:r>
              <a:rPr lang="cs-CZ" dirty="0" err="1"/>
              <a:t>Pitínskému</a:t>
            </a:r>
            <a:r>
              <a:rPr lang="cs-CZ" dirty="0"/>
              <a:t> nepracovalo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Uherském Hradišti </a:t>
            </a:r>
            <a:r>
              <a:rPr lang="cs-CZ" dirty="0" smtClean="0"/>
              <a:t>dobře </a:t>
            </a:r>
            <a:r>
              <a:rPr lang="cs-CZ" dirty="0"/>
              <a:t>s hereckým souborem, jaký u nás v kvalitě nemá obdobu,“ to jsou slova recenzenta J. P. Kříže, která napsal po zhlédnutí poslední uherskohradišťské novinky </a:t>
            </a:r>
            <a:r>
              <a:rPr lang="cs-CZ" dirty="0" err="1"/>
              <a:t>Kalibův</a:t>
            </a:r>
            <a:r>
              <a:rPr lang="cs-CZ" dirty="0"/>
              <a:t> </a:t>
            </a:r>
            <a:r>
              <a:rPr lang="cs-CZ" dirty="0" smtClean="0"/>
              <a:t>zločin. </a:t>
            </a:r>
            <a:r>
              <a:rPr lang="cs-CZ" dirty="0"/>
              <a:t>„Soubor je jedinečný, sdružený, vykotlaný, pevný jako starý zub, má skrytou sílu staré tváře,“ raduje se z úspěchu režisér Jan Antonín </a:t>
            </a:r>
            <a:r>
              <a:rPr lang="cs-CZ" dirty="0" err="1"/>
              <a:t>Pitínský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156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Navštívili jste Slovácké divadlo v Uherském Hradišti? Jakou hru jste tam viděli?</a:t>
            </a:r>
          </a:p>
          <a:p>
            <a:r>
              <a:rPr lang="cs-CZ" dirty="0" smtClean="0"/>
              <a:t>Porovnejte Slovácké divadlo a Městské divadlo ve Zlíně.</a:t>
            </a:r>
          </a:p>
          <a:p>
            <a:r>
              <a:rPr lang="cs-CZ" dirty="0" smtClean="0"/>
              <a:t>Co znamená označení zájezdové divadlo? Je práce herců a režiséra v zájezdovém představení lehčí, nebo obtížnější? V čem? </a:t>
            </a:r>
          </a:p>
          <a:p>
            <a:r>
              <a:rPr lang="cs-CZ" dirty="0" smtClean="0"/>
              <a:t>Jakou roli v životě člověka </a:t>
            </a:r>
            <a:r>
              <a:rPr lang="cs-CZ" smtClean="0"/>
              <a:t>hraje divadlo?</a:t>
            </a:r>
          </a:p>
        </p:txBody>
      </p:sp>
      <p:sp>
        <p:nvSpPr>
          <p:cNvPr id="4" name="AutoShape 2" descr="https://pod51031.outlook.com/owa/service.svc/s/GetFileAttachment?id=AAMkADQ5MWY2YzgxLWRkOTgtNGQ1Ny04YjhhLTI1ZTA1MDI0OTAxYgBGAAAAAAAYG%2FHZKWxbRZNAV%2BtkDt5RBwAuO%2FHqCZ6DTrLMxGiFmDCRAAAA5wHSAAAuO%2FHqCZ6DTrLMxGiFmDCRAAAA5wIjAAABEgAQAHTgKPcsE5RFh0gy%2BAmo6KE%3D&amp;isImagePreview=True&amp;X-OWA-CANARY=6xXuKq3uGEqlAaeWYiYf8nbfsoYLqdAIg3WKPoRPAY2mNqPItHtCkLQdmoJYavrdaBQfsA5qr2Y.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93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Archívní materiály Slováckého divadla</a:t>
            </a:r>
          </a:p>
          <a:p>
            <a:r>
              <a:rPr lang="cs-CZ" smtClean="0"/>
              <a:t>http</a:t>
            </a:r>
            <a:r>
              <a:rPr lang="cs-CZ" dirty="0"/>
              <a:t>://</a:t>
            </a:r>
            <a:r>
              <a:rPr lang="cs-CZ" dirty="0" smtClean="0"/>
              <a:t>www.ceskedivadlo.cz/divadla/slovacke-divadlo-uherske-hradiste </a:t>
            </a:r>
          </a:p>
          <a:p>
            <a:r>
              <a:rPr lang="cs-CZ" dirty="0" smtClean="0"/>
              <a:t>bb</a:t>
            </a:r>
            <a:r>
              <a:rPr lang="cs-CZ" dirty="0"/>
              <a:t>http://</a:t>
            </a:r>
            <a:r>
              <a:rPr lang="cs-CZ" dirty="0" smtClean="0"/>
              <a:t>www.slovackedivadlo.cz/fotogalerie/ostatni/divadlo_nove.jpg</a:t>
            </a:r>
          </a:p>
          <a:p>
            <a:r>
              <a:rPr lang="cs-CZ" dirty="0" smtClean="0"/>
              <a:t>http://upload.wikimedia.org/wikipedia/commons/8/8b/Slov%C3%A1ck%C3%A9_divadlo%2C_Uhersk%C3%A9_Hradi%C5%A1t%C4%9B_%281%29.JPG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41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Slovácké divadlo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/>
              <a:t>O</a:t>
            </a:r>
            <a:r>
              <a:rPr lang="cs-CZ" u="sng" dirty="0" smtClean="0"/>
              <a:t>d roku 1897 </a:t>
            </a:r>
            <a:r>
              <a:rPr lang="cs-CZ" dirty="0" smtClean="0"/>
              <a:t>působil v Uherském Hradišti Spolek divadelních ochotníků vedený jako dramatický odbor Sokola. Divadelní představení se konala v budově Reduty, jejíž předností byla vynikající akustika. </a:t>
            </a:r>
          </a:p>
          <a:p>
            <a:r>
              <a:rPr lang="cs-CZ" u="sng" dirty="0" smtClean="0"/>
              <a:t>12. června 1945 </a:t>
            </a:r>
            <a:r>
              <a:rPr lang="cs-CZ" u="sng" dirty="0"/>
              <a:t>bylo v Uherském Hradišti založeno </a:t>
            </a:r>
            <a:r>
              <a:rPr lang="cs-CZ" b="1" u="sng" dirty="0" smtClean="0">
                <a:solidFill>
                  <a:srgbClr val="FF0000"/>
                </a:solidFill>
              </a:rPr>
              <a:t>Slovácké divadlo</a:t>
            </a:r>
            <a:r>
              <a:rPr lang="cs-CZ" u="sng" dirty="0" smtClean="0"/>
              <a:t>. </a:t>
            </a:r>
            <a:r>
              <a:rPr lang="cs-CZ" dirty="0"/>
              <a:t>První sezónu </a:t>
            </a:r>
            <a:r>
              <a:rPr lang="cs-CZ" dirty="0">
                <a:solidFill>
                  <a:srgbClr val="FF0000"/>
                </a:solidFill>
              </a:rPr>
              <a:t>zahájilo </a:t>
            </a:r>
            <a:r>
              <a:rPr lang="cs-CZ" dirty="0" smtClean="0">
                <a:solidFill>
                  <a:srgbClr val="FF0000"/>
                </a:solidFill>
              </a:rPr>
              <a:t>hrou</a:t>
            </a:r>
            <a:r>
              <a:rPr lang="cs-CZ" dirty="0"/>
              <a:t> </a:t>
            </a:r>
            <a:r>
              <a:rPr lang="cs-CZ" dirty="0" smtClean="0"/>
              <a:t>Gabriely Preissové </a:t>
            </a:r>
            <a:r>
              <a:rPr lang="cs-CZ" dirty="0" smtClean="0">
                <a:solidFill>
                  <a:srgbClr val="FF0000"/>
                </a:solidFill>
              </a:rPr>
              <a:t>Její pastorkyňa</a:t>
            </a:r>
            <a:r>
              <a:rPr lang="cs-CZ" dirty="0" smtClean="0"/>
              <a:t>.</a:t>
            </a:r>
          </a:p>
          <a:p>
            <a:r>
              <a:rPr lang="cs-CZ" dirty="0" smtClean="0"/>
              <a:t>Do </a:t>
            </a:r>
            <a:r>
              <a:rPr lang="cs-CZ" dirty="0"/>
              <a:t>roku 1949 provozoval divadlo </a:t>
            </a:r>
            <a:r>
              <a:rPr lang="cs-CZ" dirty="0" smtClean="0"/>
              <a:t>Spolek </a:t>
            </a:r>
            <a:r>
              <a:rPr lang="cs-CZ" dirty="0"/>
              <a:t>Slováckého divadla, hrálo se v sokolovně a v budově Reduty, administrativa, dílny a ubytovny herců byly v bývalém hotelu Zelený </a:t>
            </a:r>
            <a:r>
              <a:rPr lang="cs-CZ" dirty="0" smtClean="0"/>
              <a:t>strom.</a:t>
            </a:r>
            <a:endParaRPr lang="cs-CZ" dirty="0"/>
          </a:p>
          <a:p>
            <a:r>
              <a:rPr lang="cs-CZ" sz="2200" dirty="0">
                <a:hlinkClick r:id="rId2"/>
              </a:rPr>
              <a:t>http://</a:t>
            </a:r>
            <a:r>
              <a:rPr lang="cs-CZ" sz="2200" dirty="0" smtClean="0">
                <a:hlinkClick r:id="rId2"/>
              </a:rPr>
              <a:t>www.slovackedivadlo.cz/fotogalerie/ostatni/divadlo_ms.jpg</a:t>
            </a:r>
            <a:endParaRPr lang="cs-CZ" sz="2200" dirty="0" smtClean="0"/>
          </a:p>
          <a:p>
            <a:endParaRPr lang="cs-CZ" sz="2200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9118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Slovácké divadlo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www.slovackedivadlo.cz/fotogalerie/ostatni/divadlo_nove.jpg</a:t>
            </a:r>
            <a:r>
              <a:rPr lang="cs-CZ" dirty="0" smtClean="0"/>
              <a:t> -  budova divadla</a:t>
            </a:r>
          </a:p>
          <a:p>
            <a:r>
              <a:rPr lang="cs-CZ" dirty="0">
                <a:hlinkClick r:id="rId3"/>
              </a:rPr>
              <a:t>http://upload.wikimedia.org/wikipedia/commons/8/8b/Slov%C3%A1ck%C3%A9_divadlo%2C_Uhersk%C3%A9_Hradi%C5%A1t%C4%9B_%</a:t>
            </a:r>
            <a:r>
              <a:rPr lang="cs-CZ" dirty="0" smtClean="0">
                <a:hlinkClick r:id="rId3"/>
              </a:rPr>
              <a:t>281%29.JPG</a:t>
            </a:r>
            <a:r>
              <a:rPr lang="cs-CZ" dirty="0"/>
              <a:t>	</a:t>
            </a:r>
            <a:r>
              <a:rPr lang="cs-CZ" dirty="0" smtClean="0"/>
              <a:t>-     budova divadla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40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Padesátá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1949 - 1953 </a:t>
            </a:r>
            <a:r>
              <a:rPr lang="cs-CZ" dirty="0" smtClean="0"/>
              <a:t>neslo divadlo název </a:t>
            </a:r>
            <a:r>
              <a:rPr lang="cs-CZ" dirty="0"/>
              <a:t>Městské oblastní divadlo Uherské </a:t>
            </a:r>
            <a:r>
              <a:rPr lang="cs-CZ" dirty="0" smtClean="0"/>
              <a:t>Hradiště.</a:t>
            </a:r>
            <a:endParaRPr lang="cs-CZ" dirty="0"/>
          </a:p>
          <a:p>
            <a:r>
              <a:rPr lang="cs-CZ" dirty="0" smtClean="0"/>
              <a:t>V 50. letech se ve Slováckém divadle vytvořil asi 30tičlenný vyrovnaný umělecký  soubor.   </a:t>
            </a:r>
          </a:p>
          <a:p>
            <a:r>
              <a:rPr lang="cs-CZ" dirty="0" smtClean="0"/>
              <a:t>Práce se pod vedením </a:t>
            </a:r>
            <a:r>
              <a:rPr lang="cs-CZ" u="sng" dirty="0" smtClean="0"/>
              <a:t>vynikajícího režiséra </a:t>
            </a:r>
            <a:br>
              <a:rPr lang="cs-CZ" u="sng" dirty="0" smtClean="0"/>
            </a:br>
            <a:r>
              <a:rPr lang="cs-CZ" u="sng" dirty="0" smtClean="0">
                <a:solidFill>
                  <a:srgbClr val="FF0000"/>
                </a:solidFill>
              </a:rPr>
              <a:t>Aloise Hajdy </a:t>
            </a:r>
            <a:r>
              <a:rPr lang="cs-CZ" dirty="0" smtClean="0"/>
              <a:t>dařila. </a:t>
            </a:r>
          </a:p>
          <a:p>
            <a:r>
              <a:rPr lang="cs-CZ" dirty="0" smtClean="0"/>
              <a:t>Budova sokolovny byla adaptována na útulné komorní divadlo. Nový provoz zahájilo r. 1959 nové nastudování Gazdiny roby v režii A. Hajdy. Následovala řada dobrých inscenací.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611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Šedesátá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 60. letech návštěvnost divadel v celé republice poklesla, ale v Hradišti tomu bylo právě naopak. Jenomže v r. 1967 bylo ve Zlíně postaveno nové divadlo a </a:t>
            </a:r>
            <a:r>
              <a:rPr lang="cs-CZ" dirty="0" smtClean="0">
                <a:solidFill>
                  <a:srgbClr val="FF0000"/>
                </a:solidFill>
              </a:rPr>
              <a:t>Slovácké divadlo mělo být zrušeno</a:t>
            </a:r>
            <a:r>
              <a:rPr lang="cs-CZ" dirty="0" smtClean="0"/>
              <a:t>. </a:t>
            </a:r>
          </a:p>
          <a:p>
            <a:r>
              <a:rPr lang="cs-CZ" dirty="0" smtClean="0"/>
              <a:t>SD zahájilo svůj zápas o další existenci. Muselo odejít 15 herců, divadlo omezilo svou činnost </a:t>
            </a:r>
            <a:br>
              <a:rPr lang="cs-CZ" dirty="0" smtClean="0"/>
            </a:br>
            <a:r>
              <a:rPr lang="cs-CZ" dirty="0" smtClean="0"/>
              <a:t>na region Slovácka, stalo se nejmenší </a:t>
            </a:r>
            <a:r>
              <a:rPr lang="cs-CZ" dirty="0" smtClean="0">
                <a:solidFill>
                  <a:srgbClr val="FF0000"/>
                </a:solidFill>
              </a:rPr>
              <a:t>zájezdovou scénou</a:t>
            </a:r>
            <a:r>
              <a:rPr lang="cs-CZ" dirty="0" smtClean="0"/>
              <a:t> v republice. Pracovní elán v divadle nepoklesl taky díky novému uměleckému šéfovi </a:t>
            </a:r>
            <a:r>
              <a:rPr lang="cs-CZ" b="1" dirty="0" smtClean="0"/>
              <a:t>Ladislavu Lakomému </a:t>
            </a:r>
            <a:r>
              <a:rPr lang="cs-CZ" dirty="0" smtClean="0"/>
              <a:t>(1967 – 1968).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98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Znáte ve svém okolí nějaké ochotnické divadlo?</a:t>
            </a:r>
          </a:p>
          <a:p>
            <a:r>
              <a:rPr lang="cs-CZ" dirty="0" smtClean="0"/>
              <a:t>Zájezdové divadlo – které divadlo tak můžeme označit? Proč divadla organizují zájezdová představení ? Proč se v některých letech objevuje větší počet divadel, která jsou ochotna  za diváky jezdit?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82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Sedmdesátá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Situace ve Slováckém divadle se začala měnit </a:t>
            </a:r>
            <a:br>
              <a:rPr lang="cs-CZ" dirty="0" smtClean="0"/>
            </a:br>
            <a:r>
              <a:rPr lang="cs-CZ" dirty="0" smtClean="0"/>
              <a:t>k lepšímu. Herci zajížděli do okolních okresů - Přerov, Kroměříž, Břeclav. Sezónu</a:t>
            </a:r>
            <a:r>
              <a:rPr lang="cs-CZ" dirty="0"/>
              <a:t> 1969-1970 </a:t>
            </a:r>
            <a:r>
              <a:rPr lang="cs-CZ" dirty="0" smtClean="0"/>
              <a:t>divadlo zahájilo již v rozšířeném provozu.</a:t>
            </a:r>
          </a:p>
          <a:p>
            <a:r>
              <a:rPr lang="cs-CZ" dirty="0" smtClean="0"/>
              <a:t>Od 1971 do 1981 pomohl Slováckému divadlu </a:t>
            </a:r>
            <a:r>
              <a:rPr lang="cs-CZ" dirty="0" smtClean="0">
                <a:solidFill>
                  <a:srgbClr val="FF0000"/>
                </a:solidFill>
              </a:rPr>
              <a:t>režisér Miloš Hynšt</a:t>
            </a:r>
            <a:r>
              <a:rPr lang="cs-CZ" dirty="0" smtClean="0"/>
              <a:t>. Ve skromných </a:t>
            </a:r>
            <a:r>
              <a:rPr lang="cs-CZ" dirty="0"/>
              <a:t>poměrech oblastního divadla </a:t>
            </a:r>
            <a:r>
              <a:rPr lang="cs-CZ" dirty="0" smtClean="0"/>
              <a:t>vytvářel </a:t>
            </a:r>
            <a:r>
              <a:rPr lang="cs-CZ" dirty="0"/>
              <a:t>četné </a:t>
            </a:r>
            <a:r>
              <a:rPr lang="cs-CZ" dirty="0" smtClean="0"/>
              <a:t>inscenace</a:t>
            </a:r>
            <a:r>
              <a:rPr lang="cs-CZ" dirty="0"/>
              <a:t>, které se natrvalo zapsaly do historie českého divadelnictví, jako byly například Shakespearův Richard III., </a:t>
            </a:r>
            <a:r>
              <a:rPr lang="cs-CZ" dirty="0" err="1"/>
              <a:t>Gorinův</a:t>
            </a:r>
            <a:r>
              <a:rPr lang="cs-CZ" dirty="0"/>
              <a:t> </a:t>
            </a:r>
            <a:r>
              <a:rPr lang="cs-CZ" dirty="0" err="1"/>
              <a:t>Thyl</a:t>
            </a:r>
            <a:r>
              <a:rPr lang="cs-CZ" dirty="0"/>
              <a:t> </a:t>
            </a:r>
            <a:r>
              <a:rPr lang="cs-CZ" dirty="0" err="1"/>
              <a:t>Ulenspiegel</a:t>
            </a:r>
            <a:r>
              <a:rPr lang="cs-CZ" dirty="0"/>
              <a:t>, </a:t>
            </a:r>
            <a:r>
              <a:rPr lang="cs-CZ" dirty="0" smtClean="0"/>
              <a:t>Brechtova hra </a:t>
            </a:r>
            <a:r>
              <a:rPr lang="cs-CZ" dirty="0"/>
              <a:t>Muž je muž a </a:t>
            </a:r>
            <a:r>
              <a:rPr lang="cs-CZ" dirty="0" smtClean="0"/>
              <a:t>Čechovův Višňový sad nebo </a:t>
            </a:r>
            <a:r>
              <a:rPr lang="cs-CZ" dirty="0"/>
              <a:t>Langrova Periferie. </a:t>
            </a:r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0520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Režisér Miloš Hynšt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„…svou </a:t>
            </a:r>
            <a:r>
              <a:rPr lang="cs-CZ" dirty="0"/>
              <a:t>režijní autoritou, podpořenou hlubokou erudicí a citlivým přístupem k hercům, měl v této době význačný podíl na formování řady mladých hereckých talentů</a:t>
            </a:r>
            <a:r>
              <a:rPr lang="cs-CZ" dirty="0" smtClean="0"/>
              <a:t>.“	</a:t>
            </a:r>
            <a:r>
              <a:rPr lang="cs-CZ" dirty="0"/>
              <a:t> </a:t>
            </a:r>
            <a:r>
              <a:rPr lang="cs-CZ" sz="2200" dirty="0" err="1" smtClean="0"/>
              <a:t>M.Weimann</a:t>
            </a:r>
            <a:r>
              <a:rPr lang="cs-CZ" sz="2200" dirty="0" smtClean="0"/>
              <a:t>, Národní divadlo Brno</a:t>
            </a:r>
          </a:p>
          <a:p>
            <a:endParaRPr lang="cs-CZ" sz="1900" dirty="0"/>
          </a:p>
          <a:p>
            <a:r>
              <a:rPr lang="cs-CZ" dirty="0" smtClean="0"/>
              <a:t>„ Divadélko na břehu Moravy mi přirostlo k srdci. Až budu jednou zakládat nebeskou šmíru, určitě do ní budu angažovat některé herce a herečky </a:t>
            </a:r>
            <a:br>
              <a:rPr lang="cs-CZ" dirty="0" smtClean="0"/>
            </a:br>
            <a:r>
              <a:rPr lang="cs-CZ" dirty="0" smtClean="0"/>
              <a:t>ze Slováckého divadla. A některé mistry z jeho tehdejších dílen.“ </a:t>
            </a:r>
            <a:r>
              <a:rPr lang="cs-CZ" sz="2200" dirty="0" smtClean="0"/>
              <a:t>Miloš Hynšt</a:t>
            </a:r>
          </a:p>
          <a:p>
            <a:r>
              <a:rPr lang="cs-CZ" sz="2400" i="1" dirty="0">
                <a:hlinkClick r:id="rId2"/>
              </a:rPr>
              <a:t>Miloš Hynšt</a:t>
            </a:r>
            <a:r>
              <a:rPr lang="cs-CZ" sz="2400" dirty="0">
                <a:hlinkClick r:id="rId2"/>
              </a:rPr>
              <a:t> – Wikipedie</a:t>
            </a: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69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divadelní scény v Uherském Hradišti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 </a:t>
            </a:r>
            <a:r>
              <a:rPr lang="cs-CZ" dirty="0" smtClean="0"/>
              <a:t>V roce 1969 krátce působilo v kavárně Hvězda pod </a:t>
            </a:r>
            <a:r>
              <a:rPr lang="cs-CZ" dirty="0"/>
              <a:t>názvem</a:t>
            </a:r>
            <a:r>
              <a:rPr lang="cs-CZ" b="1" dirty="0">
                <a:solidFill>
                  <a:srgbClr val="FF0000"/>
                </a:solidFill>
              </a:rPr>
              <a:t> </a:t>
            </a:r>
            <a:r>
              <a:rPr lang="cs-CZ" dirty="0">
                <a:solidFill>
                  <a:srgbClr val="FF0000"/>
                </a:solidFill>
              </a:rPr>
              <a:t>Ateliér</a:t>
            </a:r>
            <a:r>
              <a:rPr lang="cs-CZ" b="1" dirty="0"/>
              <a:t> </a:t>
            </a:r>
            <a:r>
              <a:rPr lang="cs-CZ" dirty="0" smtClean="0"/>
              <a:t>divadélko poezie.</a:t>
            </a:r>
          </a:p>
          <a:p>
            <a:r>
              <a:rPr lang="cs-CZ" dirty="0" smtClean="0"/>
              <a:t>27</a:t>
            </a:r>
            <a:r>
              <a:rPr lang="cs-CZ" dirty="0"/>
              <a:t>. 11. 1978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Malá scéna </a:t>
            </a:r>
            <a:r>
              <a:rPr lang="cs-CZ" dirty="0" smtClean="0"/>
              <a:t>zahájila činnost v novém hereckém domě na Mariánském náměstí komedií </a:t>
            </a:r>
            <a:r>
              <a:rPr lang="cs-CZ" dirty="0"/>
              <a:t>Seana </a:t>
            </a:r>
            <a:r>
              <a:rPr lang="cs-CZ" dirty="0" err="1"/>
              <a:t>O´Caseyho</a:t>
            </a:r>
            <a:r>
              <a:rPr lang="cs-CZ" dirty="0"/>
              <a:t> </a:t>
            </a:r>
            <a:r>
              <a:rPr lang="cs-CZ" u="sng" dirty="0"/>
              <a:t>Velmi choulostivá situace v </a:t>
            </a:r>
            <a:r>
              <a:rPr lang="cs-CZ" u="sng" dirty="0" smtClean="0"/>
              <a:t>penzionu Beránek</a:t>
            </a:r>
            <a:r>
              <a:rPr lang="cs-CZ" dirty="0" smtClean="0"/>
              <a:t>. Komorní Malá scéna i Ateliér byly součástí Slováckého divadla.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Hoffmannovo divadlo  </a:t>
            </a:r>
            <a:r>
              <a:rPr lang="cs-CZ" dirty="0" smtClean="0"/>
              <a:t>začínalo roku 2000 </a:t>
            </a:r>
            <a:br>
              <a:rPr lang="cs-CZ" dirty="0" smtClean="0"/>
            </a:br>
            <a:r>
              <a:rPr lang="cs-CZ" dirty="0" smtClean="0"/>
              <a:t>v hradišťské  Orlovně na Mariánském náměstí. </a:t>
            </a:r>
            <a:br>
              <a:rPr lang="cs-CZ" dirty="0" smtClean="0"/>
            </a:br>
            <a:r>
              <a:rPr lang="cs-CZ" dirty="0" smtClean="0"/>
              <a:t>V současnosti  je to také zájezdové divadlo.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149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434</Words>
  <Application>Microsoft Office PowerPoint</Application>
  <PresentationFormat>Předvádění na obrazovce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České divadlo po 2. světové válce</vt:lpstr>
      <vt:lpstr>Slovácké divadlo</vt:lpstr>
      <vt:lpstr>Slovácké divadlo </vt:lpstr>
      <vt:lpstr>Padesátá léta</vt:lpstr>
      <vt:lpstr>Šedesátá léta</vt:lpstr>
      <vt:lpstr>Opakování</vt:lpstr>
      <vt:lpstr>Sedmdesátá léta</vt:lpstr>
      <vt:lpstr>Režisér Miloš Hynšt</vt:lpstr>
      <vt:lpstr>Další divadelní scény v Uherském Hradišti</vt:lpstr>
      <vt:lpstr>Současnost</vt:lpstr>
      <vt:lpstr>Prezentace aplikace PowerPoint</vt:lpstr>
      <vt:lpstr>Divadlo žije</vt:lpstr>
      <vt:lpstr>Ocenění</vt:lpstr>
      <vt:lpstr>„Kdo umí,…?“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204</cp:revision>
  <dcterms:created xsi:type="dcterms:W3CDTF">2012-06-18T15:15:37Z</dcterms:created>
  <dcterms:modified xsi:type="dcterms:W3CDTF">2014-02-10T16:48:15Z</dcterms:modified>
</cp:coreProperties>
</file>