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6" r:id="rId9"/>
    <p:sldId id="267" r:id="rId10"/>
    <p:sldId id="269" r:id="rId11"/>
    <p:sldId id="273" r:id="rId12"/>
    <p:sldId id="275" r:id="rId13"/>
    <p:sldId id="282" r:id="rId14"/>
    <p:sldId id="284" r:id="rId15"/>
    <p:sldId id="283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cs.wikipedia.org/wiki/Th%C3%A1li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cs.wikipedia.org/wiki/Kategorie:Cena_Th%C3%A1li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topzine.cz/wp-content/uploads/2011/12/czechdesign.jpg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České divadlo po 2. světové válce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4910934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Česká divadelní ocenění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1.9.2012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Čtvrtý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Nejznámější česká divadelní </a:t>
                      </a:r>
                      <a:r>
                        <a:rPr lang="cs-CZ" dirty="0" smtClean="0"/>
                        <a:t>ocenění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Práce v divadelním semináři nebo</a:t>
                      </a:r>
                      <a:r>
                        <a:rPr lang="cs-CZ" baseline="0" dirty="0" smtClean="0"/>
                        <a:t> ve vyučovací hodině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Rambousková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VY_32_INOVACE_13_CRAM08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OTO: Vavřínový list od vítvarníka Richarda Pešk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06358"/>
            <a:ext cx="8892480" cy="5122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539552" y="5805264"/>
            <a:ext cx="8460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     </a:t>
            </a:r>
            <a:r>
              <a:rPr lang="cs-CZ" sz="2400" dirty="0" smtClean="0"/>
              <a:t>Vavřínový </a:t>
            </a:r>
            <a:r>
              <a:rPr lang="cs-CZ" sz="2400" dirty="0"/>
              <a:t>list, Cena Alfréda </a:t>
            </a:r>
            <a:r>
              <a:rPr lang="cs-CZ" sz="2400" dirty="0" err="1" smtClean="0"/>
              <a:t>Radoka</a:t>
            </a:r>
            <a:r>
              <a:rPr lang="cs-CZ" sz="2400" dirty="0" smtClean="0"/>
              <a:t> </a:t>
            </a:r>
            <a:r>
              <a:rPr lang="cs-CZ" sz="2400" dirty="0"/>
              <a:t> z dílny Richarda Peška</a:t>
            </a:r>
          </a:p>
        </p:txBody>
      </p:sp>
    </p:spTree>
    <p:extLst>
      <p:ext uri="{BB962C8B-B14F-4D97-AF65-F5344CB8AC3E}">
        <p14:creationId xmlns:p14="http://schemas.microsoft.com/office/powerpoint/2010/main" val="128916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Anketa Divadelních novin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Anketa Divadelních novin je anketa o divadelní inscenaci roku pořádaná 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Divadelními  novinami</a:t>
            </a:r>
            <a:r>
              <a:rPr lang="cs-CZ" dirty="0" smtClean="0"/>
              <a:t>.</a:t>
            </a:r>
            <a:endParaRPr lang="cs-CZ" dirty="0"/>
          </a:p>
          <a:p>
            <a:r>
              <a:rPr lang="cs-CZ" dirty="0"/>
              <a:t>Ankety se každoročně účastní </a:t>
            </a:r>
            <a:r>
              <a:rPr lang="cs-CZ" dirty="0">
                <a:solidFill>
                  <a:srgbClr val="FF0000"/>
                </a:solidFill>
              </a:rPr>
              <a:t>zhruba sto hlasujících, především redaktorů </a:t>
            </a:r>
            <a:r>
              <a:rPr lang="cs-CZ" dirty="0"/>
              <a:t>kulturních rubrik českých periodik. </a:t>
            </a:r>
            <a:endParaRPr lang="cs-CZ" dirty="0" smtClean="0"/>
          </a:p>
          <a:p>
            <a:r>
              <a:rPr lang="cs-CZ" dirty="0" smtClean="0"/>
              <a:t>Výsledky </a:t>
            </a:r>
            <a:r>
              <a:rPr lang="cs-CZ" dirty="0"/>
              <a:t>jsou pravidelně zveřejňovány v prvním lednovém čísle Divadelních novin. </a:t>
            </a:r>
            <a:endParaRPr lang="cs-CZ" dirty="0" smtClean="0"/>
          </a:p>
          <a:p>
            <a:r>
              <a:rPr lang="cs-CZ" dirty="0" smtClean="0"/>
              <a:t>Každý </a:t>
            </a:r>
            <a:r>
              <a:rPr lang="cs-CZ" dirty="0"/>
              <a:t>hlasující má za úkol přidělit jeden bod inscenaci, která ho v daném roce nejvíce zaujala. Pokud jmenuje více inscenací, přidělí se jim </a:t>
            </a:r>
            <a:r>
              <a:rPr lang="cs-CZ" dirty="0" smtClean="0"/>
              <a:t>jen  </a:t>
            </a:r>
            <a:r>
              <a:rPr lang="cs-CZ" dirty="0"/>
              <a:t>zlomky bodu, např. 1/3.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872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Školní ceny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sz="4100" dirty="0">
                <a:solidFill>
                  <a:srgbClr val="FF0000"/>
                </a:solidFill>
              </a:rPr>
              <a:t>Cena Jiřího Adamíry</a:t>
            </a:r>
            <a:r>
              <a:rPr lang="cs-CZ" dirty="0"/>
              <a:t> je ocenění Nadace Život umělce. </a:t>
            </a:r>
            <a:r>
              <a:rPr lang="cs-CZ" dirty="0" smtClean="0"/>
              <a:t>Je udělována ve </a:t>
            </a:r>
            <a:r>
              <a:rPr lang="cs-CZ" dirty="0"/>
              <a:t>spolupráci s </a:t>
            </a:r>
            <a:r>
              <a:rPr lang="cs-CZ" dirty="0">
                <a:solidFill>
                  <a:srgbClr val="FF0000"/>
                </a:solidFill>
              </a:rPr>
              <a:t>DAMU</a:t>
            </a:r>
            <a:r>
              <a:rPr lang="cs-CZ" dirty="0"/>
              <a:t> </a:t>
            </a:r>
            <a:r>
              <a:rPr lang="cs-CZ" dirty="0" smtClean="0"/>
              <a:t>studentům </a:t>
            </a:r>
            <a:r>
              <a:rPr lang="cs-CZ" dirty="0"/>
              <a:t>posledního ročníku oboru činoherní herectví. Ceny jsou udělovány </a:t>
            </a:r>
            <a:r>
              <a:rPr lang="cs-CZ" dirty="0" smtClean="0"/>
              <a:t>dvě, </a:t>
            </a:r>
            <a:r>
              <a:rPr lang="cs-CZ" dirty="0"/>
              <a:t>studentovi a studentce. Cena je spojena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s </a:t>
            </a:r>
            <a:r>
              <a:rPr lang="cs-CZ" dirty="0"/>
              <a:t>peněžní prémií 15 000 Kč.</a:t>
            </a:r>
          </a:p>
          <a:p>
            <a:r>
              <a:rPr lang="cs-CZ" sz="4100" dirty="0">
                <a:solidFill>
                  <a:srgbClr val="FF0000"/>
                </a:solidFill>
              </a:rPr>
              <a:t>Cena Zuzany Navarové</a:t>
            </a:r>
            <a:r>
              <a:rPr lang="cs-CZ" dirty="0"/>
              <a:t> je </a:t>
            </a:r>
            <a:r>
              <a:rPr lang="cs-CZ" dirty="0" smtClean="0"/>
              <a:t>udílena </a:t>
            </a:r>
            <a:r>
              <a:rPr lang="cs-CZ" dirty="0"/>
              <a:t>ve spolupráci s </a:t>
            </a:r>
            <a:r>
              <a:rPr lang="cs-CZ" dirty="0">
                <a:solidFill>
                  <a:srgbClr val="FF0000"/>
                </a:solidFill>
              </a:rPr>
              <a:t>Pražskou konzervatoří</a:t>
            </a:r>
            <a:r>
              <a:rPr lang="cs-CZ" dirty="0"/>
              <a:t> studentům posledního ročníku hudebně-dramatického </a:t>
            </a:r>
            <a:r>
              <a:rPr lang="cs-CZ" dirty="0" smtClean="0"/>
              <a:t>oboru, kteří v </a:t>
            </a:r>
            <a:r>
              <a:rPr lang="cs-CZ" dirty="0"/>
              <a:t>průběhu celého studia herectví dosáhli výrazných tvůrčích </a:t>
            </a:r>
            <a:r>
              <a:rPr lang="cs-CZ" dirty="0" smtClean="0"/>
              <a:t>úspěchů. Vybraný student </a:t>
            </a:r>
            <a:r>
              <a:rPr lang="cs-CZ" dirty="0"/>
              <a:t>a </a:t>
            </a:r>
            <a:r>
              <a:rPr lang="cs-CZ" dirty="0" smtClean="0"/>
              <a:t>studentka získají </a:t>
            </a:r>
            <a:r>
              <a:rPr lang="cs-CZ" dirty="0"/>
              <a:t>peněžní </a:t>
            </a:r>
            <a:r>
              <a:rPr lang="cs-CZ" dirty="0" smtClean="0"/>
              <a:t>prémii </a:t>
            </a:r>
            <a:br>
              <a:rPr lang="cs-CZ" dirty="0" smtClean="0"/>
            </a:br>
            <a:r>
              <a:rPr lang="cs-CZ" dirty="0" smtClean="0"/>
              <a:t>15 </a:t>
            </a:r>
            <a:r>
              <a:rPr lang="cs-CZ" dirty="0"/>
              <a:t>000 Kč.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925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Které Múzy jsou namalovány na stropě hlediště v historické budově Národního divadla? Je tam Thálie? Znáte autora malby?</a:t>
            </a:r>
          </a:p>
          <a:p>
            <a:endParaRPr lang="cs-CZ" dirty="0" smtClean="0"/>
          </a:p>
          <a:p>
            <a:r>
              <a:rPr lang="cs-CZ" dirty="0" smtClean="0"/>
              <a:t>Dostali umělci zlínského divadla nějaké ocenění?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951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Odpovědi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Výzdoba </a:t>
            </a:r>
            <a:r>
              <a:rPr lang="cs-CZ" dirty="0"/>
              <a:t>stropu </a:t>
            </a:r>
            <a:r>
              <a:rPr lang="cs-CZ" dirty="0" smtClean="0"/>
              <a:t>hlediště ND byla svěřena Františku Ženíškovi. Alegorie </a:t>
            </a:r>
            <a:r>
              <a:rPr lang="cs-CZ" dirty="0"/>
              <a:t>osmi múz - Lyrika, Epika, Tanec, Mimika, Hudba, Malířství, Sochařství, Architektura </a:t>
            </a:r>
            <a:r>
              <a:rPr lang="cs-CZ" dirty="0" smtClean="0"/>
              <a:t>- jsou </a:t>
            </a:r>
            <a:r>
              <a:rPr lang="cs-CZ" dirty="0"/>
              <a:t>oleje na plátně, umístěné již hotové na </a:t>
            </a:r>
            <a:r>
              <a:rPr lang="cs-CZ" dirty="0" smtClean="0"/>
              <a:t>strop.</a:t>
            </a:r>
          </a:p>
          <a:p>
            <a:r>
              <a:rPr lang="cs-CZ" dirty="0" smtClean="0"/>
              <a:t>Zjistěte na internetu, jaká ocenění získali umělci Městského divadla ve Zlíně.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882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http</a:t>
            </a:r>
            <a:r>
              <a:rPr lang="cs-CZ" dirty="0"/>
              <a:t>://</a:t>
            </a:r>
            <a:r>
              <a:rPr lang="cs-CZ" dirty="0" smtClean="0"/>
              <a:t>www.idu.cz/cs/o-nas</a:t>
            </a:r>
          </a:p>
          <a:p>
            <a:r>
              <a:rPr lang="cs-CZ" dirty="0"/>
              <a:t>http://</a:t>
            </a:r>
            <a:r>
              <a:rPr lang="cs-CZ" dirty="0" smtClean="0"/>
              <a:t>cs.wikipedia.org/wiki/Kategorie:Cena_Th%C3%A1lie</a:t>
            </a:r>
          </a:p>
          <a:p>
            <a:r>
              <a:rPr lang="cs-CZ" dirty="0"/>
              <a:t>http://www.ceskatelevize.cz/ivysilani/10396472867-ceny-alfreda-radoka-2011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016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Divadelní ocenění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r>
              <a:rPr lang="cs-CZ" b="1" dirty="0" err="1"/>
              <a:t>T</a:t>
            </a:r>
            <a:r>
              <a:rPr lang="cs-CZ" b="1" i="1" dirty="0" err="1"/>
              <a:t>halía</a:t>
            </a:r>
            <a:r>
              <a:rPr lang="cs-CZ" b="1" i="1" dirty="0"/>
              <a:t> je jednou z </a:t>
            </a:r>
            <a:r>
              <a:rPr lang="cs-CZ" b="1" i="1" dirty="0" err="1"/>
              <a:t>charitek</a:t>
            </a:r>
            <a:r>
              <a:rPr lang="cs-CZ" b="1" i="1" dirty="0"/>
              <a:t> starověkého Řecka. Je bohyní půvabu, krásy a veselí. </a:t>
            </a:r>
            <a:r>
              <a:rPr lang="cs-CZ" b="1" i="1" dirty="0" err="1"/>
              <a:t>Thalía</a:t>
            </a:r>
            <a:r>
              <a:rPr lang="cs-CZ" b="1" i="1" dirty="0"/>
              <a:t> znamená v překladu Kvetoucí. Později se stala múzou komedie</a:t>
            </a:r>
            <a:r>
              <a:rPr lang="cs-CZ" b="1" i="1" dirty="0" smtClean="0"/>
              <a:t>...</a:t>
            </a:r>
          </a:p>
          <a:p>
            <a:endParaRPr lang="cs-CZ" sz="2000" i="1" dirty="0" smtClean="0"/>
          </a:p>
          <a:p>
            <a:endParaRPr lang="cs-CZ" sz="2000" i="1" dirty="0"/>
          </a:p>
          <a:p>
            <a:r>
              <a:rPr lang="cs-CZ" sz="2000" i="1" dirty="0" smtClean="0"/>
              <a:t>Zdroj:</a:t>
            </a:r>
            <a:r>
              <a:rPr lang="cs-CZ" b="1" i="1" dirty="0" smtClean="0"/>
              <a:t> </a:t>
            </a:r>
            <a:r>
              <a:rPr lang="cs-CZ" sz="2000" i="1" dirty="0">
                <a:hlinkClick r:id="rId2"/>
              </a:rPr>
              <a:t>Thálie</a:t>
            </a:r>
            <a:r>
              <a:rPr lang="cs-CZ" sz="2000" dirty="0">
                <a:hlinkClick r:id="rId2"/>
              </a:rPr>
              <a:t> – Wikipedie</a:t>
            </a:r>
            <a:endParaRPr lang="cs-CZ" sz="20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08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Cena Thálie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85000" lnSpcReduction="10000"/>
          </a:bodyPr>
          <a:lstStyle/>
          <a:p>
            <a:r>
              <a:rPr lang="cs-CZ" dirty="0"/>
              <a:t>Cena Thálie je ocenění udělované Hereckou asociací 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od r.</a:t>
            </a:r>
            <a:r>
              <a:rPr lang="cs-CZ" dirty="0"/>
              <a:t> 1993 nejlepším divadelním </a:t>
            </a:r>
            <a:r>
              <a:rPr lang="cs-CZ" dirty="0" smtClean="0"/>
              <a:t>hercům a souborům.</a:t>
            </a:r>
            <a:endParaRPr lang="cs-CZ" dirty="0"/>
          </a:p>
          <a:p>
            <a:r>
              <a:rPr lang="cs-CZ" dirty="0"/>
              <a:t>Ocenění je pojmenováno po múze komedie Thálii. Výroční ceny jsou udělovány ve čtyřech kategoriích:</a:t>
            </a:r>
          </a:p>
          <a:p>
            <a:r>
              <a:rPr lang="cs-CZ" dirty="0">
                <a:solidFill>
                  <a:srgbClr val="FF0000"/>
                </a:solidFill>
              </a:rPr>
              <a:t>činohra</a:t>
            </a:r>
          </a:p>
          <a:p>
            <a:r>
              <a:rPr lang="cs-CZ" dirty="0">
                <a:solidFill>
                  <a:srgbClr val="FF0000"/>
                </a:solidFill>
              </a:rPr>
              <a:t>opera</a:t>
            </a:r>
          </a:p>
          <a:p>
            <a:r>
              <a:rPr lang="cs-CZ" dirty="0">
                <a:solidFill>
                  <a:srgbClr val="FF0000"/>
                </a:solidFill>
              </a:rPr>
              <a:t>opereta, muzikál nebo jiný hudebně dramatický žánr</a:t>
            </a:r>
          </a:p>
          <a:p>
            <a:r>
              <a:rPr lang="cs-CZ" dirty="0">
                <a:solidFill>
                  <a:srgbClr val="FF0000"/>
                </a:solidFill>
              </a:rPr>
              <a:t>balet, pantomima nebo jiný tanečně dramatický žánr</a:t>
            </a:r>
          </a:p>
          <a:p>
            <a:r>
              <a:rPr lang="cs-CZ" dirty="0" smtClean="0"/>
              <a:t>Umělci získají různobarevné skleněné </a:t>
            </a:r>
            <a:r>
              <a:rPr lang="cs-CZ" dirty="0"/>
              <a:t>vázy z dílny Bořka </a:t>
            </a:r>
            <a:r>
              <a:rPr lang="cs-CZ" dirty="0" smtClean="0"/>
              <a:t>Šípka.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439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Cena Thálie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85000" lnSpcReduction="2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Ceny jsou předávány </a:t>
            </a:r>
            <a:r>
              <a:rPr lang="cs-CZ" dirty="0"/>
              <a:t>během slavnostního večera vždy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</a:t>
            </a:r>
            <a:r>
              <a:rPr lang="cs-CZ" dirty="0"/>
              <a:t>březnu následujícího roku </a:t>
            </a:r>
            <a:r>
              <a:rPr lang="cs-CZ" dirty="0">
                <a:solidFill>
                  <a:srgbClr val="FF0000"/>
                </a:solidFill>
              </a:rPr>
              <a:t>v </a:t>
            </a:r>
            <a:r>
              <a:rPr lang="cs-CZ" dirty="0" smtClean="0">
                <a:solidFill>
                  <a:srgbClr val="FF0000"/>
                </a:solidFill>
              </a:rPr>
              <a:t>Národním divadle v Praze </a:t>
            </a:r>
            <a:r>
              <a:rPr lang="cs-CZ" dirty="0"/>
              <a:t>v přímém přenosu </a:t>
            </a:r>
            <a:r>
              <a:rPr lang="cs-CZ" dirty="0" smtClean="0"/>
              <a:t>České televize.</a:t>
            </a:r>
          </a:p>
          <a:p>
            <a:r>
              <a:rPr lang="cs-CZ" u="sng" dirty="0" smtClean="0"/>
              <a:t>Zvláštní ceny</a:t>
            </a:r>
            <a:r>
              <a:rPr lang="cs-CZ" dirty="0" smtClean="0"/>
              <a:t> jsou uděleny </a:t>
            </a:r>
            <a:r>
              <a:rPr lang="cs-CZ" u="sng" dirty="0" smtClean="0">
                <a:solidFill>
                  <a:srgbClr val="FF0000"/>
                </a:solidFill>
              </a:rPr>
              <a:t>za </a:t>
            </a:r>
            <a:r>
              <a:rPr lang="cs-CZ" u="sng" dirty="0">
                <a:solidFill>
                  <a:srgbClr val="FF0000"/>
                </a:solidFill>
              </a:rPr>
              <a:t>celoživotní </a:t>
            </a:r>
            <a:r>
              <a:rPr lang="cs-CZ" u="sng" dirty="0" smtClean="0">
                <a:solidFill>
                  <a:srgbClr val="FF0000"/>
                </a:solidFill>
              </a:rPr>
              <a:t>mistrovství</a:t>
            </a:r>
            <a:r>
              <a:rPr lang="cs-CZ" dirty="0" smtClean="0"/>
              <a:t>, také</a:t>
            </a:r>
            <a:r>
              <a:rPr lang="cs-CZ" dirty="0" smtClean="0">
                <a:solidFill>
                  <a:srgbClr val="FF0000"/>
                </a:solidFill>
              </a:rPr>
              <a:t>  </a:t>
            </a:r>
            <a:r>
              <a:rPr lang="cs-CZ" u="sng" dirty="0" smtClean="0">
                <a:solidFill>
                  <a:srgbClr val="FF0000"/>
                </a:solidFill>
              </a:rPr>
              <a:t>mladým činoherním umělcům do </a:t>
            </a:r>
            <a:r>
              <a:rPr lang="cs-CZ" u="sng" dirty="0">
                <a:solidFill>
                  <a:srgbClr val="FF0000"/>
                </a:solidFill>
              </a:rPr>
              <a:t>33 </a:t>
            </a:r>
            <a:r>
              <a:rPr lang="cs-CZ" u="sng" dirty="0" smtClean="0">
                <a:solidFill>
                  <a:srgbClr val="FF0000"/>
                </a:solidFill>
              </a:rPr>
              <a:t>let</a:t>
            </a:r>
            <a:r>
              <a:rPr lang="cs-CZ" dirty="0" smtClean="0">
                <a:solidFill>
                  <a:srgbClr val="FF0000"/>
                </a:solidFill>
              </a:rPr>
              <a:t>.</a:t>
            </a:r>
          </a:p>
          <a:p>
            <a:r>
              <a:rPr lang="cs-CZ" dirty="0" smtClean="0"/>
              <a:t>Umělce </a:t>
            </a:r>
            <a:r>
              <a:rPr lang="cs-CZ" dirty="0"/>
              <a:t>za výkon v inscenaci uvedené v hodnoceném ročním období může na Cenu Thálie nominovat libovolný člověk (divák či odborník</a:t>
            </a:r>
            <a:r>
              <a:rPr lang="cs-CZ" dirty="0" smtClean="0"/>
              <a:t>).</a:t>
            </a:r>
          </a:p>
          <a:p>
            <a:r>
              <a:rPr lang="cs-CZ" dirty="0"/>
              <a:t> O definitivním laureátovi ceny rozhoduje </a:t>
            </a:r>
            <a:r>
              <a:rPr lang="cs-CZ" dirty="0">
                <a:solidFill>
                  <a:srgbClr val="FF0000"/>
                </a:solidFill>
              </a:rPr>
              <a:t>Kolegium </a:t>
            </a:r>
            <a:r>
              <a:rPr lang="cs-CZ" dirty="0" smtClean="0">
                <a:solidFill>
                  <a:srgbClr val="FF0000"/>
                </a:solidFill>
              </a:rPr>
              <a:t/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dirty="0" smtClean="0">
                <a:solidFill>
                  <a:srgbClr val="FF0000"/>
                </a:solidFill>
              </a:rPr>
              <a:t>pro </a:t>
            </a:r>
            <a:r>
              <a:rPr lang="cs-CZ" dirty="0">
                <a:solidFill>
                  <a:srgbClr val="FF0000"/>
                </a:solidFill>
              </a:rPr>
              <a:t>udělování Cen </a:t>
            </a:r>
            <a:r>
              <a:rPr lang="cs-CZ" dirty="0" smtClean="0">
                <a:solidFill>
                  <a:srgbClr val="FF0000"/>
                </a:solidFill>
              </a:rPr>
              <a:t>Thálie</a:t>
            </a:r>
            <a:r>
              <a:rPr lang="cs-CZ" dirty="0"/>
              <a:t> v den udělování cen tajným hlasováním za přítomnosti </a:t>
            </a:r>
            <a:r>
              <a:rPr lang="cs-CZ" dirty="0" smtClean="0"/>
              <a:t>notáře.</a:t>
            </a:r>
          </a:p>
          <a:p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cs.wikipedia.org/wiki/Kategorie:Cena_Th%C3%A1lie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143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OTO: Divadelní ceny Tháli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4624"/>
            <a:ext cx="9129857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467544" y="5733256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           Ceny Thálie - skleněné </a:t>
            </a:r>
            <a:r>
              <a:rPr lang="cs-CZ" sz="2800" dirty="0"/>
              <a:t>vázy z dílny Bořka Šípka</a:t>
            </a:r>
          </a:p>
        </p:txBody>
      </p:sp>
    </p:spTree>
    <p:extLst>
      <p:ext uri="{BB962C8B-B14F-4D97-AF65-F5344CB8AC3E}">
        <p14:creationId xmlns:p14="http://schemas.microsoft.com/office/powerpoint/2010/main" val="67040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Cena Českého divadla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Z přehlídky </a:t>
            </a:r>
            <a:r>
              <a:rPr lang="cs-CZ" dirty="0"/>
              <a:t>mimopražských divadelních </a:t>
            </a:r>
            <a:r>
              <a:rPr lang="cs-CZ" dirty="0" smtClean="0"/>
              <a:t>souborů  České </a:t>
            </a:r>
            <a:r>
              <a:rPr lang="cs-CZ" dirty="0"/>
              <a:t>divadlo </a:t>
            </a:r>
            <a:r>
              <a:rPr lang="cs-CZ" dirty="0" smtClean="0"/>
              <a:t>vzejdou vítězové </a:t>
            </a:r>
            <a:endParaRPr lang="cs-CZ" dirty="0"/>
          </a:p>
          <a:p>
            <a:r>
              <a:rPr lang="cs-CZ" dirty="0" smtClean="0">
                <a:solidFill>
                  <a:srgbClr val="FF0000"/>
                </a:solidFill>
              </a:rPr>
              <a:t>v kategorii </a:t>
            </a:r>
            <a:r>
              <a:rPr lang="cs-CZ" dirty="0">
                <a:solidFill>
                  <a:srgbClr val="FF0000"/>
                </a:solidFill>
              </a:rPr>
              <a:t>divácká </a:t>
            </a:r>
            <a:r>
              <a:rPr lang="cs-CZ" dirty="0" smtClean="0">
                <a:solidFill>
                  <a:srgbClr val="FF0000"/>
                </a:solidFill>
              </a:rPr>
              <a:t>anketa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dirty="0">
                <a:solidFill>
                  <a:srgbClr val="FF0000"/>
                </a:solidFill>
              </a:rPr>
              <a:t>kategorii ženský herecký </a:t>
            </a:r>
            <a:r>
              <a:rPr lang="cs-CZ" dirty="0" smtClean="0">
                <a:solidFill>
                  <a:srgbClr val="FF0000"/>
                </a:solidFill>
              </a:rPr>
              <a:t>výkon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dirty="0">
                <a:solidFill>
                  <a:srgbClr val="FF0000"/>
                </a:solidFill>
              </a:rPr>
              <a:t>kategorii mužský herecký </a:t>
            </a:r>
            <a:r>
              <a:rPr lang="cs-CZ" dirty="0" smtClean="0">
                <a:solidFill>
                  <a:srgbClr val="FF0000"/>
                </a:solidFill>
              </a:rPr>
              <a:t>výkon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dirty="0" smtClean="0">
                <a:solidFill>
                  <a:srgbClr val="FF0000"/>
                </a:solidFill>
              </a:rPr>
              <a:t>kategorii </a:t>
            </a:r>
            <a:r>
              <a:rPr lang="cs-CZ" dirty="0">
                <a:solidFill>
                  <a:srgbClr val="FF0000"/>
                </a:solidFill>
              </a:rPr>
              <a:t>počin </a:t>
            </a:r>
            <a:r>
              <a:rPr lang="cs-CZ" dirty="0" smtClean="0">
                <a:solidFill>
                  <a:srgbClr val="FF0000"/>
                </a:solidFill>
              </a:rPr>
              <a:t>roku</a:t>
            </a:r>
            <a:r>
              <a:rPr lang="cs-CZ" b="1" dirty="0" smtClean="0"/>
              <a:t>.</a:t>
            </a:r>
          </a:p>
          <a:p>
            <a:r>
              <a:rPr lang="cs-CZ" dirty="0"/>
              <a:t>V Divadle na </a:t>
            </a:r>
            <a:r>
              <a:rPr lang="cs-CZ" dirty="0" smtClean="0"/>
              <a:t>Vinohradech, nebo v Národním divadle jsou předávány </a:t>
            </a:r>
            <a:r>
              <a:rPr lang="cs-CZ" u="sng" dirty="0" smtClean="0"/>
              <a:t>Ceny Českého divadla</a:t>
            </a:r>
            <a:r>
              <a:rPr lang="cs-CZ" dirty="0" smtClean="0"/>
              <a:t>,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>
                <a:solidFill>
                  <a:srgbClr val="FF0000"/>
                </a:solidFill>
              </a:rPr>
              <a:t>čtyři skleněné </a:t>
            </a:r>
            <a:r>
              <a:rPr lang="cs-CZ" b="1" dirty="0">
                <a:solidFill>
                  <a:srgbClr val="FF0000"/>
                </a:solidFill>
              </a:rPr>
              <a:t>Múzy</a:t>
            </a:r>
            <a:r>
              <a:rPr lang="cs-CZ" dirty="0"/>
              <a:t>. Jejich autorem je akademický malíř a sklářský výtvarník Jiří </a:t>
            </a:r>
            <a:r>
              <a:rPr lang="cs-CZ" dirty="0" err="1"/>
              <a:t>Šuhájek</a:t>
            </a:r>
            <a:r>
              <a:rPr lang="cs-CZ" dirty="0"/>
              <a:t>. Vyrobeny byly v krásenské huti Střední průmyslové školy sklářské ve Valašském </a:t>
            </a:r>
            <a:r>
              <a:rPr lang="cs-CZ" dirty="0" smtClean="0"/>
              <a:t>Meziříčí.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263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eny Českého divadla za rok 200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-13786"/>
            <a:ext cx="9116686" cy="6179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755576" y="6237312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Múzy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23909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Cena Alfréda </a:t>
            </a:r>
            <a:r>
              <a:rPr lang="cs-CZ" dirty="0" err="1" smtClean="0">
                <a:solidFill>
                  <a:srgbClr val="FF0000"/>
                </a:solidFill>
              </a:rPr>
              <a:t>Radoka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Cena Alfréda </a:t>
            </a:r>
            <a:r>
              <a:rPr lang="cs-CZ" dirty="0" err="1"/>
              <a:t>Radoka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pl-PL" dirty="0">
                <a:solidFill>
                  <a:srgbClr val="FF0000"/>
                </a:solidFill>
              </a:rPr>
              <a:t>byla poprvé udělena </a:t>
            </a:r>
            <a:r>
              <a:rPr lang="pl-PL" dirty="0" smtClean="0">
                <a:solidFill>
                  <a:srgbClr val="FF0000"/>
                </a:solidFill>
              </a:rPr>
              <a:t/>
            </a:r>
            <a:br>
              <a:rPr lang="pl-PL" dirty="0" smtClean="0">
                <a:solidFill>
                  <a:srgbClr val="FF0000"/>
                </a:solidFill>
              </a:rPr>
            </a:br>
            <a:r>
              <a:rPr lang="pl-PL" dirty="0" smtClean="0">
                <a:solidFill>
                  <a:srgbClr val="FF0000"/>
                </a:solidFill>
              </a:rPr>
              <a:t>za </a:t>
            </a:r>
            <a:r>
              <a:rPr lang="pl-PL" dirty="0">
                <a:solidFill>
                  <a:srgbClr val="FF0000"/>
                </a:solidFill>
              </a:rPr>
              <a:t>rok </a:t>
            </a:r>
            <a:r>
              <a:rPr lang="pl-PL" dirty="0" smtClean="0">
                <a:solidFill>
                  <a:srgbClr val="FF0000"/>
                </a:solidFill>
              </a:rPr>
              <a:t>1992 </a:t>
            </a:r>
            <a:r>
              <a:rPr lang="cs-CZ" dirty="0" smtClean="0"/>
              <a:t>a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vyhlašuje ji</a:t>
            </a:r>
            <a:r>
              <a:rPr lang="cs-CZ" dirty="0" smtClean="0">
                <a:solidFill>
                  <a:srgbClr val="FF0000"/>
                </a:solidFill>
              </a:rPr>
              <a:t> časopis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u="sng" dirty="0" smtClean="0">
                <a:solidFill>
                  <a:srgbClr val="FF0000"/>
                </a:solidFill>
              </a:rPr>
              <a:t>Svět a divadlo</a:t>
            </a:r>
            <a:r>
              <a:rPr lang="cs-CZ" dirty="0" smtClean="0">
                <a:solidFill>
                  <a:srgbClr val="FF0000"/>
                </a:solidFill>
              </a:rPr>
              <a:t>.</a:t>
            </a:r>
            <a:r>
              <a:rPr lang="cs-CZ" i="1" dirty="0" smtClean="0"/>
              <a:t> </a:t>
            </a:r>
            <a:r>
              <a:rPr lang="cs-CZ" dirty="0"/>
              <a:t>C</a:t>
            </a:r>
            <a:r>
              <a:rPr lang="cs-CZ" dirty="0" smtClean="0"/>
              <a:t>ena je udělována </a:t>
            </a:r>
            <a:r>
              <a:rPr lang="cs-CZ" dirty="0"/>
              <a:t>na základě prostého součtu hlasů zúčastněných </a:t>
            </a:r>
            <a:r>
              <a:rPr lang="cs-CZ" dirty="0" smtClean="0"/>
              <a:t>kritiků.</a:t>
            </a:r>
          </a:p>
          <a:p>
            <a:r>
              <a:rPr lang="cs-CZ" dirty="0"/>
              <a:t> Kompletní výsledky ankety jsou publikovány zpravidla ve druhém čísle </a:t>
            </a:r>
            <a:r>
              <a:rPr lang="cs-CZ" dirty="0" smtClean="0"/>
              <a:t>ročníku </a:t>
            </a:r>
            <a:r>
              <a:rPr lang="cs-CZ" dirty="0"/>
              <a:t>časopisu </a:t>
            </a:r>
            <a:r>
              <a:rPr lang="cs-CZ" dirty="0" smtClean="0"/>
              <a:t>Svět</a:t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divadlo </a:t>
            </a:r>
            <a:r>
              <a:rPr lang="cs-CZ" dirty="0" smtClean="0"/>
              <a:t>i </a:t>
            </a:r>
            <a:r>
              <a:rPr lang="cs-CZ" dirty="0"/>
              <a:t>s komentáři jednotlivých kritiků, komu a proč dali své hlasy</a:t>
            </a:r>
            <a:r>
              <a:rPr lang="cs-CZ" dirty="0" smtClean="0"/>
              <a:t>.</a:t>
            </a:r>
          </a:p>
          <a:p>
            <a:r>
              <a:rPr lang="cs-CZ" dirty="0" smtClean="0"/>
              <a:t>Cenou je </a:t>
            </a:r>
            <a:r>
              <a:rPr lang="cs-CZ" dirty="0" smtClean="0">
                <a:solidFill>
                  <a:srgbClr val="FF0000"/>
                </a:solidFill>
              </a:rPr>
              <a:t>vavřínový list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730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Cena Alfréda </a:t>
            </a:r>
            <a:r>
              <a:rPr lang="cs-CZ" dirty="0" err="1" smtClean="0"/>
              <a:t>Radoka</a:t>
            </a:r>
            <a:r>
              <a:rPr lang="cs-CZ" dirty="0" smtClean="0"/>
              <a:t> </a:t>
            </a:r>
            <a:r>
              <a:rPr lang="cs-CZ" sz="2800" dirty="0" smtClean="0"/>
              <a:t>(2)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Cena je udělována </a:t>
            </a:r>
            <a:r>
              <a:rPr lang="cs-CZ" dirty="0"/>
              <a:t>v kategoriích </a:t>
            </a:r>
            <a:r>
              <a:rPr lang="cs-CZ" dirty="0" smtClean="0">
                <a:solidFill>
                  <a:srgbClr val="FF0000"/>
                </a:solidFill>
              </a:rPr>
              <a:t>inscenace </a:t>
            </a:r>
            <a:r>
              <a:rPr lang="cs-CZ" dirty="0">
                <a:solidFill>
                  <a:srgbClr val="FF0000"/>
                </a:solidFill>
              </a:rPr>
              <a:t>roku, </a:t>
            </a:r>
            <a:r>
              <a:rPr lang="cs-CZ" dirty="0" smtClean="0">
                <a:solidFill>
                  <a:srgbClr val="FF0000"/>
                </a:solidFill>
              </a:rPr>
              <a:t>ženský </a:t>
            </a:r>
            <a:r>
              <a:rPr lang="cs-CZ" dirty="0">
                <a:solidFill>
                  <a:srgbClr val="FF0000"/>
                </a:solidFill>
              </a:rPr>
              <a:t>a mužský herecký výkon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>
                <a:solidFill>
                  <a:srgbClr val="FF0000"/>
                </a:solidFill>
              </a:rPr>
              <a:t>talent </a:t>
            </a:r>
            <a:r>
              <a:rPr lang="cs-CZ" dirty="0" smtClean="0">
                <a:solidFill>
                  <a:srgbClr val="FF0000"/>
                </a:solidFill>
              </a:rPr>
              <a:t>roku, hra</a:t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>
                <a:solidFill>
                  <a:srgbClr val="FF0000"/>
                </a:solidFill>
              </a:rPr>
              <a:t>a nejlepší </a:t>
            </a:r>
            <a:r>
              <a:rPr lang="cs-CZ" dirty="0" smtClean="0">
                <a:solidFill>
                  <a:srgbClr val="FF0000"/>
                </a:solidFill>
              </a:rPr>
              <a:t>scénografie, scénická hudba, nejlepší divadlo</a:t>
            </a:r>
            <a:r>
              <a:rPr lang="cs-CZ" dirty="0" smtClean="0"/>
              <a:t>. </a:t>
            </a:r>
          </a:p>
          <a:p>
            <a:r>
              <a:rPr lang="cs-CZ" dirty="0" smtClean="0"/>
              <a:t>Druhou </a:t>
            </a:r>
            <a:r>
              <a:rPr lang="cs-CZ" dirty="0"/>
              <a:t>součástí Cen Alfréda </a:t>
            </a:r>
            <a:r>
              <a:rPr lang="cs-CZ" dirty="0" err="1"/>
              <a:t>Radoka</a:t>
            </a:r>
            <a:r>
              <a:rPr lang="cs-CZ" dirty="0"/>
              <a:t> je dramatická</a:t>
            </a:r>
            <a:r>
              <a:rPr lang="cs-CZ" dirty="0">
                <a:solidFill>
                  <a:srgbClr val="FF0000"/>
                </a:solidFill>
              </a:rPr>
              <a:t> soutěž o nejlepší </a:t>
            </a:r>
            <a:r>
              <a:rPr lang="cs-CZ" dirty="0" smtClean="0"/>
              <a:t>českou nebo slovenskou </a:t>
            </a:r>
            <a:r>
              <a:rPr lang="cs-CZ" dirty="0" smtClean="0">
                <a:solidFill>
                  <a:srgbClr val="FF0000"/>
                </a:solidFill>
              </a:rPr>
              <a:t>divadelní hru. </a:t>
            </a:r>
            <a:r>
              <a:rPr lang="cs-CZ" dirty="0" smtClean="0"/>
              <a:t>Podmínkou je</a:t>
            </a:r>
            <a:r>
              <a:rPr lang="cs-CZ" dirty="0"/>
              <a:t>, že hra </a:t>
            </a:r>
            <a:r>
              <a:rPr lang="cs-CZ" dirty="0" smtClean="0"/>
              <a:t>ještě nebyla nikde uvedena.</a:t>
            </a:r>
          </a:p>
          <a:p>
            <a:r>
              <a:rPr lang="cs-CZ" dirty="0" smtClean="0"/>
              <a:t>Kromě </a:t>
            </a:r>
            <a:r>
              <a:rPr lang="cs-CZ" dirty="0"/>
              <a:t>Cen Alfréda </a:t>
            </a:r>
            <a:r>
              <a:rPr lang="cs-CZ" dirty="0" err="1"/>
              <a:t>Radoka</a:t>
            </a:r>
            <a:r>
              <a:rPr lang="cs-CZ" dirty="0"/>
              <a:t> je v této kategorii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od </a:t>
            </a:r>
            <a:r>
              <a:rPr lang="cs-CZ" dirty="0"/>
              <a:t>roku </a:t>
            </a:r>
            <a:r>
              <a:rPr lang="cs-CZ" dirty="0" smtClean="0"/>
              <a:t>2005</a:t>
            </a:r>
            <a:r>
              <a:rPr lang="cs-CZ" dirty="0"/>
              <a:t> udělována ještě </a:t>
            </a:r>
            <a:r>
              <a:rPr lang="cs-CZ" dirty="0" smtClean="0">
                <a:solidFill>
                  <a:srgbClr val="FF0000"/>
                </a:solidFill>
              </a:rPr>
              <a:t>Cena </a:t>
            </a:r>
            <a:r>
              <a:rPr lang="cs-CZ" dirty="0">
                <a:solidFill>
                  <a:srgbClr val="FF0000"/>
                </a:solidFill>
              </a:rPr>
              <a:t>Českého rozhlasu 3 Vltava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137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913</TotalTime>
  <Words>318</Words>
  <Application>Microsoft Office PowerPoint</Application>
  <PresentationFormat>Předvádění na obrazovce (4:3)</PresentationFormat>
  <Paragraphs>76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systému Office</vt:lpstr>
      <vt:lpstr>České divadlo po 2. světové válce</vt:lpstr>
      <vt:lpstr>Divadelní ocenění</vt:lpstr>
      <vt:lpstr>Cena Thálie</vt:lpstr>
      <vt:lpstr>Cena Thálie </vt:lpstr>
      <vt:lpstr>Prezentace aplikace PowerPoint</vt:lpstr>
      <vt:lpstr>Cena Českého divadla</vt:lpstr>
      <vt:lpstr>Prezentace aplikace PowerPoint</vt:lpstr>
      <vt:lpstr>Cena Alfréda Radoka</vt:lpstr>
      <vt:lpstr>Cena Alfréda Radoka (2)</vt:lpstr>
      <vt:lpstr>Prezentace aplikace PowerPoint</vt:lpstr>
      <vt:lpstr>Anketa Divadelních novin</vt:lpstr>
      <vt:lpstr>Školní ceny</vt:lpstr>
      <vt:lpstr>Opakování</vt:lpstr>
      <vt:lpstr>Odpovědi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PC</cp:lastModifiedBy>
  <cp:revision>125</cp:revision>
  <dcterms:created xsi:type="dcterms:W3CDTF">2012-06-18T15:15:37Z</dcterms:created>
  <dcterms:modified xsi:type="dcterms:W3CDTF">2014-02-10T16:51:47Z</dcterms:modified>
</cp:coreProperties>
</file>