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8" r:id="rId6"/>
    <p:sldId id="270" r:id="rId7"/>
    <p:sldId id="264" r:id="rId8"/>
    <p:sldId id="265" r:id="rId9"/>
    <p:sldId id="266" r:id="rId10"/>
    <p:sldId id="267" r:id="rId11"/>
    <p:sldId id="26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Cena_Alfr%C3%A9da_Radok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České divadlo po 2. světové válce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194033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Alfréd </a:t>
                      </a:r>
                      <a:r>
                        <a:rPr lang="cs-CZ" dirty="0" err="1" smtClean="0"/>
                        <a:t>Radok</a:t>
                      </a:r>
                      <a:endParaRPr lang="cs-CZ" dirty="0" smtClean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7.10.2012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Umělecký přínos Alfréda </a:t>
                      </a:r>
                      <a:r>
                        <a:rPr lang="cs-CZ" dirty="0" err="1" smtClean="0"/>
                        <a:t>Radoka</a:t>
                      </a:r>
                      <a:r>
                        <a:rPr lang="cs-CZ" dirty="0" smtClean="0"/>
                        <a:t> českému divadlu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Práce v divadelním</a:t>
                      </a:r>
                      <a:r>
                        <a:rPr lang="cs-CZ" baseline="0" dirty="0" smtClean="0"/>
                        <a:t> semináři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VY_32_INOVACE_13_CRAM09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Jaké zásluhy o české divadlo má Alfréd </a:t>
            </a:r>
            <a:r>
              <a:rPr lang="cs-CZ" dirty="0" err="1" smtClean="0"/>
              <a:t>Radok</a:t>
            </a:r>
            <a:r>
              <a:rPr lang="cs-CZ" dirty="0" smtClean="0"/>
              <a:t>?</a:t>
            </a:r>
          </a:p>
          <a:p>
            <a:r>
              <a:rPr lang="cs-CZ" dirty="0" smtClean="0"/>
              <a:t>Odkdy je udělována Cena Alfréda </a:t>
            </a:r>
            <a:r>
              <a:rPr lang="cs-CZ" dirty="0" err="1" smtClean="0"/>
              <a:t>Radoka</a:t>
            </a:r>
            <a:r>
              <a:rPr lang="cs-CZ" dirty="0" smtClean="0"/>
              <a:t>, kdo ji vyhlašuje?</a:t>
            </a:r>
          </a:p>
          <a:p>
            <a:r>
              <a:rPr lang="cs-CZ" dirty="0" smtClean="0"/>
              <a:t>V jakých kategoriích je cena udělována ? </a:t>
            </a:r>
            <a:br>
              <a:rPr lang="cs-CZ" dirty="0" smtClean="0"/>
            </a:br>
            <a:r>
              <a:rPr lang="cs-CZ" dirty="0" smtClean="0"/>
              <a:t>Kdo ze známých uměleckých osobností cenu dostal?</a:t>
            </a:r>
          </a:p>
          <a:p>
            <a:r>
              <a:rPr lang="cs-CZ" dirty="0"/>
              <a:t>Odpověď: </a:t>
            </a:r>
            <a:r>
              <a:rPr lang="cs-CZ" i="1" dirty="0">
                <a:hlinkClick r:id="rId2"/>
              </a:rPr>
              <a:t>Cena Alfréda </a:t>
            </a:r>
            <a:r>
              <a:rPr lang="cs-CZ" i="1" dirty="0" err="1">
                <a:hlinkClick r:id="rId2"/>
              </a:rPr>
              <a:t>Radoka</a:t>
            </a:r>
            <a:r>
              <a:rPr lang="cs-CZ" dirty="0">
                <a:hlinkClick r:id="rId2"/>
              </a:rPr>
              <a:t> – Wikipedie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1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Karol </a:t>
            </a:r>
            <a:r>
              <a:rPr lang="cs-CZ" dirty="0" err="1"/>
              <a:t>Sidon</a:t>
            </a:r>
            <a:r>
              <a:rPr lang="cs-CZ" dirty="0"/>
              <a:t> – </a:t>
            </a:r>
            <a:r>
              <a:rPr lang="cs-CZ" dirty="0" smtClean="0"/>
              <a:t>Wikipedie </a:t>
            </a:r>
            <a:endParaRPr lang="cs-CZ" dirty="0" smtClean="0"/>
          </a:p>
          <a:p>
            <a:r>
              <a:rPr lang="cs-CZ" dirty="0" smtClean="0"/>
              <a:t>Tom </a:t>
            </a:r>
            <a:r>
              <a:rPr lang="cs-CZ" dirty="0" err="1"/>
              <a:t>Stoppard</a:t>
            </a:r>
            <a:r>
              <a:rPr lang="cs-CZ" dirty="0"/>
              <a:t> – </a:t>
            </a:r>
            <a:r>
              <a:rPr lang="cs-CZ" dirty="0" smtClean="0"/>
              <a:t>Wikipedie </a:t>
            </a:r>
          </a:p>
          <a:p>
            <a:r>
              <a:rPr lang="cs-CZ" dirty="0" smtClean="0"/>
              <a:t>Ota </a:t>
            </a:r>
            <a:r>
              <a:rPr lang="cs-CZ" dirty="0"/>
              <a:t>Ornest – </a:t>
            </a:r>
            <a:r>
              <a:rPr lang="cs-CZ" dirty="0" smtClean="0"/>
              <a:t>Wikipedie</a:t>
            </a:r>
            <a:endParaRPr lang="cs-CZ" dirty="0"/>
          </a:p>
          <a:p>
            <a:r>
              <a:rPr lang="cs-CZ" dirty="0" smtClean="0"/>
              <a:t>Jiří </a:t>
            </a:r>
            <a:r>
              <a:rPr lang="cs-CZ" dirty="0"/>
              <a:t>Mahen – </a:t>
            </a:r>
            <a:r>
              <a:rPr lang="cs-CZ" dirty="0" smtClean="0"/>
              <a:t>Wikipedie</a:t>
            </a:r>
            <a:endParaRPr lang="cs-CZ" dirty="0"/>
          </a:p>
          <a:p>
            <a:r>
              <a:rPr lang="cs-CZ" dirty="0" smtClean="0"/>
              <a:t> </a:t>
            </a:r>
            <a:r>
              <a:rPr lang="cs-CZ" dirty="0"/>
              <a:t>Vladislav Vančura – </a:t>
            </a:r>
            <a:r>
              <a:rPr lang="cs-CZ" dirty="0" smtClean="0"/>
              <a:t>Wikipedie</a:t>
            </a:r>
          </a:p>
          <a:p>
            <a:r>
              <a:rPr lang="cs-CZ" dirty="0"/>
              <a:t>Cena Alfréda </a:t>
            </a:r>
            <a:r>
              <a:rPr lang="cs-CZ" dirty="0" err="1"/>
              <a:t>Radoka</a:t>
            </a:r>
            <a:r>
              <a:rPr lang="cs-CZ" dirty="0"/>
              <a:t> – Wikipedie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025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Alfréd </a:t>
            </a:r>
            <a:r>
              <a:rPr lang="cs-CZ" dirty="0" err="1" smtClean="0">
                <a:solidFill>
                  <a:srgbClr val="FF0000"/>
                </a:solidFill>
              </a:rPr>
              <a:t>Radok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Narodil se v </a:t>
            </a:r>
            <a:r>
              <a:rPr lang="cs-CZ" dirty="0" smtClean="0"/>
              <a:t>Kolodějích nad Lužnicí v jižních Čechách v židovské rodině.</a:t>
            </a:r>
          </a:p>
          <a:p>
            <a:r>
              <a:rPr lang="pl-PL" dirty="0" smtClean="0"/>
              <a:t>Maturoval </a:t>
            </a:r>
            <a:r>
              <a:rPr lang="pl-PL" dirty="0"/>
              <a:t>na obchodní akademii v Písku (1936</a:t>
            </a:r>
            <a:r>
              <a:rPr lang="pl-PL" dirty="0" smtClean="0"/>
              <a:t>). Následovaly dva roky vojny a do </a:t>
            </a:r>
            <a:r>
              <a:rPr lang="pl-PL" dirty="0"/>
              <a:t>civilu byl propuštěn až po mobilizaci koncem </a:t>
            </a:r>
            <a:r>
              <a:rPr lang="pl-PL" dirty="0" smtClean="0"/>
              <a:t>1938.</a:t>
            </a:r>
          </a:p>
          <a:p>
            <a:r>
              <a:rPr lang="pl-PL" dirty="0" smtClean="0"/>
              <a:t>Chtěl se stát novinářem, ale po 17.11.1939 byly vysoké školy zavřeny.</a:t>
            </a:r>
          </a:p>
          <a:p>
            <a:r>
              <a:rPr lang="cs-CZ" dirty="0"/>
              <a:t> </a:t>
            </a:r>
            <a:r>
              <a:rPr lang="cs-CZ" dirty="0" smtClean="0"/>
              <a:t>S bratrem Emilem za války pracovali v továrně </a:t>
            </a:r>
            <a:r>
              <a:rPr lang="cs-CZ" dirty="0"/>
              <a:t>na klobouky ve Valašském Meziříčí. V polovině </a:t>
            </a:r>
            <a:r>
              <a:rPr lang="cs-CZ" dirty="0" smtClean="0"/>
              <a:t>roku 1940 zde </a:t>
            </a:r>
            <a:r>
              <a:rPr lang="cs-CZ" dirty="0" err="1"/>
              <a:t>Radok</a:t>
            </a:r>
            <a:r>
              <a:rPr lang="cs-CZ" dirty="0"/>
              <a:t> </a:t>
            </a:r>
            <a:r>
              <a:rPr lang="cs-CZ" dirty="0" smtClean="0"/>
              <a:t>se členy Mladé </a:t>
            </a:r>
            <a:r>
              <a:rPr lang="cs-CZ" dirty="0"/>
              <a:t>scény realizoval svou první </a:t>
            </a:r>
            <a:r>
              <a:rPr lang="cs-CZ" dirty="0" smtClean="0"/>
              <a:t>režii </a:t>
            </a:r>
            <a:r>
              <a:rPr lang="cs-CZ" dirty="0"/>
              <a:t>(</a:t>
            </a:r>
            <a:r>
              <a:rPr lang="cs-CZ" i="1" dirty="0"/>
              <a:t>Krále Lávru</a:t>
            </a:r>
            <a:r>
              <a:rPr lang="cs-CZ" dirty="0"/>
              <a:t> K. H. Borovského</a:t>
            </a:r>
            <a:r>
              <a:rPr lang="cs-CZ" dirty="0" smtClean="0"/>
              <a:t>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027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První Laterna magika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Pražský režisér Václav Kašlík </a:t>
            </a:r>
            <a:r>
              <a:rPr lang="cs-CZ" dirty="0"/>
              <a:t>zprostředkoval </a:t>
            </a:r>
            <a:r>
              <a:rPr lang="cs-CZ" dirty="0" err="1"/>
              <a:t>Radokovi</a:t>
            </a:r>
            <a:r>
              <a:rPr lang="cs-CZ" dirty="0"/>
              <a:t> místo asistenta režie v </a:t>
            </a:r>
            <a:r>
              <a:rPr lang="cs-CZ" dirty="0" smtClean="0"/>
              <a:t>divadle </a:t>
            </a:r>
            <a:r>
              <a:rPr lang="cs-CZ" dirty="0" err="1" smtClean="0"/>
              <a:t>E.F.Buriana</a:t>
            </a:r>
            <a:r>
              <a:rPr lang="cs-CZ" dirty="0" smtClean="0"/>
              <a:t> D41.</a:t>
            </a:r>
          </a:p>
          <a:p>
            <a:r>
              <a:rPr lang="cs-CZ" dirty="0" smtClean="0"/>
              <a:t>V </a:t>
            </a:r>
            <a:r>
              <a:rPr lang="cs-CZ" dirty="0"/>
              <a:t>březnu </a:t>
            </a:r>
            <a:r>
              <a:rPr lang="cs-CZ" dirty="0" smtClean="0"/>
              <a:t>1941 byl  E.F. Burian zatčen</a:t>
            </a:r>
            <a:r>
              <a:rPr lang="cs-CZ" dirty="0"/>
              <a:t> </a:t>
            </a:r>
            <a:r>
              <a:rPr lang="cs-CZ" dirty="0" smtClean="0"/>
              <a:t>a divadlo rozpuštěno a </a:t>
            </a:r>
            <a:r>
              <a:rPr lang="cs-CZ" dirty="0" err="1" smtClean="0"/>
              <a:t>Radok</a:t>
            </a:r>
            <a:r>
              <a:rPr lang="cs-CZ" dirty="0" smtClean="0"/>
              <a:t> přešel </a:t>
            </a:r>
            <a:r>
              <a:rPr lang="cs-CZ" dirty="0"/>
              <a:t>do </a:t>
            </a:r>
            <a:r>
              <a:rPr lang="cs-CZ" dirty="0" smtClean="0"/>
              <a:t>Městského divadla Na Poříčí v Praze. Tady připravil </a:t>
            </a:r>
            <a:r>
              <a:rPr lang="cs-CZ" dirty="0"/>
              <a:t>Alfréd </a:t>
            </a:r>
            <a:r>
              <a:rPr lang="cs-CZ" dirty="0" err="1"/>
              <a:t>Radok</a:t>
            </a:r>
            <a:r>
              <a:rPr lang="cs-CZ" dirty="0"/>
              <a:t> inscenaci </a:t>
            </a:r>
            <a:r>
              <a:rPr lang="cs-CZ" dirty="0" smtClean="0"/>
              <a:t>Mahenovy hry </a:t>
            </a:r>
            <a:r>
              <a:rPr lang="cs-CZ" dirty="0"/>
              <a:t>s filmovou projekcí</a:t>
            </a:r>
            <a:r>
              <a:rPr lang="cs-CZ" u="sng" dirty="0"/>
              <a:t> Mezi dvěma bouřkami</a:t>
            </a:r>
            <a:r>
              <a:rPr lang="cs-CZ" dirty="0"/>
              <a:t>, </a:t>
            </a:r>
            <a:r>
              <a:rPr lang="cs-CZ" dirty="0" smtClean="0"/>
              <a:t>kterou označil jako </a:t>
            </a:r>
            <a:r>
              <a:rPr lang="cs-CZ" dirty="0" smtClean="0">
                <a:solidFill>
                  <a:srgbClr val="FF0000"/>
                </a:solidFill>
              </a:rPr>
              <a:t>První </a:t>
            </a:r>
            <a:r>
              <a:rPr lang="cs-CZ" dirty="0">
                <a:solidFill>
                  <a:srgbClr val="FF0000"/>
                </a:solidFill>
              </a:rPr>
              <a:t>Laterna magika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025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Válečná léta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 </a:t>
            </a:r>
            <a:r>
              <a:rPr lang="cs-CZ" dirty="0" smtClean="0"/>
              <a:t>Kvůli židovskému původu vystřídal v průběhu války několik divadel. Z Prahy odešel do Brna, </a:t>
            </a:r>
            <a:br>
              <a:rPr lang="cs-CZ" dirty="0" smtClean="0"/>
            </a:br>
            <a:r>
              <a:rPr lang="cs-CZ" dirty="0" smtClean="0"/>
              <a:t>pak do Plzně a zpět do Prahy do Divadla </a:t>
            </a:r>
            <a:br>
              <a:rPr lang="cs-CZ" dirty="0" smtClean="0"/>
            </a:br>
            <a:r>
              <a:rPr lang="cs-CZ" dirty="0" smtClean="0"/>
              <a:t>na Vinohradech.</a:t>
            </a:r>
          </a:p>
          <a:p>
            <a:r>
              <a:rPr lang="cs-CZ" dirty="0" smtClean="0"/>
              <a:t>V  </a:t>
            </a:r>
            <a:r>
              <a:rPr lang="cs-CZ" dirty="0"/>
              <a:t>roce </a:t>
            </a:r>
            <a:r>
              <a:rPr lang="cs-CZ" dirty="0" smtClean="0"/>
              <a:t>1944 byl zatčen a odvezen </a:t>
            </a:r>
            <a:br>
              <a:rPr lang="cs-CZ" dirty="0" smtClean="0"/>
            </a:br>
            <a:r>
              <a:rPr lang="cs-CZ" dirty="0" smtClean="0"/>
              <a:t>do koncentračního </a:t>
            </a:r>
            <a:r>
              <a:rPr lang="cs-CZ" dirty="0"/>
              <a:t>tábora v </a:t>
            </a:r>
            <a:r>
              <a:rPr lang="cs-CZ" dirty="0" err="1"/>
              <a:t>Klettendorfu</a:t>
            </a:r>
            <a:r>
              <a:rPr lang="cs-CZ" dirty="0" smtClean="0"/>
              <a:t>.</a:t>
            </a:r>
          </a:p>
          <a:p>
            <a:r>
              <a:rPr lang="cs-CZ" dirty="0" smtClean="0"/>
              <a:t>Po válce nastoupil do Divadla 5. května, </a:t>
            </a:r>
            <a:r>
              <a:rPr lang="cs-CZ" dirty="0"/>
              <a:t>kde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se seznámil se scénografem Josefem Svobodou, se kterým pak spolupracoval dvacet let.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80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Znáte jiné umělce židovského původu, kteří působili v českém divadle? 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r>
              <a:rPr lang="cs-CZ" dirty="0" smtClean="0"/>
              <a:t>Kdo byl Jiří Mahen? Ve kterém městě působil?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865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Karol </a:t>
            </a:r>
            <a:r>
              <a:rPr lang="cs-CZ" dirty="0" err="1" smtClean="0"/>
              <a:t>Sidon</a:t>
            </a:r>
            <a:r>
              <a:rPr lang="cs-CZ" dirty="0" smtClean="0"/>
              <a:t> , </a:t>
            </a:r>
            <a:r>
              <a:rPr lang="cs-CZ" dirty="0"/>
              <a:t>Tom </a:t>
            </a:r>
            <a:r>
              <a:rPr lang="cs-CZ" dirty="0" err="1" smtClean="0"/>
              <a:t>Stoppard</a:t>
            </a:r>
            <a:r>
              <a:rPr lang="cs-CZ" dirty="0" smtClean="0"/>
              <a:t>, </a:t>
            </a:r>
            <a:r>
              <a:rPr lang="cs-CZ" dirty="0"/>
              <a:t>Ota </a:t>
            </a:r>
            <a:r>
              <a:rPr lang="cs-CZ" dirty="0" smtClean="0"/>
              <a:t>Ornest,</a:t>
            </a:r>
            <a:r>
              <a:rPr lang="cs-CZ" dirty="0"/>
              <a:t> Arnošt </a:t>
            </a:r>
            <a:r>
              <a:rPr lang="cs-CZ" dirty="0" err="1" smtClean="0"/>
              <a:t>Goldflam</a:t>
            </a:r>
            <a:r>
              <a:rPr lang="cs-CZ" dirty="0" smtClean="0"/>
              <a:t>, Miloš Forman, Hugo Haas, Miloš Kopecký,… byli (jsou) také židovského původu. </a:t>
            </a:r>
          </a:p>
          <a:p>
            <a:r>
              <a:rPr lang="cs-CZ" dirty="0" smtClean="0"/>
              <a:t>Jiří Mahen, </a:t>
            </a:r>
            <a:r>
              <a:rPr lang="cs-CZ" dirty="0"/>
              <a:t>vlastním jménem Antonín Vančura, </a:t>
            </a:r>
            <a:r>
              <a:rPr lang="cs-CZ" dirty="0" smtClean="0"/>
              <a:t>(1882 </a:t>
            </a:r>
            <a:r>
              <a:rPr lang="cs-CZ" dirty="0"/>
              <a:t>– </a:t>
            </a:r>
            <a:r>
              <a:rPr lang="cs-CZ" dirty="0" smtClean="0"/>
              <a:t>1939) </a:t>
            </a:r>
            <a:r>
              <a:rPr lang="cs-CZ" dirty="0"/>
              <a:t>byl </a:t>
            </a:r>
            <a:r>
              <a:rPr lang="cs-CZ" dirty="0" smtClean="0"/>
              <a:t>básník</a:t>
            </a:r>
            <a:r>
              <a:rPr lang="cs-CZ" dirty="0"/>
              <a:t>, novinář, </a:t>
            </a:r>
            <a:r>
              <a:rPr lang="cs-CZ" dirty="0" smtClean="0"/>
              <a:t> </a:t>
            </a:r>
            <a:r>
              <a:rPr lang="cs-CZ" dirty="0"/>
              <a:t>knihovník, režisér a divadelní </a:t>
            </a:r>
            <a:r>
              <a:rPr lang="cs-CZ" dirty="0" smtClean="0"/>
              <a:t>kritik v Brně. Byl bratrancem spisovatele Vladislava Vančury.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111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Radok</a:t>
            </a:r>
            <a:r>
              <a:rPr lang="cs-CZ" dirty="0" smtClean="0"/>
              <a:t> v Národním divadle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Alfréd </a:t>
            </a:r>
            <a:r>
              <a:rPr lang="cs-CZ" dirty="0" err="1" smtClean="0"/>
              <a:t>Radok</a:t>
            </a:r>
            <a:r>
              <a:rPr lang="cs-CZ" dirty="0" smtClean="0"/>
              <a:t> krátce působil </a:t>
            </a:r>
            <a:r>
              <a:rPr lang="cs-CZ" dirty="0"/>
              <a:t>v Divadle satiry jako umělecký </a:t>
            </a:r>
            <a:r>
              <a:rPr lang="cs-CZ" dirty="0" smtClean="0"/>
              <a:t>vedoucí a</a:t>
            </a:r>
            <a:r>
              <a:rPr lang="cs-CZ" dirty="0"/>
              <a:t> režisér, souběžně vyučoval na </a:t>
            </a:r>
            <a:r>
              <a:rPr lang="cs-CZ" dirty="0" smtClean="0"/>
              <a:t>konzervatoři v</a:t>
            </a:r>
            <a:r>
              <a:rPr lang="cs-CZ" dirty="0"/>
              <a:t> Praze (1946–48</a:t>
            </a:r>
            <a:r>
              <a:rPr lang="cs-CZ" dirty="0" smtClean="0"/>
              <a:t>).</a:t>
            </a:r>
          </a:p>
          <a:p>
            <a:r>
              <a:rPr lang="cs-CZ" dirty="0" smtClean="0"/>
              <a:t>Přešel </a:t>
            </a:r>
            <a:r>
              <a:rPr lang="cs-CZ" dirty="0"/>
              <a:t>do Národního </a:t>
            </a:r>
            <a:r>
              <a:rPr lang="cs-CZ" dirty="0" smtClean="0"/>
              <a:t>divadla, ale spor </a:t>
            </a:r>
            <a:r>
              <a:rPr lang="cs-CZ" dirty="0"/>
              <a:t>se šéfem činohry </a:t>
            </a:r>
            <a:r>
              <a:rPr lang="cs-CZ" dirty="0" smtClean="0"/>
              <a:t>Jindřichem </a:t>
            </a:r>
            <a:r>
              <a:rPr lang="cs-CZ" dirty="0" err="1" smtClean="0"/>
              <a:t>Honzlem</a:t>
            </a:r>
            <a:r>
              <a:rPr lang="cs-CZ" dirty="0" smtClean="0"/>
              <a:t> jej </a:t>
            </a:r>
            <a:r>
              <a:rPr lang="cs-CZ" dirty="0"/>
              <a:t>v červenci 1949 </a:t>
            </a:r>
            <a:r>
              <a:rPr lang="cs-CZ" dirty="0" smtClean="0"/>
              <a:t>přivedl </a:t>
            </a:r>
            <a:r>
              <a:rPr lang="cs-CZ" dirty="0"/>
              <a:t>do </a:t>
            </a:r>
            <a:r>
              <a:rPr lang="cs-CZ" dirty="0" smtClean="0"/>
              <a:t>Filmového studia Barrandov. </a:t>
            </a:r>
          </a:p>
          <a:p>
            <a:r>
              <a:rPr lang="cs-CZ" dirty="0" smtClean="0"/>
              <a:t>V</a:t>
            </a:r>
            <a:r>
              <a:rPr lang="cs-CZ" dirty="0"/>
              <a:t> letech </a:t>
            </a:r>
            <a:r>
              <a:rPr lang="cs-CZ" dirty="0" smtClean="0"/>
              <a:t>1954  až 1959 opět režíroval v</a:t>
            </a:r>
            <a:r>
              <a:rPr lang="cs-CZ" dirty="0"/>
              <a:t> Národním </a:t>
            </a:r>
            <a:r>
              <a:rPr lang="cs-CZ" dirty="0" smtClean="0"/>
              <a:t>divadle.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019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Laterna magika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Radok</a:t>
            </a:r>
            <a:r>
              <a:rPr lang="cs-CZ" dirty="0"/>
              <a:t> </a:t>
            </a:r>
            <a:r>
              <a:rPr lang="cs-CZ" dirty="0" smtClean="0"/>
              <a:t>byl jmenován </a:t>
            </a:r>
            <a:r>
              <a:rPr lang="cs-CZ" dirty="0"/>
              <a:t>uměleckým vedoucím kulturních pořadů v čs. pavilonu na</a:t>
            </a:r>
            <a:r>
              <a:rPr lang="cs-CZ" i="1" dirty="0"/>
              <a:t> </a:t>
            </a:r>
            <a:r>
              <a:rPr lang="cs-CZ" dirty="0" smtClean="0"/>
              <a:t>výstavě</a:t>
            </a:r>
            <a:r>
              <a:rPr lang="cs-CZ" i="1" dirty="0" smtClean="0"/>
              <a:t> </a:t>
            </a:r>
            <a:br>
              <a:rPr lang="cs-CZ" i="1" dirty="0" smtClean="0"/>
            </a:br>
            <a:r>
              <a:rPr lang="cs-CZ" dirty="0" smtClean="0"/>
              <a:t>Expo 58 v</a:t>
            </a:r>
            <a:r>
              <a:rPr lang="cs-CZ" dirty="0"/>
              <a:t> </a:t>
            </a:r>
            <a:r>
              <a:rPr lang="cs-CZ" dirty="0" smtClean="0"/>
              <a:t>Bruselu, kde vznikl projekt</a:t>
            </a:r>
            <a:r>
              <a:rPr lang="cs-CZ" b="1" dirty="0">
                <a:solidFill>
                  <a:srgbClr val="FF0000"/>
                </a:solidFill>
              </a:rPr>
              <a:t> </a:t>
            </a:r>
            <a:r>
              <a:rPr lang="cs-CZ" dirty="0" smtClean="0">
                <a:solidFill>
                  <a:srgbClr val="FF0000"/>
                </a:solidFill>
              </a:rPr>
              <a:t>Laterna magika</a:t>
            </a:r>
            <a:r>
              <a:rPr lang="cs-CZ" dirty="0" smtClean="0"/>
              <a:t>, což je scénické umění kombinující živý herecký projev s filmovou produkcí.</a:t>
            </a:r>
          </a:p>
          <a:p>
            <a:r>
              <a:rPr lang="cs-CZ" dirty="0" smtClean="0"/>
              <a:t>Se </a:t>
            </a:r>
            <a:r>
              <a:rPr lang="cs-CZ" dirty="0"/>
              <a:t>stejným týmem vytvořil i pražské </a:t>
            </a:r>
            <a:r>
              <a:rPr lang="cs-CZ" dirty="0" smtClean="0"/>
              <a:t>představení Laterny magiky. Z funkce šéfa Laterny magiky </a:t>
            </a:r>
            <a:br>
              <a:rPr lang="cs-CZ" dirty="0" smtClean="0"/>
            </a:br>
            <a:r>
              <a:rPr lang="cs-CZ" dirty="0" smtClean="0"/>
              <a:t>i z činohry Národního divadla byl odvolán. </a:t>
            </a:r>
          </a:p>
          <a:p>
            <a:r>
              <a:rPr lang="cs-CZ" dirty="0" smtClean="0"/>
              <a:t>V šedesátých letech pracoval v Městských divadlech pražských.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858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Emigrace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Po </a:t>
            </a:r>
            <a:r>
              <a:rPr lang="cs-CZ" dirty="0">
                <a:solidFill>
                  <a:srgbClr val="FF0000"/>
                </a:solidFill>
              </a:rPr>
              <a:t>srpnové invazi 1968 odjel </a:t>
            </a:r>
            <a:r>
              <a:rPr lang="cs-CZ" dirty="0"/>
              <a:t>přes Německo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>
                <a:solidFill>
                  <a:srgbClr val="FF0000"/>
                </a:solidFill>
              </a:rPr>
              <a:t>do </a:t>
            </a:r>
            <a:r>
              <a:rPr lang="cs-CZ" dirty="0">
                <a:solidFill>
                  <a:srgbClr val="FF0000"/>
                </a:solidFill>
              </a:rPr>
              <a:t>Švédska </a:t>
            </a:r>
            <a:r>
              <a:rPr lang="cs-CZ" dirty="0"/>
              <a:t>(inscenace</a:t>
            </a:r>
            <a:r>
              <a:rPr lang="cs-CZ" i="1" dirty="0"/>
              <a:t> </a:t>
            </a:r>
            <a:r>
              <a:rPr lang="cs-CZ" dirty="0" err="1"/>
              <a:t>Molierova</a:t>
            </a:r>
            <a:r>
              <a:rPr lang="cs-CZ" dirty="0"/>
              <a:t> </a:t>
            </a:r>
            <a:r>
              <a:rPr lang="cs-CZ" dirty="0" smtClean="0"/>
              <a:t>Misantropa v</a:t>
            </a:r>
            <a:r>
              <a:rPr lang="cs-CZ" dirty="0"/>
              <a:t> Göteborgu). Již před svou emigrací pohostinsky režíroval ve Varně (1957), Vídni (1965), Mnichově (1965), západním Berlíně (1966) a Bruselu (1967). Po odchodu pak v </a:t>
            </a:r>
            <a:r>
              <a:rPr lang="cs-CZ" dirty="0" err="1"/>
              <a:t>göteborgském</a:t>
            </a:r>
            <a:r>
              <a:rPr lang="cs-CZ" dirty="0"/>
              <a:t> </a:t>
            </a:r>
            <a:r>
              <a:rPr lang="cs-CZ" dirty="0" err="1"/>
              <a:t>Folkteater</a:t>
            </a:r>
            <a:r>
              <a:rPr lang="cs-CZ" dirty="0"/>
              <a:t> vytvořil třináct </a:t>
            </a:r>
            <a:r>
              <a:rPr lang="cs-CZ" dirty="0" smtClean="0"/>
              <a:t>inscenací.</a:t>
            </a:r>
          </a:p>
          <a:p>
            <a:r>
              <a:rPr lang="cs-CZ" dirty="0" smtClean="0"/>
              <a:t> </a:t>
            </a:r>
            <a:r>
              <a:rPr lang="cs-CZ" dirty="0"/>
              <a:t>Na jaře 1976 byl pozván do </a:t>
            </a:r>
            <a:r>
              <a:rPr lang="cs-CZ" dirty="0" smtClean="0"/>
              <a:t>Vídně, </a:t>
            </a:r>
            <a:r>
              <a:rPr lang="cs-CZ" dirty="0"/>
              <a:t>aby zde uvedl dvě aktovky</a:t>
            </a:r>
            <a:r>
              <a:rPr lang="cs-CZ" i="1" dirty="0"/>
              <a:t> </a:t>
            </a:r>
            <a:r>
              <a:rPr lang="cs-CZ" dirty="0" smtClean="0"/>
              <a:t>Václava Havla</a:t>
            </a:r>
            <a:r>
              <a:rPr lang="cs-CZ" i="1" dirty="0" smtClean="0"/>
              <a:t>.</a:t>
            </a:r>
            <a:r>
              <a:rPr lang="cs-CZ" dirty="0" smtClean="0"/>
              <a:t> </a:t>
            </a:r>
            <a:r>
              <a:rPr lang="cs-CZ" dirty="0"/>
              <a:t>Uprostřed příprav však zemřel na pátý </a:t>
            </a:r>
            <a:r>
              <a:rPr lang="cs-CZ" dirty="0" smtClean="0"/>
              <a:t>infarkt. Pochován </a:t>
            </a:r>
            <a:r>
              <a:rPr lang="cs-CZ" dirty="0"/>
              <a:t>je v Göteborgu.</a:t>
            </a:r>
          </a:p>
        </p:txBody>
      </p:sp>
    </p:spTree>
    <p:extLst>
      <p:ext uri="{BB962C8B-B14F-4D97-AF65-F5344CB8AC3E}">
        <p14:creationId xmlns:p14="http://schemas.microsoft.com/office/powerpoint/2010/main" val="78749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</TotalTime>
  <Words>236</Words>
  <Application>Microsoft Office PowerPoint</Application>
  <PresentationFormat>Předvádění na obrazovce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České divadlo po 2. světové válce</vt:lpstr>
      <vt:lpstr>Alfréd Radok</vt:lpstr>
      <vt:lpstr>První Laterna magika</vt:lpstr>
      <vt:lpstr>Válečná léta</vt:lpstr>
      <vt:lpstr>Opakování</vt:lpstr>
      <vt:lpstr>Odpovědi</vt:lpstr>
      <vt:lpstr>Radok v Národním divadle</vt:lpstr>
      <vt:lpstr>Laterna magika</vt:lpstr>
      <vt:lpstr>Emigrace</vt:lpstr>
      <vt:lpstr>Opakování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89</cp:revision>
  <dcterms:created xsi:type="dcterms:W3CDTF">2012-06-18T15:15:37Z</dcterms:created>
  <dcterms:modified xsi:type="dcterms:W3CDTF">2014-02-10T16:55:29Z</dcterms:modified>
</cp:coreProperties>
</file>