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62" r:id="rId4"/>
    <p:sldId id="264" r:id="rId5"/>
    <p:sldId id="258" r:id="rId6"/>
    <p:sldId id="259" r:id="rId7"/>
    <p:sldId id="277" r:id="rId8"/>
    <p:sldId id="268" r:id="rId9"/>
    <p:sldId id="269" r:id="rId10"/>
    <p:sldId id="270" r:id="rId11"/>
    <p:sldId id="263" r:id="rId12"/>
    <p:sldId id="265" r:id="rId13"/>
    <p:sldId id="274" r:id="rId14"/>
    <p:sldId id="276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vadlozlin.cz/cs/divadlo/setkani-stretnutie/" TargetMode="External"/><Relationship Id="rId2" Type="http://schemas.openxmlformats.org/officeDocument/2006/relationships/hyperlink" Target="http://cs.wikipedia.org/wiki/Jir%C3%A1sk%C5%AFv_Hronov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skedivadlo.cz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licperovodivadlo.cz/festivaly.h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estivaltheatre.cz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licperovodivadlo.cz/festivaly.htm" TargetMode="External"/><Relationship Id="rId2" Type="http://schemas.openxmlformats.org/officeDocument/2006/relationships/hyperlink" Target="http://www.ceskedivadlo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rogramy.sms.cz/divadla/plzen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České divadlo po 2. světové válce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179892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Divadelní festivaly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15.12.2012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Čtvrtý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Přehlídka hlavních českých  </a:t>
                      </a:r>
                      <a:r>
                        <a:rPr lang="cs-CZ" smtClean="0"/>
                        <a:t>divadelních  festivalů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Výklad nové látky, seminární práce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VY_32_INOVACE_13_CRAM10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Mateřinka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Mateřinka </a:t>
            </a:r>
            <a:r>
              <a:rPr lang="cs-CZ" dirty="0">
                <a:solidFill>
                  <a:srgbClr val="FF0000"/>
                </a:solidFill>
              </a:rPr>
              <a:t>je mezinárodní </a:t>
            </a:r>
            <a:r>
              <a:rPr lang="cs-CZ" dirty="0" smtClean="0">
                <a:solidFill>
                  <a:srgbClr val="FF0000"/>
                </a:solidFill>
              </a:rPr>
              <a:t> soutěžní 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dirty="0" smtClean="0">
                <a:solidFill>
                  <a:srgbClr val="FF0000"/>
                </a:solidFill>
              </a:rPr>
              <a:t>festival profesionálního loutkového divadla</a:t>
            </a:r>
            <a:r>
              <a:rPr lang="cs-CZ" dirty="0" smtClean="0"/>
              <a:t>, který se zaměřuje výhradně na tvorbu pro děti předškolního věku.</a:t>
            </a:r>
          </a:p>
          <a:p>
            <a:r>
              <a:rPr lang="cs-CZ" dirty="0" smtClean="0"/>
              <a:t>Tato</a:t>
            </a:r>
            <a:r>
              <a:rPr lang="cs-CZ" dirty="0"/>
              <a:t> </a:t>
            </a:r>
            <a:r>
              <a:rPr lang="cs-CZ" dirty="0" smtClean="0"/>
              <a:t>umělecká přehlídka je pořádaná vždy </a:t>
            </a:r>
            <a:br>
              <a:rPr lang="cs-CZ" dirty="0" smtClean="0"/>
            </a:br>
            <a:r>
              <a:rPr lang="cs-CZ" dirty="0" smtClean="0"/>
              <a:t>po dvou letech. Vznikla </a:t>
            </a:r>
            <a:r>
              <a:rPr lang="cs-CZ" dirty="0"/>
              <a:t>v roce 1972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/>
              <a:t>Původně se festival konal nepravidelně v Liberci a Českých Budějovicích, od roku 1991 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je jeho </a:t>
            </a:r>
            <a:r>
              <a:rPr lang="cs-CZ" dirty="0">
                <a:solidFill>
                  <a:srgbClr val="FF0000"/>
                </a:solidFill>
              </a:rPr>
              <a:t>pořadatelem </a:t>
            </a:r>
            <a:r>
              <a:rPr lang="cs-CZ" dirty="0" smtClean="0"/>
              <a:t>jen</a:t>
            </a:r>
            <a:r>
              <a:rPr lang="cs-CZ" dirty="0"/>
              <a:t> </a:t>
            </a:r>
            <a:r>
              <a:rPr lang="cs-CZ" dirty="0">
                <a:solidFill>
                  <a:srgbClr val="FF0000"/>
                </a:solidFill>
              </a:rPr>
              <a:t>Naivní divadlo v Liberci</a:t>
            </a:r>
            <a:r>
              <a:rPr lang="cs-CZ" dirty="0"/>
              <a:t>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495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Divadelní Nitra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Mezinárodní </a:t>
            </a:r>
            <a:r>
              <a:rPr lang="cs-CZ" dirty="0"/>
              <a:t>festival </a:t>
            </a:r>
            <a:r>
              <a:rPr lang="cs-CZ" dirty="0" smtClean="0"/>
              <a:t>Divadelní </a:t>
            </a:r>
            <a:r>
              <a:rPr lang="cs-CZ" dirty="0"/>
              <a:t>Nitra je </a:t>
            </a:r>
            <a:r>
              <a:rPr lang="cs-CZ" dirty="0" smtClean="0"/>
              <a:t>největší divadelní festival na </a:t>
            </a:r>
            <a:r>
              <a:rPr lang="cs-CZ" dirty="0"/>
              <a:t>Slovensku. </a:t>
            </a:r>
            <a:r>
              <a:rPr lang="cs-CZ" dirty="0" smtClean="0"/>
              <a:t>Pravidelně se ho účastní české divadelní soubory.</a:t>
            </a:r>
          </a:p>
          <a:p>
            <a:r>
              <a:rPr lang="cs-CZ" dirty="0" smtClean="0"/>
              <a:t>Od roku 1992 se koná každý </a:t>
            </a:r>
            <a:r>
              <a:rPr lang="cs-CZ" dirty="0"/>
              <a:t>rok </a:t>
            </a:r>
            <a:r>
              <a:rPr lang="cs-CZ" dirty="0" smtClean="0"/>
              <a:t>koncem září </a:t>
            </a:r>
            <a:r>
              <a:rPr lang="cs-CZ" dirty="0"/>
              <a:t>v </a:t>
            </a:r>
            <a:r>
              <a:rPr lang="cs-CZ" dirty="0" smtClean="0"/>
              <a:t>Nitře.</a:t>
            </a:r>
          </a:p>
          <a:p>
            <a:r>
              <a:rPr lang="cs-CZ" dirty="0" smtClean="0"/>
              <a:t> </a:t>
            </a:r>
            <a:r>
              <a:rPr lang="cs-CZ" dirty="0"/>
              <a:t>Je </a:t>
            </a:r>
            <a:r>
              <a:rPr lang="cs-CZ" dirty="0" smtClean="0"/>
              <a:t>to </a:t>
            </a:r>
            <a:r>
              <a:rPr lang="cs-CZ" dirty="0" smtClean="0">
                <a:solidFill>
                  <a:srgbClr val="FF0000"/>
                </a:solidFill>
              </a:rPr>
              <a:t>nesoutěžní přehlídka </a:t>
            </a:r>
            <a:r>
              <a:rPr lang="cs-CZ" dirty="0">
                <a:solidFill>
                  <a:srgbClr val="FF0000"/>
                </a:solidFill>
              </a:rPr>
              <a:t>špičkového </a:t>
            </a:r>
            <a:r>
              <a:rPr lang="cs-CZ" dirty="0" smtClean="0">
                <a:solidFill>
                  <a:srgbClr val="FF0000"/>
                </a:solidFill>
              </a:rPr>
              <a:t>evropského</a:t>
            </a:r>
            <a:r>
              <a:rPr lang="cs-CZ" dirty="0">
                <a:solidFill>
                  <a:srgbClr val="FF0000"/>
                </a:solidFill>
              </a:rPr>
              <a:t>, </a:t>
            </a:r>
            <a:r>
              <a:rPr lang="cs-CZ" dirty="0" smtClean="0">
                <a:solidFill>
                  <a:srgbClr val="FF0000"/>
                </a:solidFill>
              </a:rPr>
              <a:t>především činoherního divadla</a:t>
            </a:r>
            <a:r>
              <a:rPr lang="cs-CZ" dirty="0" smtClean="0"/>
              <a:t>, ale vyhledává také netradiční divadla taneční, pohybová, hudební, loutková i výtvarná. </a:t>
            </a:r>
          </a:p>
          <a:p>
            <a:r>
              <a:rPr lang="cs-CZ" dirty="0" smtClean="0"/>
              <a:t>Seznamuje s novými uměleckými tendencemi </a:t>
            </a:r>
            <a:r>
              <a:rPr lang="cs-CZ" dirty="0"/>
              <a:t>a s </a:t>
            </a:r>
            <a:r>
              <a:rPr lang="cs-CZ" dirty="0" smtClean="0"/>
              <a:t>novými tvůrci. Organizuje bohatý doprovodný program.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918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Jiráskův Hronov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 </a:t>
            </a:r>
            <a:r>
              <a:rPr lang="cs-CZ" dirty="0" smtClean="0"/>
              <a:t>V </a:t>
            </a:r>
            <a:r>
              <a:rPr lang="cs-CZ" dirty="0"/>
              <a:t>roce 1931 </a:t>
            </a:r>
            <a:r>
              <a:rPr lang="cs-CZ" dirty="0" smtClean="0"/>
              <a:t>se v Hronově </a:t>
            </a:r>
            <a:r>
              <a:rPr lang="cs-CZ" dirty="0"/>
              <a:t>konal jeho první ročník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oslavu osmdesátých narozenin Aloise Jiráska. Festival od té doby existuje nepřetržitě a je </a:t>
            </a:r>
            <a:r>
              <a:rPr lang="cs-CZ" dirty="0" smtClean="0"/>
              <a:t>nejdéle </a:t>
            </a:r>
            <a:r>
              <a:rPr lang="cs-CZ" dirty="0"/>
              <a:t>trvajícím </a:t>
            </a:r>
            <a:r>
              <a:rPr lang="cs-CZ" dirty="0" smtClean="0">
                <a:solidFill>
                  <a:srgbClr val="FF0000"/>
                </a:solidFill>
              </a:rPr>
              <a:t>festivalem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amatérských divadel </a:t>
            </a:r>
            <a:r>
              <a:rPr lang="cs-CZ" dirty="0" smtClean="0"/>
              <a:t>na </a:t>
            </a:r>
            <a:r>
              <a:rPr lang="cs-CZ" dirty="0"/>
              <a:t>světě.</a:t>
            </a:r>
          </a:p>
          <a:p>
            <a:r>
              <a:rPr lang="cs-CZ" dirty="0" smtClean="0"/>
              <a:t>Jiráskův </a:t>
            </a:r>
            <a:r>
              <a:rPr lang="cs-CZ" dirty="0"/>
              <a:t>Hronov </a:t>
            </a:r>
            <a:r>
              <a:rPr lang="cs-CZ" dirty="0" smtClean="0"/>
              <a:t>je celostátní </a:t>
            </a:r>
            <a:r>
              <a:rPr lang="cs-CZ" dirty="0"/>
              <a:t>přehlídkou, na které se představují </a:t>
            </a:r>
            <a:r>
              <a:rPr lang="cs-CZ" dirty="0">
                <a:solidFill>
                  <a:srgbClr val="FF0000"/>
                </a:solidFill>
              </a:rPr>
              <a:t>všechny divadelní žánry</a:t>
            </a:r>
            <a:r>
              <a:rPr lang="cs-CZ" dirty="0"/>
              <a:t>. Jsou tu k vidění inscenace klasické činohry, experimentálního a studentského divadla i malých jevištních forem.</a:t>
            </a:r>
          </a:p>
          <a:p>
            <a:r>
              <a:rPr lang="cs-CZ" dirty="0"/>
              <a:t>Vystupují tu </a:t>
            </a:r>
            <a:r>
              <a:rPr lang="cs-CZ" dirty="0">
                <a:solidFill>
                  <a:srgbClr val="FF0000"/>
                </a:solidFill>
              </a:rPr>
              <a:t>loutkoherci</a:t>
            </a:r>
            <a:r>
              <a:rPr lang="cs-CZ" dirty="0"/>
              <a:t>, diváci si tu najdou </a:t>
            </a:r>
            <a:r>
              <a:rPr lang="cs-CZ" dirty="0">
                <a:solidFill>
                  <a:srgbClr val="FF0000"/>
                </a:solidFill>
              </a:rPr>
              <a:t>představení tanečního a pohybového divadla i hry pro děti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/>
              <a:t>Pro ochotnické divadelníky je účast na Jiráskově Hronově prestižní záležitostí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908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Které divadelní festivaly se nacházejí ve Vašem okolí?</a:t>
            </a:r>
          </a:p>
          <a:p>
            <a:r>
              <a:rPr lang="cs-CZ" dirty="0" smtClean="0"/>
              <a:t>Jak se může studentský divadelní spolek dostat na Jiráskův Hronov? Odpověď: </a:t>
            </a:r>
            <a:r>
              <a:rPr lang="cs-CZ" i="1" dirty="0">
                <a:hlinkClick r:id="rId2"/>
              </a:rPr>
              <a:t>Jiráskův Hronov</a:t>
            </a:r>
            <a:r>
              <a:rPr lang="cs-CZ" dirty="0">
                <a:hlinkClick r:id="rId2"/>
              </a:rPr>
              <a:t> – Wikipedie</a:t>
            </a:r>
            <a:endParaRPr lang="cs-CZ" dirty="0" smtClean="0"/>
          </a:p>
          <a:p>
            <a:r>
              <a:rPr lang="cs-CZ" dirty="0" smtClean="0"/>
              <a:t>Která divadla přijíždějí do Zlína na divadelní  přehlídku Setkání / </a:t>
            </a:r>
            <a:r>
              <a:rPr lang="cs-CZ" dirty="0" err="1" smtClean="0"/>
              <a:t>Stretnutie</a:t>
            </a:r>
            <a:r>
              <a:rPr lang="cs-CZ" dirty="0" smtClean="0"/>
              <a:t>? Odpověď: </a:t>
            </a:r>
            <a:r>
              <a:rPr lang="cs-CZ" i="1" dirty="0">
                <a:hlinkClick r:id="rId3"/>
              </a:rPr>
              <a:t>Setkání</a:t>
            </a:r>
            <a:r>
              <a:rPr lang="cs-CZ" dirty="0">
                <a:hlinkClick r:id="rId3"/>
              </a:rPr>
              <a:t> / </a:t>
            </a:r>
            <a:r>
              <a:rPr lang="cs-CZ" i="1" dirty="0" err="1">
                <a:hlinkClick r:id="rId3"/>
              </a:rPr>
              <a:t>Stretnutie</a:t>
            </a:r>
            <a:r>
              <a:rPr lang="cs-CZ" dirty="0">
                <a:hlinkClick r:id="rId3"/>
              </a:rPr>
              <a:t> / Městské </a:t>
            </a:r>
            <a:r>
              <a:rPr lang="cs-CZ" i="1" dirty="0">
                <a:hlinkClick r:id="rId3"/>
              </a:rPr>
              <a:t>divadlo</a:t>
            </a:r>
            <a:r>
              <a:rPr lang="cs-CZ" dirty="0">
                <a:hlinkClick r:id="rId3"/>
              </a:rPr>
              <a:t> Zlín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598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mtClean="0"/>
          </a:p>
          <a:p>
            <a:r>
              <a:rPr lang="cs-CZ" smtClean="0"/>
              <a:t>http</a:t>
            </a:r>
            <a:r>
              <a:rPr lang="cs-CZ" dirty="0"/>
              <a:t>://www.ceskedivadlo.cz</a:t>
            </a:r>
            <a:r>
              <a:rPr lang="cs-CZ" dirty="0" smtClean="0"/>
              <a:t>/</a:t>
            </a:r>
          </a:p>
          <a:p>
            <a:r>
              <a:rPr lang="cs-CZ" dirty="0"/>
              <a:t>http://</a:t>
            </a:r>
            <a:r>
              <a:rPr lang="cs-CZ" dirty="0" smtClean="0"/>
              <a:t>www.klicperovodivadlo.cz/festivaly.htm</a:t>
            </a:r>
          </a:p>
          <a:p>
            <a:r>
              <a:rPr lang="cs-CZ" i="1" dirty="0" smtClean="0"/>
              <a:t>Plzeň</a:t>
            </a:r>
            <a:r>
              <a:rPr lang="cs-CZ" dirty="0"/>
              <a:t>: program </a:t>
            </a:r>
            <a:r>
              <a:rPr lang="cs-CZ" i="1" dirty="0" smtClean="0"/>
              <a:t>divadel</a:t>
            </a:r>
            <a:endParaRPr lang="cs-CZ" dirty="0"/>
          </a:p>
          <a:p>
            <a:r>
              <a:rPr lang="cs-CZ" i="1" dirty="0"/>
              <a:t>Setkání</a:t>
            </a:r>
            <a:r>
              <a:rPr lang="cs-CZ" dirty="0"/>
              <a:t> / </a:t>
            </a:r>
            <a:r>
              <a:rPr lang="cs-CZ" i="1" dirty="0" err="1"/>
              <a:t>Stretnutie</a:t>
            </a:r>
            <a:r>
              <a:rPr lang="cs-CZ" dirty="0"/>
              <a:t> / Městské </a:t>
            </a:r>
            <a:r>
              <a:rPr lang="cs-CZ" i="1" dirty="0"/>
              <a:t>divadlo</a:t>
            </a:r>
            <a:r>
              <a:rPr lang="cs-CZ" dirty="0"/>
              <a:t> </a:t>
            </a:r>
            <a:r>
              <a:rPr lang="cs-CZ" dirty="0" smtClean="0"/>
              <a:t>Zlín</a:t>
            </a:r>
          </a:p>
          <a:p>
            <a:r>
              <a:rPr lang="cs-CZ" dirty="0"/>
              <a:t>www.festivaldivadlo.cz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946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České divadlo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</a:t>
            </a:r>
            <a:r>
              <a:rPr lang="cs-CZ" dirty="0" smtClean="0">
                <a:solidFill>
                  <a:srgbClr val="FF0000"/>
                </a:solidFill>
              </a:rPr>
              <a:t>PŘEHLÍDKA </a:t>
            </a:r>
            <a:r>
              <a:rPr lang="cs-CZ" dirty="0">
                <a:solidFill>
                  <a:srgbClr val="FF0000"/>
                </a:solidFill>
              </a:rPr>
              <a:t>mimopražských profesionálních </a:t>
            </a:r>
            <a:r>
              <a:rPr lang="cs-CZ" dirty="0" smtClean="0">
                <a:solidFill>
                  <a:srgbClr val="FF0000"/>
                </a:solidFill>
              </a:rPr>
              <a:t>divadel</a:t>
            </a:r>
            <a:r>
              <a:rPr lang="cs-CZ" dirty="0" smtClean="0"/>
              <a:t>, která po celý rok uvádějí na pražských divadelních scénách to nejlepší ze svých repertoárů a ucházejí se tak o Ceny Českého divadla.</a:t>
            </a:r>
            <a:endParaRPr lang="cs-CZ" dirty="0"/>
          </a:p>
          <a:p>
            <a:r>
              <a:rPr lang="cs-CZ" dirty="0" smtClean="0"/>
              <a:t>Zahájili </a:t>
            </a:r>
            <a:r>
              <a:rPr lang="cs-CZ" dirty="0"/>
              <a:t>jsme </a:t>
            </a:r>
            <a:r>
              <a:rPr lang="cs-CZ" dirty="0" smtClean="0"/>
              <a:t>již XVIII. ročník </a:t>
            </a:r>
            <a:r>
              <a:rPr lang="cs-CZ" dirty="0"/>
              <a:t>přehlídky České divadlo </a:t>
            </a:r>
            <a:r>
              <a:rPr lang="cs-CZ" dirty="0" smtClean="0"/>
              <a:t>2013.</a:t>
            </a:r>
          </a:p>
          <a:p>
            <a:r>
              <a:rPr lang="cs-CZ" dirty="0">
                <a:hlinkClick r:id="rId2"/>
              </a:rPr>
              <a:t>http://www.ceskedivadlo.cz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2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0662"/>
            <a:ext cx="8229600" cy="778098"/>
          </a:xfrm>
        </p:spPr>
        <p:txBody>
          <a:bodyPr/>
          <a:lstStyle/>
          <a:p>
            <a:r>
              <a:rPr lang="cs-CZ" dirty="0" smtClean="0"/>
              <a:t>Letní Shakespearovské slavnosti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96544"/>
          </a:xfrm>
        </p:spPr>
        <p:txBody>
          <a:bodyPr>
            <a:normAutofit fontScale="92500"/>
          </a:bodyPr>
          <a:lstStyle/>
          <a:p>
            <a:r>
              <a:rPr lang="cs-CZ" dirty="0"/>
              <a:t>Vznik festivalu inicioval </a:t>
            </a:r>
            <a:r>
              <a:rPr lang="cs-CZ" dirty="0" smtClean="0">
                <a:solidFill>
                  <a:srgbClr val="FF0000"/>
                </a:solidFill>
              </a:rPr>
              <a:t>Václav </a:t>
            </a:r>
            <a:r>
              <a:rPr lang="cs-CZ" dirty="0">
                <a:solidFill>
                  <a:srgbClr val="FF0000"/>
                </a:solidFill>
              </a:rPr>
              <a:t>Havel</a:t>
            </a:r>
            <a:r>
              <a:rPr lang="cs-CZ" dirty="0"/>
              <a:t>. </a:t>
            </a:r>
            <a:r>
              <a:rPr lang="cs-CZ" dirty="0" smtClean="0"/>
              <a:t>Otevřel </a:t>
            </a:r>
            <a:r>
              <a:rPr lang="cs-CZ" dirty="0"/>
              <a:t>Pražský hrad </a:t>
            </a:r>
            <a:r>
              <a:rPr lang="cs-CZ" dirty="0" smtClean="0"/>
              <a:t>umělcům</a:t>
            </a:r>
            <a:r>
              <a:rPr lang="cs-CZ" dirty="0"/>
              <a:t>.</a:t>
            </a:r>
            <a:r>
              <a:rPr lang="cs-CZ" dirty="0" smtClean="0"/>
              <a:t> </a:t>
            </a:r>
            <a:r>
              <a:rPr lang="cs-CZ" dirty="0"/>
              <a:t>První shakespearovské představení </a:t>
            </a:r>
            <a:r>
              <a:rPr lang="cs-CZ" dirty="0" smtClean="0"/>
              <a:t>proběhlo </a:t>
            </a:r>
            <a:r>
              <a:rPr lang="cs-CZ" dirty="0"/>
              <a:t>už v roce 1990 a od roku 1998 se </a:t>
            </a:r>
            <a:r>
              <a:rPr lang="cs-CZ" dirty="0" smtClean="0"/>
              <a:t>tam </a:t>
            </a:r>
            <a:r>
              <a:rPr lang="cs-CZ" dirty="0"/>
              <a:t>slavnosti pořádají pravidelně</a:t>
            </a:r>
            <a:r>
              <a:rPr lang="cs-CZ" dirty="0" smtClean="0"/>
              <a:t>.</a:t>
            </a:r>
          </a:p>
          <a:p>
            <a:r>
              <a:rPr lang="cs-CZ" dirty="0" smtClean="0"/>
              <a:t>Festival </a:t>
            </a:r>
            <a:r>
              <a:rPr lang="cs-CZ" dirty="0"/>
              <a:t>trvá od konce června do začátku </a:t>
            </a:r>
            <a:r>
              <a:rPr lang="cs-CZ" dirty="0" smtClean="0"/>
              <a:t>září. Odehrává </a:t>
            </a:r>
            <a:r>
              <a:rPr lang="cs-CZ" dirty="0"/>
              <a:t>se </a:t>
            </a:r>
            <a:r>
              <a:rPr lang="cs-CZ" dirty="0" smtClean="0"/>
              <a:t>v</a:t>
            </a:r>
            <a:r>
              <a:rPr lang="cs-CZ" dirty="0"/>
              <a:t> </a:t>
            </a:r>
            <a:r>
              <a:rPr lang="cs-CZ" b="1" dirty="0">
                <a:solidFill>
                  <a:srgbClr val="FF0000"/>
                </a:solidFill>
              </a:rPr>
              <a:t>PRAZE</a:t>
            </a:r>
            <a:r>
              <a:rPr lang="cs-CZ" dirty="0"/>
              <a:t> </a:t>
            </a:r>
            <a:r>
              <a:rPr lang="cs-CZ" dirty="0" smtClean="0"/>
              <a:t>(na Pražském hradě </a:t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na nádvoří </a:t>
            </a:r>
            <a:r>
              <a:rPr lang="cs-CZ" dirty="0" smtClean="0"/>
              <a:t>HAMU </a:t>
            </a:r>
            <a:r>
              <a:rPr lang="cs-CZ" dirty="0"/>
              <a:t>na Malostranském náměstí </a:t>
            </a:r>
            <a:r>
              <a:rPr lang="cs-CZ" dirty="0" smtClean="0"/>
              <a:t>), </a:t>
            </a:r>
            <a:r>
              <a:rPr lang="cs-CZ" dirty="0"/>
              <a:t>v </a:t>
            </a:r>
            <a:r>
              <a:rPr lang="cs-CZ" b="1" dirty="0">
                <a:solidFill>
                  <a:srgbClr val="FF0000"/>
                </a:solidFill>
              </a:rPr>
              <a:t>BRNĚ</a:t>
            </a:r>
            <a:r>
              <a:rPr lang="cs-CZ" dirty="0"/>
              <a:t> (hrad Špilberk</a:t>
            </a:r>
            <a:r>
              <a:rPr lang="cs-CZ" dirty="0" smtClean="0"/>
              <a:t>), v</a:t>
            </a:r>
            <a:r>
              <a:rPr lang="cs-CZ" dirty="0"/>
              <a:t> </a:t>
            </a:r>
            <a:r>
              <a:rPr lang="cs-CZ" b="1" dirty="0" smtClean="0">
                <a:solidFill>
                  <a:srgbClr val="FF0000"/>
                </a:solidFill>
              </a:rPr>
              <a:t>OSTRAVĚ</a:t>
            </a:r>
            <a:r>
              <a:rPr lang="cs-CZ" b="1" dirty="0" smtClean="0"/>
              <a:t> </a:t>
            </a:r>
            <a:r>
              <a:rPr lang="cs-CZ" dirty="0" smtClean="0"/>
              <a:t>(Ostravský </a:t>
            </a:r>
            <a:r>
              <a:rPr lang="cs-CZ" dirty="0"/>
              <a:t>hrad) a v </a:t>
            </a:r>
            <a:r>
              <a:rPr lang="cs-CZ" b="1" dirty="0">
                <a:solidFill>
                  <a:srgbClr val="FF0000"/>
                </a:solidFill>
              </a:rPr>
              <a:t>BRATISLAVĚ</a:t>
            </a:r>
            <a:r>
              <a:rPr lang="cs-CZ" dirty="0"/>
              <a:t> (Bratislavský hrad</a:t>
            </a:r>
            <a:r>
              <a:rPr lang="cs-CZ" dirty="0" smtClean="0"/>
              <a:t>). Také </a:t>
            </a:r>
            <a:br>
              <a:rPr lang="cs-CZ" dirty="0" smtClean="0"/>
            </a:br>
            <a:r>
              <a:rPr lang="cs-CZ" dirty="0" smtClean="0"/>
              <a:t>v přírodním amfiteátru </a:t>
            </a:r>
            <a:r>
              <a:rPr lang="cs-CZ" dirty="0"/>
              <a:t>hradu </a:t>
            </a:r>
            <a:r>
              <a:rPr lang="cs-CZ" dirty="0" smtClean="0"/>
              <a:t>Hukvaldy</a:t>
            </a:r>
            <a:r>
              <a:rPr lang="cs-CZ" dirty="0"/>
              <a:t>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46581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Divadlo evropských regionů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je tradiční divadelní festival, který </a:t>
            </a:r>
            <a:r>
              <a:rPr lang="cs-CZ" dirty="0" smtClean="0"/>
              <a:t>každoročně </a:t>
            </a:r>
            <a:r>
              <a:rPr lang="cs-CZ" dirty="0" smtClean="0">
                <a:solidFill>
                  <a:srgbClr val="FF0000"/>
                </a:solidFill>
              </a:rPr>
              <a:t>pořádá Klicperovo divadlo v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dirty="0" smtClean="0">
                <a:solidFill>
                  <a:srgbClr val="FF0000"/>
                </a:solidFill>
              </a:rPr>
              <a:t>Hradci Králové  </a:t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/>
              <a:t>21.- 30.června. V </a:t>
            </a:r>
            <a:r>
              <a:rPr lang="cs-CZ" dirty="0"/>
              <a:t>roce </a:t>
            </a:r>
            <a:r>
              <a:rPr lang="cs-CZ" dirty="0" smtClean="0"/>
              <a:t>2013</a:t>
            </a:r>
            <a:r>
              <a:rPr lang="cs-CZ" dirty="0"/>
              <a:t> se </a:t>
            </a:r>
            <a:r>
              <a:rPr lang="cs-CZ" dirty="0" smtClean="0"/>
              <a:t>konal 19. </a:t>
            </a:r>
            <a:r>
              <a:rPr lang="cs-CZ" dirty="0"/>
              <a:t>ročník. Pravidelně se ho účastní divadelní soubory až dvanácti zemí a </a:t>
            </a:r>
            <a:r>
              <a:rPr lang="cs-CZ" dirty="0" smtClean="0"/>
              <a:t>odehrají </a:t>
            </a:r>
            <a:r>
              <a:rPr lang="cs-CZ" dirty="0"/>
              <a:t>na dvě </a:t>
            </a:r>
            <a:r>
              <a:rPr lang="cs-CZ" dirty="0" smtClean="0"/>
              <a:t>sta představení.</a:t>
            </a:r>
          </a:p>
          <a:p>
            <a:r>
              <a:rPr lang="cs-CZ" dirty="0"/>
              <a:t>Skladba programu není nijak </a:t>
            </a:r>
            <a:r>
              <a:rPr lang="cs-CZ" dirty="0" smtClean="0"/>
              <a:t>žánrově omezena.</a:t>
            </a:r>
          </a:p>
          <a:p>
            <a:r>
              <a:rPr lang="cs-CZ" dirty="0" smtClean="0"/>
              <a:t>Doprovodné akce tvoří </a:t>
            </a:r>
            <a:r>
              <a:rPr lang="cs-CZ" dirty="0"/>
              <a:t>umělecké dílny, koncerty, výstavy, profesní setkání divadelníků, </a:t>
            </a:r>
            <a:r>
              <a:rPr lang="cs-CZ" dirty="0" smtClean="0"/>
              <a:t>debaty, </a:t>
            </a:r>
            <a:r>
              <a:rPr lang="cs-CZ" dirty="0"/>
              <a:t>besedy, setkání s legendami českého divadla</a:t>
            </a:r>
            <a:r>
              <a:rPr lang="cs-CZ" dirty="0" smtClean="0"/>
              <a:t>.</a:t>
            </a:r>
          </a:p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www.klicperovodivadlo.cz/festivaly.htm</a:t>
            </a:r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716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Divadlo Plzeň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V září 2013 se konal už 21. ročník mezinárodního divadelního festivalu </a:t>
            </a:r>
            <a:r>
              <a:rPr lang="cs-CZ" b="1" dirty="0">
                <a:solidFill>
                  <a:srgbClr val="FF0000"/>
                </a:solidFill>
              </a:rPr>
              <a:t>D</a:t>
            </a:r>
            <a:r>
              <a:rPr lang="cs-CZ" b="1" dirty="0" smtClean="0">
                <a:solidFill>
                  <a:srgbClr val="FF0000"/>
                </a:solidFill>
              </a:rPr>
              <a:t>ivadlo Plzeň</a:t>
            </a:r>
            <a:r>
              <a:rPr lang="cs-CZ" dirty="0" smtClean="0"/>
              <a:t>.</a:t>
            </a:r>
          </a:p>
          <a:p>
            <a:r>
              <a:rPr lang="cs-CZ" dirty="0"/>
              <a:t> Na programu je pravidelně </a:t>
            </a:r>
            <a:r>
              <a:rPr lang="cs-CZ" u="sng" dirty="0"/>
              <a:t>činohra, opera, </a:t>
            </a:r>
            <a:r>
              <a:rPr lang="cs-CZ" u="sng" dirty="0" smtClean="0"/>
              <a:t>pohybové</a:t>
            </a:r>
            <a:br>
              <a:rPr lang="cs-CZ" u="sng" dirty="0" smtClean="0"/>
            </a:br>
            <a:r>
              <a:rPr lang="cs-CZ" u="sng" dirty="0" smtClean="0"/>
              <a:t> </a:t>
            </a:r>
            <a:r>
              <a:rPr lang="cs-CZ" u="sng" dirty="0"/>
              <a:t>i loutkové divadlo a další divadelní formy</a:t>
            </a:r>
            <a:r>
              <a:rPr lang="cs-CZ" u="sng" dirty="0" smtClean="0"/>
              <a:t>.</a:t>
            </a:r>
          </a:p>
          <a:p>
            <a:r>
              <a:rPr lang="cs-CZ" dirty="0" smtClean="0"/>
              <a:t>Festival představuje </a:t>
            </a:r>
            <a:r>
              <a:rPr lang="cs-CZ" dirty="0"/>
              <a:t>především mimořádné </a:t>
            </a:r>
            <a:r>
              <a:rPr lang="cs-CZ" dirty="0" smtClean="0"/>
              <a:t>zahraniční inscenace a výběr </a:t>
            </a:r>
            <a:r>
              <a:rPr lang="cs-CZ" dirty="0"/>
              <a:t>českých </a:t>
            </a:r>
            <a:r>
              <a:rPr lang="cs-CZ" dirty="0" smtClean="0"/>
              <a:t>inscenací.</a:t>
            </a:r>
            <a:endParaRPr lang="cs-CZ" dirty="0"/>
          </a:p>
          <a:p>
            <a:r>
              <a:rPr lang="cs-CZ" dirty="0" smtClean="0"/>
              <a:t>Organizátoři kladou zvláštní důraz </a:t>
            </a:r>
            <a:r>
              <a:rPr lang="cs-CZ" dirty="0"/>
              <a:t>na </a:t>
            </a:r>
            <a:r>
              <a:rPr lang="cs-CZ" dirty="0" smtClean="0"/>
              <a:t>účast divadel </a:t>
            </a:r>
            <a:br>
              <a:rPr lang="cs-CZ" dirty="0" smtClean="0"/>
            </a:br>
            <a:r>
              <a:rPr lang="cs-CZ" dirty="0" smtClean="0"/>
              <a:t>z Maďarska, Polska a Slovenska.</a:t>
            </a:r>
            <a:endParaRPr lang="cs-CZ" dirty="0"/>
          </a:p>
          <a:p>
            <a:r>
              <a:rPr lang="cs-CZ" dirty="0"/>
              <a:t>T</a:t>
            </a:r>
            <a:r>
              <a:rPr lang="cs-CZ" dirty="0" smtClean="0"/>
              <a:t>radiční je spolupráce </a:t>
            </a:r>
            <a:r>
              <a:rPr lang="cs-CZ" dirty="0"/>
              <a:t>s evropskými zeměmi (Velká Británie, Francie, Rusko, Itálie, Německo, </a:t>
            </a:r>
            <a:r>
              <a:rPr lang="cs-CZ" dirty="0" smtClean="0"/>
              <a:t>Holandsko).</a:t>
            </a:r>
          </a:p>
          <a:p>
            <a:r>
              <a:rPr lang="cs-CZ" dirty="0" smtClean="0">
                <a:hlinkClick r:id="rId2"/>
              </a:rPr>
              <a:t>www.festivaldivadlo.cz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608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Mezinárodní divadelní festival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>
                <a:solidFill>
                  <a:srgbClr val="FF0000"/>
                </a:solidFill>
              </a:rPr>
              <a:t>Bez </a:t>
            </a:r>
            <a:r>
              <a:rPr lang="cs-CZ" dirty="0">
                <a:solidFill>
                  <a:srgbClr val="FF0000"/>
                </a:solidFill>
              </a:rPr>
              <a:t>hranic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Mezinárodní divadelní festival </a:t>
            </a:r>
            <a:r>
              <a:rPr lang="cs-CZ" u="sng" dirty="0"/>
              <a:t>Na </a:t>
            </a:r>
            <a:r>
              <a:rPr lang="cs-CZ" u="sng" dirty="0" smtClean="0"/>
              <a:t>hranici   </a:t>
            </a:r>
            <a:r>
              <a:rPr lang="cs-CZ" dirty="0" smtClean="0"/>
              <a:t>vznikl v </a:t>
            </a:r>
            <a:r>
              <a:rPr lang="cs-CZ" dirty="0"/>
              <a:t>roce </a:t>
            </a:r>
            <a:r>
              <a:rPr lang="cs-CZ" dirty="0" smtClean="0"/>
              <a:t>1990.  </a:t>
            </a:r>
          </a:p>
          <a:p>
            <a:r>
              <a:rPr lang="cs-CZ" dirty="0" smtClean="0"/>
              <a:t>Vítězové si odnesou Cenu </a:t>
            </a:r>
            <a:r>
              <a:rPr lang="cs-CZ" u="sng" dirty="0" smtClean="0"/>
              <a:t>Zlomenou závoru</a:t>
            </a:r>
            <a:r>
              <a:rPr lang="cs-CZ" dirty="0" smtClean="0"/>
              <a:t>.</a:t>
            </a:r>
          </a:p>
          <a:p>
            <a:r>
              <a:rPr lang="cs-CZ" dirty="0" smtClean="0"/>
              <a:t> Přehlídka se koná každoročně </a:t>
            </a:r>
            <a:r>
              <a:rPr lang="cs-CZ" dirty="0"/>
              <a:t>koncem </a:t>
            </a:r>
            <a:r>
              <a:rPr lang="cs-CZ" dirty="0" smtClean="0"/>
              <a:t>května</a:t>
            </a:r>
            <a:r>
              <a:rPr lang="cs-CZ" dirty="0"/>
              <a:t> v </a:t>
            </a:r>
            <a:r>
              <a:rPr lang="cs-CZ" dirty="0" smtClean="0"/>
              <a:t>Těšíně.</a:t>
            </a:r>
          </a:p>
          <a:p>
            <a:r>
              <a:rPr lang="cs-CZ" dirty="0"/>
              <a:t> V </a:t>
            </a:r>
            <a:r>
              <a:rPr lang="cs-CZ" dirty="0" smtClean="0"/>
              <a:t>roce</a:t>
            </a:r>
            <a:r>
              <a:rPr lang="cs-CZ" dirty="0"/>
              <a:t> 2004 </a:t>
            </a:r>
            <a:r>
              <a:rPr lang="cs-CZ" dirty="0" smtClean="0"/>
              <a:t>divadelníci </a:t>
            </a:r>
            <a:r>
              <a:rPr lang="cs-CZ" dirty="0"/>
              <a:t>festival </a:t>
            </a:r>
            <a:r>
              <a:rPr lang="cs-CZ" dirty="0" smtClean="0"/>
              <a:t>přejmenovali  </a:t>
            </a:r>
            <a:r>
              <a:rPr lang="cs-CZ" dirty="0"/>
              <a:t>na </a:t>
            </a:r>
            <a:r>
              <a:rPr lang="cs-CZ" b="1" dirty="0">
                <a:solidFill>
                  <a:srgbClr val="FF0000"/>
                </a:solidFill>
              </a:rPr>
              <a:t>Mezinárodní divadelní festival Bez hranic</a:t>
            </a:r>
            <a:r>
              <a:rPr lang="cs-CZ" dirty="0"/>
              <a:t>. Účinkují tam soubory z Polska, Česka, Slovenska a v poslední době i z </a:t>
            </a:r>
            <a:r>
              <a:rPr lang="cs-CZ" dirty="0" smtClean="0"/>
              <a:t>Maďarska.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106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Jak probíhá přehlídka České divadlo</a:t>
            </a:r>
            <a:r>
              <a:rPr lang="cs-CZ" dirty="0" smtClean="0"/>
              <a:t>?        </a:t>
            </a:r>
            <a:r>
              <a:rPr lang="cs-CZ" dirty="0"/>
              <a:t>Odpověď: </a:t>
            </a:r>
            <a:r>
              <a:rPr lang="cs-CZ" i="1" dirty="0">
                <a:hlinkClick r:id="rId2"/>
              </a:rPr>
              <a:t>České divadlo</a:t>
            </a:r>
            <a:r>
              <a:rPr lang="cs-CZ" dirty="0">
                <a:hlinkClick r:id="rId2"/>
              </a:rPr>
              <a:t>.cz</a:t>
            </a:r>
            <a:endParaRPr lang="cs-CZ" dirty="0"/>
          </a:p>
          <a:p>
            <a:r>
              <a:rPr lang="cs-CZ" dirty="0"/>
              <a:t>Jaký je divadelní festival, který každoročně pořádá Klicperovo divadlo v Hradci Králové? Odpověď: </a:t>
            </a:r>
            <a:r>
              <a:rPr lang="cs-CZ" dirty="0">
                <a:hlinkClick r:id="rId3"/>
              </a:rPr>
              <a:t>http://www.klicperovodivadlo.cz/festivaly.htm</a:t>
            </a:r>
            <a:endParaRPr lang="cs-CZ" dirty="0"/>
          </a:p>
          <a:p>
            <a:r>
              <a:rPr lang="cs-CZ" dirty="0"/>
              <a:t>Jak se jmenuje velké divadlo v Plzni, které pořádá  divadelní festival? Odpověď: </a:t>
            </a:r>
            <a:r>
              <a:rPr lang="cs-CZ" i="1" dirty="0">
                <a:hlinkClick r:id="rId4"/>
              </a:rPr>
              <a:t>Plzeň</a:t>
            </a:r>
            <a:r>
              <a:rPr lang="cs-CZ" dirty="0">
                <a:hlinkClick r:id="rId4"/>
              </a:rPr>
              <a:t>: program </a:t>
            </a:r>
            <a:r>
              <a:rPr lang="cs-CZ" i="1" dirty="0">
                <a:hlinkClick r:id="rId4"/>
              </a:rPr>
              <a:t>divadel</a:t>
            </a:r>
            <a:r>
              <a:rPr lang="cs-CZ" dirty="0"/>
              <a:t>  </a:t>
            </a:r>
            <a:r>
              <a:rPr lang="cs-CZ" dirty="0">
                <a:solidFill>
                  <a:srgbClr val="FF0000"/>
                </a:solidFill>
              </a:rPr>
              <a:t/>
            </a:r>
            <a:br>
              <a:rPr lang="cs-CZ" dirty="0">
                <a:solidFill>
                  <a:srgbClr val="FF0000"/>
                </a:solidFill>
              </a:rPr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518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Festival divadla 2–3–4 herců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Festival divadla 2-3-4 herců je </a:t>
            </a:r>
            <a:r>
              <a:rPr lang="cs-CZ" dirty="0" smtClean="0"/>
              <a:t>divadelní festival </a:t>
            </a:r>
            <a:r>
              <a:rPr lang="cs-CZ" dirty="0"/>
              <a:t>konaný od </a:t>
            </a:r>
            <a:r>
              <a:rPr lang="cs-CZ" dirty="0" smtClean="0"/>
              <a:t>jara roku 2003 v Třebíči.</a:t>
            </a:r>
          </a:p>
          <a:p>
            <a:r>
              <a:rPr lang="cs-CZ" dirty="0" smtClean="0"/>
              <a:t> </a:t>
            </a:r>
            <a:r>
              <a:rPr lang="cs-CZ" dirty="0"/>
              <a:t>Koná se v prostorách třebíčského </a:t>
            </a:r>
            <a:r>
              <a:rPr lang="cs-CZ" dirty="0" smtClean="0"/>
              <a:t>Národního domu.</a:t>
            </a:r>
          </a:p>
          <a:p>
            <a:r>
              <a:rPr lang="cs-CZ" dirty="0" smtClean="0"/>
              <a:t> </a:t>
            </a:r>
            <a:r>
              <a:rPr lang="cs-CZ" dirty="0"/>
              <a:t>Pořádá jej </a:t>
            </a:r>
            <a:r>
              <a:rPr lang="cs-CZ" dirty="0" smtClean="0"/>
              <a:t>Městské kulturní středisko </a:t>
            </a:r>
            <a:r>
              <a:rPr lang="cs-CZ" dirty="0"/>
              <a:t>Třebíč</a:t>
            </a:r>
            <a:r>
              <a:rPr lang="cs-CZ" dirty="0" smtClean="0"/>
              <a:t>.</a:t>
            </a:r>
          </a:p>
          <a:p>
            <a:r>
              <a:rPr lang="cs-CZ" dirty="0" smtClean="0"/>
              <a:t>Ve dnech 11. až 27. března 2013 se uskutečnil </a:t>
            </a:r>
            <a:br>
              <a:rPr lang="cs-CZ" dirty="0" smtClean="0"/>
            </a:br>
            <a:r>
              <a:rPr lang="cs-CZ" dirty="0" smtClean="0"/>
              <a:t>už  XI. ročník přehlídky profesionálních divadel  </a:t>
            </a:r>
            <a:br>
              <a:rPr lang="cs-CZ" dirty="0" smtClean="0"/>
            </a:br>
            <a:r>
              <a:rPr lang="cs-CZ" dirty="0" smtClean="0"/>
              <a:t>s představeními, v nichž účinkuje jen malý počet herců.</a:t>
            </a:r>
          </a:p>
          <a:p>
            <a:r>
              <a:rPr lang="cs-CZ" dirty="0" smtClean="0"/>
              <a:t>Patronem </a:t>
            </a:r>
            <a:r>
              <a:rPr lang="cs-CZ" dirty="0"/>
              <a:t>festivalu je třebíčský rodák, herec Oldřich </a:t>
            </a:r>
            <a:r>
              <a:rPr lang="cs-CZ" dirty="0" smtClean="0"/>
              <a:t>Navrátil.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317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Regionální divadelní přehlídky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Divácky oblíbené </a:t>
            </a:r>
            <a:r>
              <a:rPr lang="cs-CZ" dirty="0"/>
              <a:t>jsou festivaly, na </a:t>
            </a:r>
            <a:r>
              <a:rPr lang="cs-CZ" dirty="0" smtClean="0"/>
              <a:t>nichž </a:t>
            </a:r>
            <a:r>
              <a:rPr lang="cs-CZ" dirty="0"/>
              <a:t>v zásadě vystupuje soubor jednoho stálého divadla, avšak v jiném prostředí, zejména v letní době, a </a:t>
            </a:r>
            <a:r>
              <a:rPr lang="cs-CZ" dirty="0" smtClean="0"/>
              <a:t>nejlépe  </a:t>
            </a:r>
            <a:r>
              <a:rPr lang="cs-CZ" dirty="0"/>
              <a:t>s repertoárem </a:t>
            </a:r>
            <a:r>
              <a:rPr lang="cs-CZ" dirty="0" smtClean="0"/>
              <a:t>přizpůsobeným okolnostem.</a:t>
            </a:r>
          </a:p>
          <a:p>
            <a:r>
              <a:rPr lang="cs-CZ" dirty="0" smtClean="0"/>
              <a:t>Například festival </a:t>
            </a:r>
            <a:r>
              <a:rPr lang="cs-CZ" dirty="0" smtClean="0">
                <a:solidFill>
                  <a:srgbClr val="FF0000"/>
                </a:solidFill>
              </a:rPr>
              <a:t>Buchlovské divadelní léto</a:t>
            </a:r>
            <a:r>
              <a:rPr lang="cs-CZ" dirty="0">
                <a:solidFill>
                  <a:srgbClr val="FF0000"/>
                </a:solidFill>
              </a:rPr>
              <a:t> </a:t>
            </a:r>
            <a:r>
              <a:rPr lang="cs-CZ" dirty="0" smtClean="0"/>
              <a:t>provozuje Slovácké divadlo,</a:t>
            </a:r>
            <a:r>
              <a:rPr lang="cs-CZ" dirty="0"/>
              <a:t> </a:t>
            </a:r>
            <a:r>
              <a:rPr lang="cs-CZ" dirty="0" smtClean="0">
                <a:solidFill>
                  <a:srgbClr val="FF0000"/>
                </a:solidFill>
              </a:rPr>
              <a:t>Jihočeské divadelní léto </a:t>
            </a:r>
            <a:r>
              <a:rPr lang="cs-CZ" dirty="0" smtClean="0"/>
              <a:t>organizuje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Jihočeské divadlo.</a:t>
            </a:r>
          </a:p>
          <a:p>
            <a:r>
              <a:rPr lang="cs-CZ" dirty="0" smtClean="0"/>
              <a:t>Městské divadlo Zlín má </a:t>
            </a:r>
            <a:r>
              <a:rPr lang="cs-CZ" dirty="0" smtClean="0">
                <a:solidFill>
                  <a:srgbClr val="FF0000"/>
                </a:solidFill>
              </a:rPr>
              <a:t>Setkání / </a:t>
            </a:r>
            <a:r>
              <a:rPr lang="cs-CZ" dirty="0" err="1" smtClean="0">
                <a:solidFill>
                  <a:srgbClr val="FF0000"/>
                </a:solidFill>
              </a:rPr>
              <a:t>Stretnutie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  <a:endParaRPr lang="cs-CZ" dirty="0" smtClean="0"/>
          </a:p>
          <a:p>
            <a:r>
              <a:rPr lang="cs-CZ" dirty="0" smtClean="0">
                <a:solidFill>
                  <a:srgbClr val="FF0000"/>
                </a:solidFill>
              </a:rPr>
              <a:t>Divadelní Luhačovice </a:t>
            </a:r>
            <a:r>
              <a:rPr lang="cs-CZ" dirty="0" smtClean="0"/>
              <a:t>se konají každý rok v srpnu.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63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</TotalTime>
  <Words>320</Words>
  <Application>Microsoft Office PowerPoint</Application>
  <PresentationFormat>Předvádění na obrazovce (4:3)</PresentationFormat>
  <Paragraphs>83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systému Office</vt:lpstr>
      <vt:lpstr>České divadlo po 2. světové válce</vt:lpstr>
      <vt:lpstr>České divadlo</vt:lpstr>
      <vt:lpstr>Letní Shakespearovské slavnosti</vt:lpstr>
      <vt:lpstr>Divadlo evropských regionů</vt:lpstr>
      <vt:lpstr>Divadlo Plzeň</vt:lpstr>
      <vt:lpstr>Mezinárodní divadelní festival  Bez hranic</vt:lpstr>
      <vt:lpstr>Opakování</vt:lpstr>
      <vt:lpstr>Festival divadla 2–3–4 herců</vt:lpstr>
      <vt:lpstr>Regionální divadelní přehlídky</vt:lpstr>
      <vt:lpstr>Mateřinka</vt:lpstr>
      <vt:lpstr>Divadelní Nitra</vt:lpstr>
      <vt:lpstr>Jiráskův Hronov</vt:lpstr>
      <vt:lpstr>Opakování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PC</cp:lastModifiedBy>
  <cp:revision>127</cp:revision>
  <dcterms:created xsi:type="dcterms:W3CDTF">2012-06-18T15:15:37Z</dcterms:created>
  <dcterms:modified xsi:type="dcterms:W3CDTF">2014-02-10T16:56:54Z</dcterms:modified>
</cp:coreProperties>
</file>