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2" r:id="rId2"/>
    <p:sldId id="300" r:id="rId3"/>
    <p:sldId id="301" r:id="rId4"/>
    <p:sldId id="334" r:id="rId5"/>
    <p:sldId id="337" r:id="rId6"/>
    <p:sldId id="308" r:id="rId7"/>
    <p:sldId id="309" r:id="rId8"/>
    <p:sldId id="303" r:id="rId9"/>
    <p:sldId id="322" r:id="rId10"/>
    <p:sldId id="335" r:id="rId11"/>
    <p:sldId id="338" r:id="rId12"/>
    <p:sldId id="329" r:id="rId13"/>
    <p:sldId id="291" r:id="rId14"/>
    <p:sldId id="333" r:id="rId15"/>
    <p:sldId id="339" r:id="rId16"/>
    <p:sldId id="336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1CFA5F5B-FD0F-4A46-BE69-D768966933C7}">
          <p14:sldIdLst>
            <p14:sldId id="282"/>
            <p14:sldId id="300"/>
            <p14:sldId id="301"/>
            <p14:sldId id="334"/>
            <p14:sldId id="337"/>
            <p14:sldId id="308"/>
            <p14:sldId id="309"/>
            <p14:sldId id="303"/>
            <p14:sldId id="322"/>
            <p14:sldId id="335"/>
            <p14:sldId id="338"/>
            <p14:sldId id="329"/>
            <p14:sldId id="291"/>
            <p14:sldId id="333"/>
            <p14:sldId id="339"/>
            <p14:sldId id="33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88018" autoAdjust="0"/>
  </p:normalViewPr>
  <p:slideViewPr>
    <p:cSldViewPr>
      <p:cViewPr>
        <p:scale>
          <a:sx n="75" d="100"/>
          <a:sy n="75" d="100"/>
        </p:scale>
        <p:origin x="-100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A576B7-B35C-4874-9F53-F7DCB628201B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5C04D-D585-49E7-9E9B-9524D0A9C8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9562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05C04D-D585-49E7-9E9B-9524D0A9C8B0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76628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10.2.2014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porady/134311-kristalova-noc/26631003886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sUl60NvuQDk" TargetMode="External"/><Relationship Id="rId2" Type="http://schemas.openxmlformats.org/officeDocument/2006/relationships/hyperlink" Target="http://www.google.cz/url?sa=t&amp;rct=j&amp;q=&amp;esrc=s&amp;frm=1&amp;source=web&amp;cd=1&amp;ved=0CCsQFjAA&amp;url=http://www.cesky-jazyk.cz/ctenarsky-denik/vitezslav-nezval/dnes-jeste-zapada-slunce-nad-atlantidou.html&amp;ei=ve6UUuatOpOK4gSUo4DwBQ&amp;usg=AFQjCNHroIyUKveTIIWbHDAtPc1ZyHH4WQ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Semafor_(divadlo)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467544" y="1772816"/>
            <a:ext cx="7772400" cy="43204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600" b="1" smtClean="0"/>
              <a:t>České divadlo po 2. světové válce</a:t>
            </a:r>
            <a:endParaRPr lang="cs-CZ" sz="3600" b="1" dirty="0"/>
          </a:p>
        </p:txBody>
      </p:sp>
      <p:cxnSp>
        <p:nvCxnSpPr>
          <p:cNvPr id="4" name="Přímá spojnice 3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825688"/>
              </p:ext>
            </p:extLst>
          </p:nvPr>
        </p:nvGraphicFramePr>
        <p:xfrm>
          <a:off x="729020" y="2492896"/>
          <a:ext cx="7666515" cy="25654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Od 2. sv. války po padesátá</a:t>
                      </a:r>
                      <a:r>
                        <a:rPr lang="cs-CZ" baseline="0" dirty="0" smtClean="0"/>
                        <a:t> léta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14. 4. </a:t>
                      </a:r>
                      <a:r>
                        <a:rPr lang="cs-CZ" smtClean="0"/>
                        <a:t>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Čtvrtý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Politika</a:t>
                      </a:r>
                      <a:r>
                        <a:rPr lang="cs-CZ" baseline="0" dirty="0" smtClean="0"/>
                        <a:t> způsobila po roce 1945 </a:t>
                      </a:r>
                      <a:r>
                        <a:rPr lang="cs-CZ" dirty="0" smtClean="0"/>
                        <a:t>změny v čs. divadlech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Rozšíření základního učiva  v  </a:t>
                      </a:r>
                      <a:r>
                        <a:rPr lang="cs-CZ" baseline="0" dirty="0" smtClean="0"/>
                        <a:t>divadelním semináři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Dana Rambousková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VY_32_INOVACE_13_CRAM11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Obdélník 6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8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Jakou divadelní hru nazýváme generační drama ?</a:t>
            </a:r>
          </a:p>
          <a:p>
            <a:r>
              <a:rPr lang="cs-CZ" dirty="0" smtClean="0"/>
              <a:t>Pomocí internetu odpovězte na otázku, o čem pojednává drama Fr. Hrubína Křišťálová noc. </a:t>
            </a:r>
          </a:p>
          <a:p>
            <a:endParaRPr lang="cs-CZ" dirty="0" smtClean="0"/>
          </a:p>
          <a:p>
            <a:r>
              <a:rPr lang="cs-CZ" dirty="0" smtClean="0"/>
              <a:t>Vysvětlete význam slov drama, dramatizace, divadlo, dramatik, dramaturg 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8047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Generační </a:t>
            </a:r>
            <a:r>
              <a:rPr lang="cs-CZ" dirty="0"/>
              <a:t>drama </a:t>
            </a:r>
            <a:r>
              <a:rPr lang="cs-CZ" dirty="0" smtClean="0"/>
              <a:t>se nezabývá konflikty 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>v pracovním </a:t>
            </a:r>
            <a:r>
              <a:rPr lang="cs-CZ" dirty="0" smtClean="0"/>
              <a:t>prostředí, ale </a:t>
            </a:r>
            <a:r>
              <a:rPr lang="cs-CZ" dirty="0"/>
              <a:t>věnuje se mezilidským vztahům,  smyslu života</a:t>
            </a:r>
            <a:r>
              <a:rPr lang="cs-CZ" dirty="0" smtClean="0"/>
              <a:t>.</a:t>
            </a:r>
          </a:p>
          <a:p>
            <a:endParaRPr lang="cs-CZ" dirty="0" smtClean="0"/>
          </a:p>
          <a:p>
            <a:r>
              <a:rPr lang="cs-CZ" dirty="0" smtClean="0"/>
              <a:t>O </a:t>
            </a:r>
            <a:r>
              <a:rPr lang="cs-CZ" dirty="0"/>
              <a:t>čem pojednává drama </a:t>
            </a:r>
            <a:r>
              <a:rPr lang="cs-CZ" dirty="0" smtClean="0"/>
              <a:t>Františka </a:t>
            </a:r>
            <a:r>
              <a:rPr lang="cs-CZ" dirty="0"/>
              <a:t>Hrubína Křišťálová </a:t>
            </a:r>
            <a:r>
              <a:rPr lang="cs-CZ" dirty="0" smtClean="0"/>
              <a:t>noc?                                                           </a:t>
            </a:r>
            <a:r>
              <a:rPr lang="cs-CZ" dirty="0"/>
              <a:t>Odpověď: </a:t>
            </a:r>
            <a:r>
              <a:rPr lang="cs-CZ" b="1" i="1" dirty="0">
                <a:hlinkClick r:id="rId2"/>
              </a:rPr>
              <a:t>Křišťálová noc</a:t>
            </a:r>
            <a:r>
              <a:rPr lang="cs-CZ" b="1" dirty="0">
                <a:hlinkClick r:id="rId2"/>
              </a:rPr>
              <a:t> — Česká </a:t>
            </a:r>
            <a:r>
              <a:rPr lang="cs-CZ" b="1" dirty="0" smtClean="0">
                <a:hlinkClick r:id="rId2"/>
              </a:rPr>
              <a:t>televize</a:t>
            </a:r>
            <a:endParaRPr lang="cs-CZ" b="1" dirty="0" smtClean="0"/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485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dramatikové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u="sng" dirty="0" smtClean="0"/>
              <a:t>V. Nezval</a:t>
            </a:r>
            <a:r>
              <a:rPr lang="cs-CZ" dirty="0"/>
              <a:t>: </a:t>
            </a:r>
            <a:r>
              <a:rPr lang="cs-CZ" dirty="0">
                <a:solidFill>
                  <a:srgbClr val="FF0000"/>
                </a:solidFill>
              </a:rPr>
              <a:t>Dnes ještě zapadá slunce nad </a:t>
            </a:r>
            <a:r>
              <a:rPr lang="cs-CZ" dirty="0" smtClean="0">
                <a:solidFill>
                  <a:srgbClr val="FF0000"/>
                </a:solidFill>
              </a:rPr>
              <a:t>Atlantidou </a:t>
            </a:r>
            <a:r>
              <a:rPr lang="cs-CZ" dirty="0" smtClean="0"/>
              <a:t>(1956) </a:t>
            </a:r>
            <a:r>
              <a:rPr lang="cs-CZ" dirty="0"/>
              <a:t>- varování před zneužitím atomové </a:t>
            </a:r>
            <a:r>
              <a:rPr lang="cs-CZ" dirty="0" smtClean="0"/>
              <a:t>energie.</a:t>
            </a:r>
          </a:p>
          <a:p>
            <a:r>
              <a:rPr lang="cs-CZ" b="1" i="1" dirty="0" smtClean="0">
                <a:hlinkClick r:id="rId2"/>
              </a:rPr>
              <a:t>Vítězslav </a:t>
            </a:r>
            <a:r>
              <a:rPr lang="cs-CZ" b="1" i="1" dirty="0">
                <a:hlinkClick r:id="rId2"/>
              </a:rPr>
              <a:t>Nezval</a:t>
            </a:r>
            <a:r>
              <a:rPr lang="cs-CZ" b="1" dirty="0">
                <a:hlinkClick r:id="rId2"/>
              </a:rPr>
              <a:t> - </a:t>
            </a:r>
            <a:r>
              <a:rPr lang="cs-CZ" b="1" i="1" dirty="0">
                <a:hlinkClick r:id="rId2"/>
              </a:rPr>
              <a:t>Dnes ještě zapadá slunce nad Atlantidou</a:t>
            </a:r>
            <a:r>
              <a:rPr lang="cs-CZ" b="1" dirty="0">
                <a:hlinkClick r:id="rId2"/>
              </a:rPr>
              <a:t> ...</a:t>
            </a:r>
            <a:endParaRPr lang="cs-CZ" dirty="0" smtClean="0"/>
          </a:p>
          <a:p>
            <a:r>
              <a:rPr lang="cs-CZ" b="1" i="1" dirty="0">
                <a:hlinkClick r:id="rId3"/>
              </a:rPr>
              <a:t>V. Nezval</a:t>
            </a:r>
            <a:r>
              <a:rPr lang="cs-CZ" b="1" dirty="0">
                <a:hlinkClick r:id="rId3"/>
              </a:rPr>
              <a:t> recituje (1955) - </a:t>
            </a:r>
            <a:r>
              <a:rPr lang="cs-CZ" b="1" dirty="0" err="1">
                <a:hlinkClick r:id="rId3"/>
              </a:rPr>
              <a:t>YouTube</a:t>
            </a:r>
            <a:endParaRPr lang="cs-CZ" dirty="0" smtClean="0"/>
          </a:p>
          <a:p>
            <a:r>
              <a:rPr lang="cs-CZ" u="sng" dirty="0" smtClean="0"/>
              <a:t> J. Kainar</a:t>
            </a:r>
            <a:r>
              <a:rPr lang="cs-CZ" dirty="0"/>
              <a:t>:</a:t>
            </a:r>
            <a:r>
              <a:rPr lang="cs-CZ" i="1" dirty="0" smtClean="0"/>
              <a:t> </a:t>
            </a:r>
            <a:r>
              <a:rPr lang="cs-CZ" dirty="0" err="1">
                <a:solidFill>
                  <a:srgbClr val="FF0000"/>
                </a:solidFill>
              </a:rPr>
              <a:t>Ubu</a:t>
            </a:r>
            <a:r>
              <a:rPr lang="cs-CZ" dirty="0">
                <a:solidFill>
                  <a:srgbClr val="FF0000"/>
                </a:solidFill>
              </a:rPr>
              <a:t> se vrací aneb Dršťky nebudou </a:t>
            </a:r>
            <a:r>
              <a:rPr lang="cs-CZ" dirty="0"/>
              <a:t>(1949) – </a:t>
            </a:r>
            <a:r>
              <a:rPr lang="cs-CZ" dirty="0" smtClean="0"/>
              <a:t>první </a:t>
            </a:r>
            <a:r>
              <a:rPr lang="cs-CZ" dirty="0"/>
              <a:t>české absurdní drama. Základním tématem je zneužití </a:t>
            </a:r>
            <a:r>
              <a:rPr lang="cs-CZ" dirty="0" smtClean="0"/>
              <a:t>moci.  </a:t>
            </a:r>
            <a:r>
              <a:rPr lang="cs-CZ" dirty="0"/>
              <a:t>Hra byla zakázána</a:t>
            </a:r>
            <a:r>
              <a:rPr lang="cs-CZ" dirty="0" smtClean="0"/>
              <a:t>.</a:t>
            </a:r>
            <a:r>
              <a:rPr lang="cs-CZ" dirty="0"/>
              <a:t> </a:t>
            </a:r>
            <a:endParaRPr lang="cs-CZ" dirty="0" smtClean="0"/>
          </a:p>
          <a:p>
            <a:r>
              <a:rPr lang="cs-CZ" dirty="0" smtClean="0"/>
              <a:t>Od </a:t>
            </a:r>
            <a:r>
              <a:rPr lang="cs-CZ" dirty="0"/>
              <a:t>poloviny </a:t>
            </a:r>
            <a:r>
              <a:rPr lang="cs-CZ" dirty="0" smtClean="0"/>
              <a:t>50.let přinášejí širší pohled </a:t>
            </a:r>
            <a:r>
              <a:rPr lang="cs-CZ" dirty="0"/>
              <a:t>na </a:t>
            </a:r>
            <a:r>
              <a:rPr lang="cs-CZ" dirty="0" smtClean="0"/>
              <a:t>svět </a:t>
            </a:r>
            <a:r>
              <a:rPr lang="cs-CZ" u="sng" dirty="0"/>
              <a:t>mladší autoři </a:t>
            </a:r>
            <a:r>
              <a:rPr lang="cs-CZ" dirty="0" smtClean="0"/>
              <a:t>: </a:t>
            </a:r>
          </a:p>
          <a:p>
            <a:r>
              <a:rPr lang="cs-CZ" u="sng" dirty="0" smtClean="0"/>
              <a:t>O. Daněk</a:t>
            </a:r>
            <a:r>
              <a:rPr lang="cs-CZ" dirty="0" smtClean="0"/>
              <a:t>: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>
                <a:solidFill>
                  <a:srgbClr val="FF0000"/>
                </a:solidFill>
              </a:rPr>
              <a:t>Umění </a:t>
            </a:r>
            <a:r>
              <a:rPr lang="cs-CZ" dirty="0" smtClean="0">
                <a:solidFill>
                  <a:srgbClr val="FF0000"/>
                </a:solidFill>
              </a:rPr>
              <a:t>odejít </a:t>
            </a:r>
            <a:r>
              <a:rPr lang="cs-CZ" dirty="0" smtClean="0"/>
              <a:t>(1955), </a:t>
            </a:r>
            <a:r>
              <a:rPr lang="cs-CZ" dirty="0" smtClean="0">
                <a:solidFill>
                  <a:srgbClr val="FF0000"/>
                </a:solidFill>
              </a:rPr>
              <a:t>Čtyřicátý osmý </a:t>
            </a:r>
            <a:r>
              <a:rPr lang="cs-CZ" dirty="0" smtClean="0"/>
              <a:t>(1956) Jeho </a:t>
            </a:r>
            <a:r>
              <a:rPr lang="cs-CZ" dirty="0"/>
              <a:t>hry se často zabývají morálkou, autor je vždy na straně klasických morálních zásad.</a:t>
            </a:r>
          </a:p>
          <a:p>
            <a:r>
              <a:rPr lang="cs-CZ" u="sng" dirty="0" smtClean="0"/>
              <a:t>J. Topol:</a:t>
            </a:r>
            <a:r>
              <a:rPr lang="cs-CZ" i="1" dirty="0" smtClean="0"/>
              <a:t> </a:t>
            </a:r>
            <a:r>
              <a:rPr lang="cs-CZ" i="1" dirty="0">
                <a:solidFill>
                  <a:srgbClr val="FF0000"/>
                </a:solidFill>
              </a:rPr>
              <a:t>Půlnoční </a:t>
            </a:r>
            <a:r>
              <a:rPr lang="cs-CZ" i="1" dirty="0" smtClean="0">
                <a:solidFill>
                  <a:srgbClr val="FF0000"/>
                </a:solidFill>
              </a:rPr>
              <a:t>vítr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(1955), </a:t>
            </a:r>
            <a:r>
              <a:rPr lang="cs-CZ" dirty="0"/>
              <a:t>hra inspirovaná Kosmovou Kronikou </a:t>
            </a:r>
            <a:r>
              <a:rPr lang="cs-CZ" dirty="0" smtClean="0"/>
              <a:t>českou </a:t>
            </a:r>
            <a:r>
              <a:rPr lang="cs-CZ" dirty="0"/>
              <a:t>(Válka s Lučany</a:t>
            </a:r>
            <a:r>
              <a:rPr lang="cs-CZ" dirty="0" smtClean="0"/>
              <a:t>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217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Malé scény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V roce </a:t>
            </a:r>
            <a:r>
              <a:rPr lang="cs-CZ" dirty="0" smtClean="0"/>
              <a:t>1957 </a:t>
            </a:r>
            <a:r>
              <a:rPr lang="cs-CZ" dirty="0"/>
              <a:t>začali </a:t>
            </a:r>
            <a:r>
              <a:rPr lang="cs-CZ" dirty="0" smtClean="0">
                <a:solidFill>
                  <a:srgbClr val="FF0000"/>
                </a:solidFill>
              </a:rPr>
              <a:t>Ivan Vyskočil </a:t>
            </a:r>
            <a:r>
              <a:rPr lang="cs-CZ" dirty="0" smtClean="0"/>
              <a:t>a </a:t>
            </a:r>
            <a:r>
              <a:rPr lang="cs-CZ" dirty="0" smtClean="0">
                <a:solidFill>
                  <a:srgbClr val="FF0000"/>
                </a:solidFill>
              </a:rPr>
              <a:t>Jiří Suchý </a:t>
            </a:r>
            <a:r>
              <a:rPr lang="cs-CZ" dirty="0"/>
              <a:t>pořádat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pražské Redutě </a:t>
            </a:r>
            <a:r>
              <a:rPr lang="cs-CZ" dirty="0" err="1" smtClean="0"/>
              <a:t>textappealová</a:t>
            </a:r>
            <a:r>
              <a:rPr lang="cs-CZ" dirty="0" smtClean="0"/>
              <a:t> vystoupení.  Slovo </a:t>
            </a:r>
            <a:r>
              <a:rPr lang="cs-CZ" dirty="0" err="1" smtClean="0"/>
              <a:t>textappeal</a:t>
            </a:r>
            <a:r>
              <a:rPr lang="cs-CZ" dirty="0" smtClean="0"/>
              <a:t> odvodil Ivan Vyskočil </a:t>
            </a:r>
            <a:r>
              <a:rPr lang="cs-CZ" dirty="0"/>
              <a:t>ze slova </a:t>
            </a:r>
            <a:r>
              <a:rPr lang="cs-CZ" dirty="0" smtClean="0"/>
              <a:t>sexappeal, </a:t>
            </a:r>
            <a:r>
              <a:rPr lang="cs-CZ" dirty="0"/>
              <a:t>znamenalo </a:t>
            </a:r>
            <a:r>
              <a:rPr lang="cs-CZ" dirty="0" smtClean="0"/>
              <a:t>přitažlivé </a:t>
            </a:r>
            <a:r>
              <a:rPr lang="cs-CZ" dirty="0"/>
              <a:t>texty a jednalo se o soubory písniček, povídek a krátkých scének.</a:t>
            </a:r>
          </a:p>
          <a:p>
            <a:r>
              <a:rPr lang="cs-CZ" dirty="0"/>
              <a:t>O rok později (</a:t>
            </a:r>
            <a:r>
              <a:rPr lang="cs-CZ" dirty="0" smtClean="0"/>
              <a:t>1958) </a:t>
            </a:r>
            <a:r>
              <a:rPr lang="cs-CZ" dirty="0"/>
              <a:t>bylo založeno </a:t>
            </a:r>
            <a:r>
              <a:rPr lang="cs-CZ" dirty="0">
                <a:solidFill>
                  <a:srgbClr val="FF0000"/>
                </a:solidFill>
              </a:rPr>
              <a:t>Divadlo Na zábradlí 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u="sng" dirty="0" smtClean="0"/>
              <a:t>a </a:t>
            </a:r>
            <a:r>
              <a:rPr lang="cs-CZ" u="sng" dirty="0"/>
              <a:t>v </a:t>
            </a:r>
            <a:r>
              <a:rPr lang="cs-CZ" u="sng" dirty="0" smtClean="0"/>
              <a:t>roce 1959 </a:t>
            </a:r>
            <a:r>
              <a:rPr lang="cs-CZ" u="sng" dirty="0"/>
              <a:t>založili </a:t>
            </a:r>
            <a:r>
              <a:rPr lang="cs-CZ" u="sng" dirty="0">
                <a:solidFill>
                  <a:srgbClr val="FF0000"/>
                </a:solidFill>
              </a:rPr>
              <a:t>Jiří Suchý</a:t>
            </a:r>
            <a:r>
              <a:rPr lang="cs-CZ" b="1" u="sng" dirty="0"/>
              <a:t> </a:t>
            </a:r>
            <a:r>
              <a:rPr lang="cs-CZ" u="sng" dirty="0"/>
              <a:t>a </a:t>
            </a:r>
            <a:r>
              <a:rPr lang="cs-CZ" u="sng" dirty="0">
                <a:solidFill>
                  <a:srgbClr val="FF0000"/>
                </a:solidFill>
              </a:rPr>
              <a:t>Jiří </a:t>
            </a:r>
            <a:r>
              <a:rPr lang="cs-CZ" u="sng" dirty="0" err="1" smtClean="0">
                <a:solidFill>
                  <a:srgbClr val="FF0000"/>
                </a:solidFill>
              </a:rPr>
              <a:t>Šlitr</a:t>
            </a:r>
            <a:r>
              <a:rPr lang="cs-CZ" u="sng" dirty="0" smtClean="0">
                <a:solidFill>
                  <a:srgbClr val="FF0000"/>
                </a:solidFill>
              </a:rPr>
              <a:t> </a:t>
            </a:r>
            <a:r>
              <a:rPr lang="cs-CZ" u="sng" dirty="0" smtClean="0"/>
              <a:t>divadlo </a:t>
            </a:r>
            <a:r>
              <a:rPr lang="cs-CZ" b="1" u="sng" dirty="0">
                <a:solidFill>
                  <a:srgbClr val="FF0000"/>
                </a:solidFill>
              </a:rPr>
              <a:t>Semafor</a:t>
            </a:r>
            <a:r>
              <a:rPr lang="cs-CZ" dirty="0"/>
              <a:t>. Tato dvě divadla </a:t>
            </a:r>
            <a:r>
              <a:rPr lang="cs-CZ" dirty="0" smtClean="0"/>
              <a:t>zahájila </a:t>
            </a:r>
            <a:r>
              <a:rPr lang="cs-CZ" dirty="0"/>
              <a:t>éru tzv. „malých scén</a:t>
            </a:r>
            <a:r>
              <a:rPr lang="cs-CZ" dirty="0" smtClean="0"/>
              <a:t>“, později </a:t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Československu velmi </a:t>
            </a:r>
            <a:r>
              <a:rPr lang="cs-CZ" dirty="0" smtClean="0"/>
              <a:t>oblíbených.</a:t>
            </a:r>
          </a:p>
          <a:p>
            <a:r>
              <a:rPr lang="cs-CZ" dirty="0" smtClean="0"/>
              <a:t>Malými amatérskými scénami do divadel pronikali lidé</a:t>
            </a:r>
            <a:r>
              <a:rPr lang="cs-CZ" dirty="0"/>
              <a:t>, kteří se stali velice </a:t>
            </a:r>
            <a:r>
              <a:rPr lang="cs-CZ" dirty="0" smtClean="0"/>
              <a:t>populární, např. mim Ladislav </a:t>
            </a:r>
            <a:r>
              <a:rPr lang="cs-CZ" dirty="0"/>
              <a:t>Fialka, </a:t>
            </a:r>
            <a:r>
              <a:rPr lang="cs-CZ" dirty="0" smtClean="0"/>
              <a:t>režisér Ján </a:t>
            </a:r>
            <a:r>
              <a:rPr lang="cs-CZ" dirty="0"/>
              <a:t>Roháč, </a:t>
            </a:r>
            <a:r>
              <a:rPr lang="cs-CZ" dirty="0" smtClean="0"/>
              <a:t>Miroslav Horníček, hudebník </a:t>
            </a:r>
            <a:r>
              <a:rPr lang="cs-CZ" dirty="0"/>
              <a:t>Ferdinand </a:t>
            </a:r>
            <a:r>
              <a:rPr lang="cs-CZ" dirty="0" smtClean="0"/>
              <a:t>Havlík.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1328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Kdy bylo založeno divadlo Semafor?               Jak vznikl jeho název ? </a:t>
            </a:r>
          </a:p>
          <a:p>
            <a:pPr marL="0" indent="0">
              <a:buNone/>
            </a:pPr>
            <a:r>
              <a:rPr lang="cs-CZ" dirty="0"/>
              <a:t>	</a:t>
            </a:r>
            <a:endParaRPr lang="cs-CZ" dirty="0" smtClean="0"/>
          </a:p>
          <a:p>
            <a:r>
              <a:rPr lang="cs-CZ" dirty="0" smtClean="0"/>
              <a:t>Kdo je prof. Ivan Vyskočil?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9137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Kdy bylo založeno divadlo Semafor a jak vznikl jeho název ? </a:t>
            </a:r>
          </a:p>
          <a:p>
            <a:pPr marL="0" indent="0">
              <a:buNone/>
            </a:pPr>
            <a:r>
              <a:rPr lang="cs-CZ" dirty="0"/>
              <a:t>	Odpověď: </a:t>
            </a:r>
            <a:r>
              <a:rPr lang="cs-CZ" b="1" i="1" dirty="0">
                <a:hlinkClick r:id="rId2"/>
              </a:rPr>
              <a:t>Semafor</a:t>
            </a:r>
            <a:r>
              <a:rPr lang="cs-CZ" b="1" dirty="0">
                <a:hlinkClick r:id="rId2"/>
              </a:rPr>
              <a:t> (divadlo) – Wikipedie</a:t>
            </a:r>
            <a:endParaRPr lang="cs-CZ" b="1" dirty="0"/>
          </a:p>
          <a:p>
            <a:r>
              <a:rPr lang="cs-CZ" dirty="0"/>
              <a:t>Kdo je prof. Ivan Vyskočil</a:t>
            </a:r>
            <a:r>
              <a:rPr lang="cs-CZ" dirty="0" smtClean="0"/>
              <a:t>? </a:t>
            </a:r>
            <a:r>
              <a:rPr lang="cs-CZ" dirty="0"/>
              <a:t>Patřil k </a:t>
            </a:r>
            <a:r>
              <a:rPr lang="cs-CZ" dirty="0" smtClean="0"/>
              <a:t>iniciátorům divadel </a:t>
            </a:r>
            <a:r>
              <a:rPr lang="cs-CZ" dirty="0"/>
              <a:t>malých </a:t>
            </a:r>
            <a:r>
              <a:rPr lang="cs-CZ" dirty="0" smtClean="0"/>
              <a:t>forem. Spoluzakládal </a:t>
            </a:r>
            <a:r>
              <a:rPr lang="cs-CZ" dirty="0"/>
              <a:t>Divadlo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Na zábradlí (režisér a </a:t>
            </a:r>
            <a:r>
              <a:rPr lang="cs-CZ" dirty="0"/>
              <a:t>umělecký </a:t>
            </a:r>
            <a:r>
              <a:rPr lang="cs-CZ" dirty="0" smtClean="0"/>
              <a:t>vedoucí). </a:t>
            </a:r>
            <a:r>
              <a:rPr lang="cs-CZ" dirty="0"/>
              <a:t>Učil herectví a autorskou tvorbu na </a:t>
            </a:r>
            <a:r>
              <a:rPr lang="cs-CZ" dirty="0" smtClean="0"/>
              <a:t>konzervatoři </a:t>
            </a:r>
            <a:br>
              <a:rPr lang="cs-CZ" dirty="0" smtClean="0"/>
            </a:br>
            <a:r>
              <a:rPr lang="cs-CZ" dirty="0" smtClean="0"/>
              <a:t>a od </a:t>
            </a:r>
            <a:r>
              <a:rPr lang="cs-CZ" dirty="0"/>
              <a:t>roku 1990 </a:t>
            </a:r>
            <a:r>
              <a:rPr lang="cs-CZ" dirty="0" smtClean="0"/>
              <a:t>na DAMU. </a:t>
            </a:r>
            <a:r>
              <a:rPr lang="cs-CZ" dirty="0"/>
              <a:t>Jeho hry nesledují pevnou linii, </a:t>
            </a:r>
            <a:r>
              <a:rPr lang="cs-CZ" dirty="0" smtClean="0"/>
              <a:t>reaguje </a:t>
            </a:r>
            <a:r>
              <a:rPr lang="cs-CZ" dirty="0"/>
              <a:t>na diváky </a:t>
            </a:r>
            <a:r>
              <a:rPr lang="cs-CZ" dirty="0" smtClean="0"/>
              <a:t>a improvizuje.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8248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www.semafo</a:t>
            </a:r>
            <a:r>
              <a:rPr lang="cs-CZ" i="1" dirty="0" smtClean="0"/>
              <a:t>r.cz </a:t>
            </a:r>
            <a:endParaRPr lang="cs-CZ" dirty="0" smtClean="0"/>
          </a:p>
          <a:p>
            <a:r>
              <a:rPr lang="cs-CZ" dirty="0"/>
              <a:t>Vývoj českého divadla ve 20. století - Český jazyk a literatura</a:t>
            </a:r>
          </a:p>
          <a:p>
            <a:r>
              <a:rPr lang="cs-CZ" dirty="0"/>
              <a:t>Prokop, Vladimír: Přehled české literatury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20</a:t>
            </a:r>
            <a:r>
              <a:rPr lang="cs-CZ" dirty="0"/>
              <a:t>. století, O. K. Soft Sokolov, 1998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4291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 to bylo za války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2. světová válka narušila plynulý vývoj dramatické tvorby, </a:t>
            </a:r>
            <a:r>
              <a:rPr lang="cs-CZ" dirty="0" smtClean="0"/>
              <a:t>známí dramatikové, jakými byli např. Karel Čapek, Vladislav Vančura, zemřeli, Fráňa Šrámek, František Langer se už </a:t>
            </a:r>
            <a:r>
              <a:rPr lang="cs-CZ" dirty="0"/>
              <a:t>dramatu </a:t>
            </a:r>
            <a:r>
              <a:rPr lang="cs-CZ" dirty="0" smtClean="0"/>
              <a:t>nevěnovali, Jiří Voskovec </a:t>
            </a:r>
            <a:r>
              <a:rPr lang="cs-CZ" dirty="0"/>
              <a:t>a </a:t>
            </a:r>
            <a:r>
              <a:rPr lang="cs-CZ" dirty="0" smtClean="0"/>
              <a:t>Jan Werich </a:t>
            </a:r>
            <a:r>
              <a:rPr lang="cs-CZ" dirty="0"/>
              <a:t>se rozešli, </a:t>
            </a:r>
            <a:r>
              <a:rPr lang="cs-CZ" dirty="0" smtClean="0"/>
              <a:t>Emil František </a:t>
            </a:r>
            <a:r>
              <a:rPr lang="cs-CZ" dirty="0"/>
              <a:t>Burian se dostal do tvůrčí krize.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 V </a:t>
            </a:r>
            <a:r>
              <a:rPr lang="cs-CZ" dirty="0"/>
              <a:t>divadle nastupuje většinou nová generace. </a:t>
            </a:r>
            <a:endParaRPr lang="cs-CZ" dirty="0" smtClean="0"/>
          </a:p>
          <a:p>
            <a:r>
              <a:rPr lang="cs-CZ" dirty="0" smtClean="0"/>
              <a:t>Činnost českých divadel byla německou cenzurou omezována, mnoho her </a:t>
            </a:r>
            <a:r>
              <a:rPr lang="cs-CZ" dirty="0"/>
              <a:t>zakázáno. </a:t>
            </a:r>
            <a:r>
              <a:rPr lang="cs-CZ" dirty="0" smtClean="0"/>
              <a:t>1</a:t>
            </a:r>
            <a:r>
              <a:rPr lang="cs-CZ" dirty="0"/>
              <a:t>. 9. 1944 </a:t>
            </a:r>
            <a:r>
              <a:rPr lang="cs-CZ" dirty="0" smtClean="0"/>
              <a:t>pak byla vzhledem k </a:t>
            </a:r>
            <a:r>
              <a:rPr lang="cs-CZ" dirty="0"/>
              <a:t>blížící </a:t>
            </a:r>
            <a:r>
              <a:rPr lang="cs-CZ" dirty="0" smtClean="0"/>
              <a:t>se frontě  všechna </a:t>
            </a:r>
            <a:r>
              <a:rPr lang="cs-CZ" dirty="0"/>
              <a:t>divadla v Protektorátu Čechy a </a:t>
            </a:r>
            <a:r>
              <a:rPr lang="cs-CZ" dirty="0" smtClean="0"/>
              <a:t>Morava</a:t>
            </a:r>
            <a:r>
              <a:rPr lang="cs-CZ" dirty="0"/>
              <a:t> </a:t>
            </a:r>
            <a:r>
              <a:rPr lang="cs-CZ" dirty="0" smtClean="0"/>
              <a:t>uzavřena.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13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v divadlech po r. 1945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 smtClean="0"/>
              <a:t>Bezprostředně po válce autoři </a:t>
            </a:r>
            <a:r>
              <a:rPr lang="cs-CZ" dirty="0"/>
              <a:t>navazovali na předválečnou literaturu. Brzy </a:t>
            </a:r>
            <a:r>
              <a:rPr lang="cs-CZ" dirty="0" smtClean="0"/>
              <a:t> však </a:t>
            </a:r>
            <a:r>
              <a:rPr lang="cs-CZ" dirty="0"/>
              <a:t>ovládl i dramatickou tvorbu </a:t>
            </a:r>
            <a:r>
              <a:rPr lang="cs-CZ" dirty="0" smtClean="0">
                <a:solidFill>
                  <a:srgbClr val="FF0000"/>
                </a:solidFill>
              </a:rPr>
              <a:t>schematismus</a:t>
            </a:r>
            <a:r>
              <a:rPr lang="cs-CZ" dirty="0" smtClean="0"/>
              <a:t>. Pohled </a:t>
            </a:r>
            <a:r>
              <a:rPr lang="cs-CZ" dirty="0"/>
              <a:t>na člověka byl zjednodušen, hrdina byl </a:t>
            </a:r>
            <a:r>
              <a:rPr lang="cs-CZ" dirty="0" smtClean="0"/>
              <a:t>nositelem jen kladných </a:t>
            </a:r>
            <a:r>
              <a:rPr lang="cs-CZ" dirty="0"/>
              <a:t>vlastností, </a:t>
            </a:r>
            <a:r>
              <a:rPr lang="cs-CZ" dirty="0" smtClean="0"/>
              <a:t>zatímco jeho protivník byl bezcharakterní ( </a:t>
            </a:r>
            <a:r>
              <a:rPr lang="cs-CZ" dirty="0" smtClean="0">
                <a:solidFill>
                  <a:srgbClr val="FF0000"/>
                </a:solidFill>
              </a:rPr>
              <a:t>černobílé postavy</a:t>
            </a:r>
            <a:r>
              <a:rPr lang="cs-CZ" dirty="0" smtClean="0"/>
              <a:t>). Politická </a:t>
            </a:r>
            <a:r>
              <a:rPr lang="cs-CZ" dirty="0"/>
              <a:t>omezení </a:t>
            </a:r>
            <a:r>
              <a:rPr lang="cs-CZ" dirty="0" smtClean="0"/>
              <a:t>začala  směrovat českou literaturu </a:t>
            </a:r>
            <a:br>
              <a:rPr lang="cs-CZ" dirty="0" smtClean="0"/>
            </a:br>
            <a:r>
              <a:rPr lang="cs-CZ" dirty="0" smtClean="0"/>
              <a:t>k </a:t>
            </a:r>
            <a:r>
              <a:rPr lang="cs-CZ" dirty="0" smtClean="0">
                <a:solidFill>
                  <a:srgbClr val="FF0000"/>
                </a:solidFill>
              </a:rPr>
              <a:t>socialistickému realismu</a:t>
            </a:r>
            <a:r>
              <a:rPr lang="cs-CZ" dirty="0" smtClean="0"/>
              <a:t>.</a:t>
            </a:r>
          </a:p>
          <a:p>
            <a:r>
              <a:rPr lang="cs-CZ" dirty="0"/>
              <a:t>Mnoho divadel postupně změnilo </a:t>
            </a:r>
            <a:r>
              <a:rPr lang="cs-CZ" dirty="0" smtClean="0"/>
              <a:t>provozovatele, výnos </a:t>
            </a:r>
            <a:r>
              <a:rPr lang="cs-CZ" dirty="0"/>
              <a:t>ministra školství a osvěty z 8. 6. 1945 </a:t>
            </a:r>
            <a:r>
              <a:rPr lang="cs-CZ" u="sng" dirty="0"/>
              <a:t>zrušil divadelní koncese a produkční </a:t>
            </a:r>
            <a:r>
              <a:rPr lang="cs-CZ" u="sng" dirty="0" smtClean="0"/>
              <a:t>licence</a:t>
            </a:r>
            <a:r>
              <a:rPr lang="cs-CZ" dirty="0" smtClean="0"/>
              <a:t>. </a:t>
            </a:r>
            <a:r>
              <a:rPr lang="cs-CZ" dirty="0"/>
              <a:t>Divadelnictví se stalo poplatné režimu. Do repertoárů divadel byly zařazovány sovětské a budovatelské hry, klasické hry ustupovaly ze scén. </a:t>
            </a:r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0160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Kdy byla v době Protektorátu zavřena česká divadla? </a:t>
            </a:r>
            <a:endParaRPr lang="cs-CZ" dirty="0"/>
          </a:p>
          <a:p>
            <a:r>
              <a:rPr lang="cs-CZ" dirty="0" smtClean="0"/>
              <a:t>Jak se projevoval schematismus v literatuře? Zasáhl také divadlo?</a:t>
            </a:r>
          </a:p>
          <a:p>
            <a:r>
              <a:rPr lang="cs-CZ" dirty="0" smtClean="0"/>
              <a:t>Znáte některé drama K. Čapka, V. Vančury, nebo Fr. Šrámka?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59189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Odpovědi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r>
              <a:rPr lang="cs-CZ" dirty="0" smtClean="0"/>
              <a:t>1</a:t>
            </a:r>
            <a:r>
              <a:rPr lang="cs-CZ" dirty="0"/>
              <a:t>. 9. 1944 </a:t>
            </a:r>
            <a:r>
              <a:rPr lang="cs-CZ" dirty="0" smtClean="0"/>
              <a:t>byla všechna </a:t>
            </a:r>
            <a:r>
              <a:rPr lang="cs-CZ" dirty="0"/>
              <a:t>divadla v Protektorátu Čechy a Morava uzavřena</a:t>
            </a:r>
            <a:r>
              <a:rPr lang="cs-CZ" dirty="0" smtClean="0"/>
              <a:t>.</a:t>
            </a:r>
          </a:p>
          <a:p>
            <a:r>
              <a:rPr lang="cs-CZ" dirty="0" smtClean="0"/>
              <a:t>Schematismus: pohled </a:t>
            </a:r>
            <a:r>
              <a:rPr lang="cs-CZ" dirty="0"/>
              <a:t>na člověka byl zjednodušen, hrdina byl nositelem jen kladných vlastností, zatímco jeho protivník byl bezcharakterní ( černobílé postavy).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507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Divadelní zákon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20. března 1948 </a:t>
            </a:r>
            <a:r>
              <a:rPr lang="cs-CZ" dirty="0"/>
              <a:t>přijalo </a:t>
            </a:r>
            <a:r>
              <a:rPr lang="cs-CZ" dirty="0" smtClean="0"/>
              <a:t>Národní shromáždění </a:t>
            </a:r>
            <a:r>
              <a:rPr lang="cs-CZ" dirty="0"/>
              <a:t>„</a:t>
            </a:r>
            <a:r>
              <a:rPr lang="cs-CZ" dirty="0">
                <a:solidFill>
                  <a:srgbClr val="FF0000"/>
                </a:solidFill>
              </a:rPr>
              <a:t>divadelní </a:t>
            </a:r>
            <a:r>
              <a:rPr lang="cs-CZ" dirty="0" smtClean="0">
                <a:solidFill>
                  <a:srgbClr val="FF0000"/>
                </a:solidFill>
              </a:rPr>
              <a:t>zákon</a:t>
            </a:r>
            <a:r>
              <a:rPr lang="cs-CZ" dirty="0" smtClean="0"/>
              <a:t>“, který </a:t>
            </a:r>
            <a:r>
              <a:rPr lang="cs-CZ" dirty="0"/>
              <a:t>definoval </a:t>
            </a:r>
            <a:r>
              <a:rPr lang="cs-CZ" dirty="0" smtClean="0"/>
              <a:t>divadla jako </a:t>
            </a:r>
            <a:r>
              <a:rPr lang="cs-CZ" dirty="0"/>
              <a:t>veřejné </a:t>
            </a:r>
            <a:r>
              <a:rPr lang="cs-CZ" dirty="0" smtClean="0"/>
              <a:t>instituce </a:t>
            </a:r>
            <a:r>
              <a:rPr lang="cs-CZ" dirty="0"/>
              <a:t>zřizované a provozované </a:t>
            </a:r>
            <a:r>
              <a:rPr lang="cs-CZ" dirty="0" smtClean="0"/>
              <a:t>státem a </a:t>
            </a:r>
            <a:r>
              <a:rPr lang="cs-CZ" dirty="0"/>
              <a:t>výrazně omezil moc a samostatnost divadel. </a:t>
            </a:r>
            <a:r>
              <a:rPr lang="cs-CZ" dirty="0" smtClean="0"/>
              <a:t>Ministerstvo </a:t>
            </a:r>
            <a:r>
              <a:rPr lang="cs-CZ" dirty="0"/>
              <a:t>informací a osvěty </a:t>
            </a:r>
            <a:r>
              <a:rPr lang="cs-CZ" dirty="0" smtClean="0"/>
              <a:t>a </a:t>
            </a:r>
            <a:r>
              <a:rPr lang="cs-CZ" dirty="0"/>
              <a:t>Ministerstvo školství, vědy a umění (</a:t>
            </a:r>
            <a:r>
              <a:rPr lang="cs-CZ" sz="2600" dirty="0"/>
              <a:t>vedené </a:t>
            </a:r>
            <a:r>
              <a:rPr lang="cs-CZ" sz="2600" dirty="0" smtClean="0"/>
              <a:t>Zdeňkem Nejedlým</a:t>
            </a:r>
            <a:r>
              <a:rPr lang="cs-CZ" dirty="0" smtClean="0"/>
              <a:t>) vytvořily komise, </a:t>
            </a:r>
            <a:r>
              <a:rPr lang="cs-CZ" dirty="0"/>
              <a:t>pomocí nichž </a:t>
            </a:r>
            <a:r>
              <a:rPr lang="cs-CZ" dirty="0" smtClean="0"/>
              <a:t>řídily </a:t>
            </a:r>
            <a:r>
              <a:rPr lang="cs-CZ" dirty="0"/>
              <a:t>divadelní činnost. </a:t>
            </a:r>
            <a:r>
              <a:rPr lang="cs-CZ" dirty="0" smtClean="0"/>
              <a:t>Mohly </a:t>
            </a:r>
            <a:r>
              <a:rPr lang="cs-CZ" dirty="0"/>
              <a:t>ovlivňovat personální obsazení </a:t>
            </a:r>
            <a:r>
              <a:rPr lang="cs-CZ" dirty="0" smtClean="0"/>
              <a:t>divadel</a:t>
            </a:r>
            <a:r>
              <a:rPr lang="cs-CZ" dirty="0"/>
              <a:t>, hodnotily práci režisérů a ovlivňovaly dramaturgy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990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1948 - 1956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První </a:t>
            </a:r>
            <a:r>
              <a:rPr lang="cs-CZ" dirty="0"/>
              <a:t>seznam zakázaných autorů vyšel </a:t>
            </a:r>
            <a:r>
              <a:rPr lang="cs-CZ" dirty="0" smtClean="0"/>
              <a:t>v </a:t>
            </a:r>
            <a:r>
              <a:rPr lang="cs-CZ" dirty="0"/>
              <a:t>r. </a:t>
            </a:r>
            <a:r>
              <a:rPr lang="cs-CZ" dirty="0" smtClean="0"/>
              <a:t>1948.</a:t>
            </a:r>
            <a:endParaRPr lang="cs-CZ" dirty="0"/>
          </a:p>
          <a:p>
            <a:r>
              <a:rPr lang="cs-CZ" dirty="0" smtClean="0"/>
              <a:t>Na </a:t>
            </a:r>
            <a:r>
              <a:rPr lang="cs-CZ" dirty="0"/>
              <a:t>přelomu let </a:t>
            </a:r>
            <a:r>
              <a:rPr lang="cs-CZ" dirty="0" smtClean="0"/>
              <a:t>1948 a 1949 </a:t>
            </a:r>
            <a:r>
              <a:rPr lang="cs-CZ" dirty="0"/>
              <a:t>došlo k vytvoření </a:t>
            </a:r>
            <a:r>
              <a:rPr lang="cs-CZ" dirty="0" smtClean="0">
                <a:solidFill>
                  <a:srgbClr val="FF0000"/>
                </a:solidFill>
              </a:rPr>
              <a:t>Svazu československých spisovatelů</a:t>
            </a:r>
            <a:r>
              <a:rPr lang="cs-CZ" dirty="0" smtClean="0"/>
              <a:t>. Výsledkem </a:t>
            </a:r>
            <a:r>
              <a:rPr lang="cs-CZ" dirty="0"/>
              <a:t>tohoto sjezdu </a:t>
            </a:r>
            <a:r>
              <a:rPr lang="cs-CZ" dirty="0" smtClean="0"/>
              <a:t>byla zásada </a:t>
            </a:r>
            <a:r>
              <a:rPr lang="cs-CZ" u="sng" dirty="0" smtClean="0"/>
              <a:t>pracující </a:t>
            </a:r>
            <a:r>
              <a:rPr lang="cs-CZ" u="sng" dirty="0"/>
              <a:t>do </a:t>
            </a:r>
            <a:r>
              <a:rPr lang="cs-CZ" u="sng" dirty="0" smtClean="0"/>
              <a:t>literatury. </a:t>
            </a:r>
            <a:r>
              <a:rPr lang="cs-CZ" dirty="0" smtClean="0"/>
              <a:t>Oblíbené byly </a:t>
            </a:r>
            <a:r>
              <a:rPr lang="cs-CZ" dirty="0"/>
              <a:t>hry odehrávající se v továrně</a:t>
            </a:r>
            <a:r>
              <a:rPr lang="cs-CZ" dirty="0" smtClean="0"/>
              <a:t>,</a:t>
            </a:r>
            <a:br>
              <a:rPr lang="cs-CZ" dirty="0" smtClean="0"/>
            </a:br>
            <a:r>
              <a:rPr lang="cs-CZ" dirty="0" smtClean="0"/>
              <a:t>na </a:t>
            </a:r>
            <a:r>
              <a:rPr lang="cs-CZ" dirty="0"/>
              <a:t>stavbě nebo na vesnici, nabádali k vyšším </a:t>
            </a:r>
            <a:r>
              <a:rPr lang="cs-CZ" dirty="0" smtClean="0"/>
              <a:t>pracovním výkonům</a:t>
            </a:r>
            <a:r>
              <a:rPr lang="cs-CZ" dirty="0"/>
              <a:t>, ke spolupráci:</a:t>
            </a:r>
          </a:p>
          <a:p>
            <a:pPr marL="457200" lvl="1" indent="0">
              <a:buNone/>
            </a:pPr>
            <a:r>
              <a:rPr lang="cs-CZ" b="1" dirty="0"/>
              <a:t>	</a:t>
            </a:r>
            <a:r>
              <a:rPr lang="cs-CZ" dirty="0">
                <a:solidFill>
                  <a:srgbClr val="FF0000"/>
                </a:solidFill>
              </a:rPr>
              <a:t>Vašek Káňa: Parta brusiče Karhana</a:t>
            </a:r>
            <a:br>
              <a:rPr lang="cs-CZ" dirty="0">
                <a:solidFill>
                  <a:srgbClr val="FF0000"/>
                </a:solidFill>
              </a:rPr>
            </a:br>
            <a:r>
              <a:rPr lang="cs-CZ" dirty="0">
                <a:solidFill>
                  <a:srgbClr val="FF0000"/>
                </a:solidFill>
              </a:rPr>
              <a:t>	Vojtěch Cach: Duchcovský </a:t>
            </a:r>
            <a:r>
              <a:rPr lang="cs-CZ" dirty="0" smtClean="0">
                <a:solidFill>
                  <a:srgbClr val="FF0000"/>
                </a:solidFill>
              </a:rPr>
              <a:t>viadukt</a:t>
            </a:r>
            <a:endParaRPr lang="cs-CZ" dirty="0">
              <a:solidFill>
                <a:srgbClr val="FF0000"/>
              </a:solidFill>
            </a:endParaRPr>
          </a:p>
          <a:p>
            <a:r>
              <a:rPr lang="cs-CZ" dirty="0"/>
              <a:t>Katolická literatura byla v této době zcela zakázána.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339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Generační drama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Od druhé poloviny 50. let drama odchází od konfliktů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pracovním prostředí a </a:t>
            </a:r>
            <a:r>
              <a:rPr lang="cs-CZ" dirty="0" smtClean="0"/>
              <a:t>věnuje se mezilidským vztahům,  </a:t>
            </a:r>
            <a:r>
              <a:rPr lang="cs-CZ" dirty="0"/>
              <a:t>smyslu </a:t>
            </a:r>
            <a:r>
              <a:rPr lang="cs-CZ" dirty="0" smtClean="0"/>
              <a:t>života</a:t>
            </a:r>
            <a:r>
              <a:rPr lang="cs-CZ" dirty="0"/>
              <a:t>. </a:t>
            </a:r>
            <a:r>
              <a:rPr lang="cs-CZ" dirty="0" smtClean="0"/>
              <a:t>Mluví </a:t>
            </a:r>
            <a:r>
              <a:rPr lang="cs-CZ" dirty="0"/>
              <a:t>se </a:t>
            </a:r>
            <a:r>
              <a:rPr lang="cs-CZ" dirty="0" smtClean="0"/>
              <a:t>o </a:t>
            </a:r>
            <a:r>
              <a:rPr lang="cs-CZ" dirty="0"/>
              <a:t>tzv. </a:t>
            </a:r>
            <a:r>
              <a:rPr lang="cs-CZ" b="1" dirty="0">
                <a:solidFill>
                  <a:srgbClr val="FF0000"/>
                </a:solidFill>
              </a:rPr>
              <a:t>generačním dramatu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- např.: </a:t>
            </a:r>
            <a:r>
              <a:rPr lang="cs-CZ" u="sng" dirty="0"/>
              <a:t>Vratislav Blažek: Příliš štědrý </a:t>
            </a:r>
            <a:r>
              <a:rPr lang="cs-CZ" u="sng" dirty="0" smtClean="0"/>
              <a:t>večer (1960),  </a:t>
            </a:r>
            <a:r>
              <a:rPr lang="cs-CZ" dirty="0"/>
              <a:t>v němž </a:t>
            </a:r>
            <a:r>
              <a:rPr lang="cs-CZ" dirty="0" smtClean="0"/>
              <a:t>řeší ženich a nastávající tchán problém čestného jednání. Byla</a:t>
            </a:r>
            <a:r>
              <a:rPr lang="cs-CZ" i="1" dirty="0" smtClean="0"/>
              <a:t> </a:t>
            </a:r>
            <a:r>
              <a:rPr lang="cs-CZ" dirty="0" smtClean="0"/>
              <a:t>to </a:t>
            </a:r>
            <a:r>
              <a:rPr lang="cs-CZ" dirty="0"/>
              <a:t>hra </a:t>
            </a:r>
            <a:r>
              <a:rPr lang="cs-CZ" dirty="0" smtClean="0"/>
              <a:t>k socialismu velmi kritická.</a:t>
            </a:r>
          </a:p>
          <a:p>
            <a:r>
              <a:rPr lang="cs-CZ" u="sng" dirty="0"/>
              <a:t>Vratislav Blažek </a:t>
            </a:r>
            <a:r>
              <a:rPr lang="cs-CZ" dirty="0" smtClean="0"/>
              <a:t>(1925 – 1973) </a:t>
            </a:r>
            <a:r>
              <a:rPr lang="cs-CZ" dirty="0"/>
              <a:t>byl český </a:t>
            </a:r>
            <a:r>
              <a:rPr lang="cs-CZ" dirty="0" smtClean="0"/>
              <a:t>textař a dramatik, spolupracoval s Divadlem satiry. Známý je jako autor scénářů pro český film Starci na chmelu nebo pro film Světáci. Blažek po </a:t>
            </a:r>
            <a:r>
              <a:rPr lang="cs-CZ" dirty="0"/>
              <a:t>roce </a:t>
            </a:r>
            <a:r>
              <a:rPr lang="cs-CZ" dirty="0" smtClean="0"/>
              <a:t>1968 </a:t>
            </a:r>
            <a:r>
              <a:rPr lang="cs-CZ" dirty="0"/>
              <a:t>emigroval do </a:t>
            </a:r>
            <a:r>
              <a:rPr lang="cs-CZ" dirty="0" smtClean="0"/>
              <a:t>Německa.</a:t>
            </a:r>
            <a:endParaRPr lang="cs-CZ" dirty="0"/>
          </a:p>
          <a:p>
            <a:r>
              <a:rPr lang="cs-CZ" dirty="0"/>
              <a:t>Také </a:t>
            </a:r>
            <a:r>
              <a:rPr lang="cs-CZ" dirty="0">
                <a:solidFill>
                  <a:srgbClr val="FF0000"/>
                </a:solidFill>
              </a:rPr>
              <a:t>Hrubínovy</a:t>
            </a:r>
            <a:r>
              <a:rPr lang="cs-CZ" dirty="0"/>
              <a:t> hry </a:t>
            </a:r>
            <a:r>
              <a:rPr lang="cs-CZ" dirty="0">
                <a:solidFill>
                  <a:srgbClr val="FF0000"/>
                </a:solidFill>
              </a:rPr>
              <a:t>Srpnová neděle </a:t>
            </a:r>
            <a:r>
              <a:rPr lang="cs-CZ" dirty="0"/>
              <a:t>/1958/ a </a:t>
            </a:r>
            <a:r>
              <a:rPr lang="cs-CZ" dirty="0">
                <a:solidFill>
                  <a:srgbClr val="FF0000"/>
                </a:solidFill>
              </a:rPr>
              <a:t>Křišťálová noc</a:t>
            </a:r>
            <a:r>
              <a:rPr lang="cs-CZ" dirty="0"/>
              <a:t>/1961/ znamenaly průlom </a:t>
            </a:r>
            <a:r>
              <a:rPr lang="cs-CZ" dirty="0" smtClean="0"/>
              <a:t>ve schematismu.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966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František Hrubín: </a:t>
            </a:r>
            <a:r>
              <a:rPr lang="cs-CZ" sz="2800" dirty="0"/>
              <a:t>Srpnová neděle /1958/ </a:t>
            </a:r>
            <a:endParaRPr lang="cs-CZ" sz="2800" cap="sm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u="sng" dirty="0" smtClean="0">
                <a:solidFill>
                  <a:srgbClr val="FF0000"/>
                </a:solidFill>
              </a:rPr>
              <a:t>Generační konflikt </a:t>
            </a:r>
            <a:r>
              <a:rPr lang="cs-CZ" dirty="0"/>
              <a:t>mezi mladou </a:t>
            </a:r>
            <a:r>
              <a:rPr lang="cs-CZ" dirty="0" smtClean="0"/>
              <a:t>generací </a:t>
            </a:r>
            <a:r>
              <a:rPr lang="cs-CZ" dirty="0"/>
              <a:t>a </a:t>
            </a:r>
            <a:r>
              <a:rPr lang="cs-CZ" dirty="0" smtClean="0"/>
              <a:t>lidmi zkušenými, </a:t>
            </a:r>
            <a:r>
              <a:rPr lang="cs-CZ" dirty="0"/>
              <a:t>ale </a:t>
            </a:r>
            <a:r>
              <a:rPr lang="cs-CZ" dirty="0" smtClean="0"/>
              <a:t>poznamenanými dobou, ve které žijí, řeší lyrické drama Františka Hrubína </a:t>
            </a:r>
            <a:r>
              <a:rPr lang="cs-CZ" dirty="0" smtClean="0">
                <a:solidFill>
                  <a:srgbClr val="FF0000"/>
                </a:solidFill>
              </a:rPr>
              <a:t>Srpnová neděle </a:t>
            </a:r>
            <a:r>
              <a:rPr lang="cs-CZ" dirty="0" smtClean="0"/>
              <a:t>( 1958).</a:t>
            </a:r>
          </a:p>
          <a:p>
            <a:r>
              <a:rPr lang="cs-CZ" dirty="0" smtClean="0"/>
              <a:t>Jde </a:t>
            </a:r>
            <a:r>
              <a:rPr lang="cs-CZ" dirty="0"/>
              <a:t>o </a:t>
            </a:r>
            <a:r>
              <a:rPr lang="cs-CZ" dirty="0" smtClean="0"/>
              <a:t>obyčejný </a:t>
            </a:r>
            <a:r>
              <a:rPr lang="cs-CZ" dirty="0"/>
              <a:t>prázdninový </a:t>
            </a:r>
            <a:r>
              <a:rPr lang="cs-CZ" dirty="0" smtClean="0"/>
              <a:t>příběh. Během </a:t>
            </a:r>
            <a:r>
              <a:rPr lang="cs-CZ" dirty="0"/>
              <a:t>dvou posledních srpnových </a:t>
            </a:r>
            <a:r>
              <a:rPr lang="cs-CZ" dirty="0" smtClean="0"/>
              <a:t>dní se </a:t>
            </a:r>
            <a:r>
              <a:rPr lang="cs-CZ" dirty="0"/>
              <a:t>setkávají </a:t>
            </a:r>
            <a:r>
              <a:rPr lang="cs-CZ" dirty="0" smtClean="0"/>
              <a:t>v </a:t>
            </a:r>
            <a:r>
              <a:rPr lang="cs-CZ" dirty="0"/>
              <a:t>malé jihočeské </a:t>
            </a:r>
            <a:r>
              <a:rPr lang="cs-CZ" dirty="0" smtClean="0"/>
              <a:t>vsi na </a:t>
            </a:r>
            <a:r>
              <a:rPr lang="cs-CZ" dirty="0"/>
              <a:t>břehu </a:t>
            </a:r>
            <a:r>
              <a:rPr lang="cs-CZ" dirty="0" smtClean="0"/>
              <a:t>rybníka Hejtman rekreanti </a:t>
            </a:r>
            <a:r>
              <a:rPr lang="cs-CZ" dirty="0"/>
              <a:t>z </a:t>
            </a:r>
            <a:r>
              <a:rPr lang="cs-CZ" dirty="0" smtClean="0"/>
              <a:t>Prahy a místní mládež. </a:t>
            </a:r>
            <a:r>
              <a:rPr lang="cs-CZ" dirty="0"/>
              <a:t>Postupně se v knize odkrývají příběhy postav. Poštmistr z </a:t>
            </a:r>
            <a:r>
              <a:rPr lang="cs-CZ" dirty="0" smtClean="0"/>
              <a:t>Písečné s přáteli </a:t>
            </a:r>
            <a:r>
              <a:rPr lang="cs-CZ" dirty="0"/>
              <a:t>věší </a:t>
            </a:r>
            <a:r>
              <a:rPr lang="cs-CZ" dirty="0" smtClean="0"/>
              <a:t>lampióny </a:t>
            </a:r>
            <a:r>
              <a:rPr lang="cs-CZ" dirty="0"/>
              <a:t>na večerní zábavu. </a:t>
            </a:r>
            <a:r>
              <a:rPr lang="cs-CZ" dirty="0" smtClean="0"/>
              <a:t>Přitom </a:t>
            </a:r>
            <a:r>
              <a:rPr lang="cs-CZ" dirty="0"/>
              <a:t>je pozorují manželé Vachovi. Ti přišli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svoji živnost, o velké </a:t>
            </a:r>
            <a:r>
              <a:rPr lang="cs-CZ" dirty="0" smtClean="0"/>
              <a:t>cukrářství. </a:t>
            </a:r>
            <a:r>
              <a:rPr lang="cs-CZ" dirty="0"/>
              <a:t>Proto </a:t>
            </a:r>
            <a:r>
              <a:rPr lang="cs-CZ" dirty="0" smtClean="0"/>
              <a:t>nesouhlasí </a:t>
            </a:r>
            <a:r>
              <a:rPr lang="cs-CZ" dirty="0"/>
              <a:t>s tehdejší dobou.</a:t>
            </a:r>
          </a:p>
          <a:p>
            <a:r>
              <a:rPr lang="cs-CZ" dirty="0"/>
              <a:t>P</a:t>
            </a:r>
            <a:r>
              <a:rPr lang="cs-CZ" dirty="0" smtClean="0"/>
              <a:t>aní </a:t>
            </a:r>
            <a:r>
              <a:rPr lang="cs-CZ" dirty="0"/>
              <a:t>Vachová neskonale žárlí na </a:t>
            </a:r>
            <a:r>
              <a:rPr lang="cs-CZ" dirty="0" smtClean="0"/>
              <a:t>parádivou čtyřicátnici Věru Mixovou. </a:t>
            </a:r>
            <a:r>
              <a:rPr lang="cs-CZ" dirty="0"/>
              <a:t>J</a:t>
            </a:r>
            <a:r>
              <a:rPr lang="cs-CZ" dirty="0" smtClean="0"/>
              <a:t>ejí </a:t>
            </a:r>
            <a:r>
              <a:rPr lang="cs-CZ" dirty="0"/>
              <a:t>manžel </a:t>
            </a:r>
            <a:r>
              <a:rPr lang="cs-CZ" dirty="0" smtClean="0"/>
              <a:t>je pracovně vytížen </a:t>
            </a:r>
            <a:r>
              <a:rPr lang="cs-CZ" dirty="0"/>
              <a:t>a </a:t>
            </a:r>
            <a:r>
              <a:rPr lang="cs-CZ" dirty="0" smtClean="0"/>
              <a:t>Věra má čas se věnovat   ctitelům , teď redaktoru  </a:t>
            </a:r>
            <a:r>
              <a:rPr lang="cs-CZ" dirty="0" err="1" smtClean="0"/>
              <a:t>Morákovi</a:t>
            </a:r>
            <a:r>
              <a:rPr lang="cs-CZ" dirty="0" smtClean="0"/>
              <a:t>, nedoceněnému básníkovi, ukřivděnému slabochovi. Ve hře se potkali různí lidé různých </a:t>
            </a:r>
            <a:r>
              <a:rPr lang="cs-CZ" dirty="0"/>
              <a:t>profesí a </a:t>
            </a:r>
            <a:r>
              <a:rPr lang="cs-CZ" dirty="0" smtClean="0"/>
              <a:t>povah tří generací a řeší se </a:t>
            </a:r>
            <a:r>
              <a:rPr lang="cs-CZ" dirty="0"/>
              <a:t>tu </a:t>
            </a:r>
            <a:r>
              <a:rPr lang="cs-CZ" dirty="0" smtClean="0"/>
              <a:t>jejich mezilidské vztahy, nikoliv budovatelské téma.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5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2224</TotalTime>
  <Words>654</Words>
  <Application>Microsoft Office PowerPoint</Application>
  <PresentationFormat>Předvádění na obrazovce (4:3)</PresentationFormat>
  <Paragraphs>87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Motiv systému Office</vt:lpstr>
      <vt:lpstr>Prezentace aplikace PowerPoint</vt:lpstr>
      <vt:lpstr>Jak to bylo za války</vt:lpstr>
      <vt:lpstr>Změny v divadlech po r. 1945</vt:lpstr>
      <vt:lpstr>Opakování</vt:lpstr>
      <vt:lpstr>Odpovědi</vt:lpstr>
      <vt:lpstr>Divadelní zákon</vt:lpstr>
      <vt:lpstr>1948 - 1956</vt:lpstr>
      <vt:lpstr>Generační drama</vt:lpstr>
      <vt:lpstr>František Hrubín: Srpnová neděle /1958/ </vt:lpstr>
      <vt:lpstr>Opakování</vt:lpstr>
      <vt:lpstr>Odpovědi</vt:lpstr>
      <vt:lpstr>Další dramatikové</vt:lpstr>
      <vt:lpstr>Malé scény</vt:lpstr>
      <vt:lpstr>Opakování</vt:lpstr>
      <vt:lpstr>Odpovědi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PC</cp:lastModifiedBy>
  <cp:revision>310</cp:revision>
  <dcterms:created xsi:type="dcterms:W3CDTF">2012-06-18T15:15:37Z</dcterms:created>
  <dcterms:modified xsi:type="dcterms:W3CDTF">2014-02-10T16:57:57Z</dcterms:modified>
</cp:coreProperties>
</file>