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90" r:id="rId3"/>
    <p:sldId id="291" r:id="rId4"/>
    <p:sldId id="330" r:id="rId5"/>
    <p:sldId id="333" r:id="rId6"/>
    <p:sldId id="338" r:id="rId7"/>
    <p:sldId id="295" r:id="rId8"/>
    <p:sldId id="296" r:id="rId9"/>
    <p:sldId id="334" r:id="rId10"/>
    <p:sldId id="297" r:id="rId11"/>
    <p:sldId id="298" r:id="rId12"/>
    <p:sldId id="337" r:id="rId13"/>
    <p:sldId id="339" r:id="rId14"/>
    <p:sldId id="329" r:id="rId15"/>
    <p:sldId id="303" r:id="rId16"/>
    <p:sldId id="293" r:id="rId17"/>
    <p:sldId id="328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jaracimrman.ic.cz/Herci.html" TargetMode="External"/><Relationship Id="rId2" Type="http://schemas.openxmlformats.org/officeDocument/2006/relationships/hyperlink" Target="http://jaracimrman.ic.cz/Hry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z/" TargetMode="External"/><Relationship Id="rId2" Type="http://schemas.openxmlformats.org/officeDocument/2006/relationships/hyperlink" Target="http://cs.wikipedia.org/wiki/Jan_Ka%C4%8D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s5aBDHYhHJ4" TargetMode="External"/><Relationship Id="rId4" Type="http://schemas.openxmlformats.org/officeDocument/2006/relationships/hyperlink" Target="http://www.youtube.com/playlist?list=PL44D73FB11D0E2E40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Bolek_Pol%C3%ADvka" TargetMode="External"/><Relationship Id="rId2" Type="http://schemas.openxmlformats.org/officeDocument/2006/relationships/hyperlink" Target="http://www.ceskatelevize.cz/ivysilani/20036816005-na-plovarn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Divadlo_Bolka_Pol%C3%ADvky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zabradli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Zlat%C3%A1_%C5%A1edes%C3%A1t%C3%A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CTN1jIYP9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pUHdrEkFkA" TargetMode="External"/><Relationship Id="rId2" Type="http://schemas.openxmlformats.org/officeDocument/2006/relationships/hyperlink" Target="http://cs.wikipedia.org/wiki/Jon%C3%A1%C5%A1_a_tingltang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z/" TargetMode="External"/><Relationship Id="rId4" Type="http://schemas.openxmlformats.org/officeDocument/2006/relationships/hyperlink" Target="http://www.youtube.com/watch?v=wcLYDFIWZz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392551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Šedesátá léta – divadelní scény 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5. 5.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Přehled nejvýznamnějších malých divadelních scén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v 60. letech 20. století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Činoherní klub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Na kvalitě hereckých výkonů vznikl </a:t>
            </a:r>
            <a:r>
              <a:rPr lang="cs-CZ" dirty="0" smtClean="0">
                <a:solidFill>
                  <a:srgbClr val="FF0000"/>
                </a:solidFill>
              </a:rPr>
              <a:t>Činoherní klub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/>
              <a:t>v Praze (1965).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Základ souboru přišel z Ostravy společně s režisérem </a:t>
            </a:r>
            <a:r>
              <a:rPr lang="cs-CZ" u="sng" dirty="0">
                <a:solidFill>
                  <a:srgbClr val="FF0000"/>
                </a:solidFill>
              </a:rPr>
              <a:t>Janem Kačerem</a:t>
            </a:r>
            <a:r>
              <a:rPr lang="cs-CZ" dirty="0"/>
              <a:t> - Josef Abrhám, Petr Čepek, Jiří Hrzán, Pavel </a:t>
            </a:r>
            <a:r>
              <a:rPr lang="cs-CZ" dirty="0" smtClean="0"/>
              <a:t>Landovský, </a:t>
            </a:r>
            <a:r>
              <a:rPr lang="cs-CZ" dirty="0"/>
              <a:t>Vladimír </a:t>
            </a:r>
            <a:r>
              <a:rPr lang="cs-CZ" dirty="0" err="1"/>
              <a:t>Pucholt</a:t>
            </a:r>
            <a:r>
              <a:rPr lang="cs-CZ" dirty="0"/>
              <a:t>, </a:t>
            </a:r>
            <a:r>
              <a:rPr lang="cs-CZ" dirty="0" smtClean="0"/>
              <a:t>Jiří </a:t>
            </a:r>
            <a:r>
              <a:rPr lang="cs-CZ" dirty="0"/>
              <a:t>Kodet.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Činoherním klubu  působili také režiséři </a:t>
            </a:r>
            <a:r>
              <a:rPr lang="cs-CZ" u="sng" dirty="0" smtClean="0">
                <a:solidFill>
                  <a:srgbClr val="FF0000"/>
                </a:solidFill>
              </a:rPr>
              <a:t>Jiří Menzel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/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u="sng" dirty="0">
                <a:solidFill>
                  <a:srgbClr val="FF0000"/>
                </a:solidFill>
              </a:rPr>
              <a:t>Evald Schorm</a:t>
            </a:r>
            <a:r>
              <a:rPr lang="cs-CZ" dirty="0" smtClean="0"/>
              <a:t>.</a:t>
            </a:r>
          </a:p>
          <a:p>
            <a:r>
              <a:rPr lang="cs-CZ" dirty="0" smtClean="0"/>
              <a:t>Repertoár </a:t>
            </a:r>
            <a:r>
              <a:rPr lang="cs-CZ" dirty="0"/>
              <a:t>tvořily hry jak ruských klasiků - Gogol: </a:t>
            </a:r>
            <a:r>
              <a:rPr lang="cs-CZ" dirty="0" smtClean="0"/>
              <a:t>Revizor, Na dně, F. M. Dostojevský: Zločin </a:t>
            </a:r>
            <a:r>
              <a:rPr lang="cs-CZ" dirty="0"/>
              <a:t>a </a:t>
            </a:r>
            <a:r>
              <a:rPr lang="cs-CZ" dirty="0" smtClean="0"/>
              <a:t>trest, </a:t>
            </a:r>
            <a:br>
              <a:rPr lang="cs-CZ" dirty="0" smtClean="0"/>
            </a:br>
            <a:r>
              <a:rPr lang="cs-CZ" dirty="0" smtClean="0"/>
              <a:t>A. P. Čechov</a:t>
            </a:r>
            <a:r>
              <a:rPr lang="cs-CZ" dirty="0"/>
              <a:t>: </a:t>
            </a:r>
            <a:r>
              <a:rPr lang="cs-CZ" dirty="0" smtClean="0"/>
              <a:t>Strýček Váňa, </a:t>
            </a:r>
            <a:r>
              <a:rPr lang="cs-CZ" dirty="0"/>
              <a:t>tak </a:t>
            </a:r>
            <a:r>
              <a:rPr lang="cs-CZ" dirty="0" smtClean="0"/>
              <a:t>světových autorů </a:t>
            </a:r>
            <a:r>
              <a:rPr lang="cs-CZ" dirty="0"/>
              <a:t>- Machiavelli: </a:t>
            </a:r>
            <a:r>
              <a:rPr lang="cs-CZ" dirty="0" smtClean="0"/>
              <a:t>Mandragora, </a:t>
            </a:r>
            <a:r>
              <a:rPr lang="cs-CZ" dirty="0" err="1"/>
              <a:t>Voltaire</a:t>
            </a:r>
            <a:r>
              <a:rPr lang="cs-CZ" dirty="0"/>
              <a:t>: </a:t>
            </a:r>
            <a:r>
              <a:rPr lang="cs-CZ" dirty="0" err="1" smtClean="0"/>
              <a:t>Candide</a:t>
            </a:r>
            <a:r>
              <a:rPr lang="cs-CZ" dirty="0" smtClean="0"/>
              <a:t>, tak také českých autorů, např. B. Hrabal</a:t>
            </a:r>
            <a:r>
              <a:rPr lang="cs-CZ" dirty="0"/>
              <a:t>: </a:t>
            </a:r>
            <a:r>
              <a:rPr lang="cs-CZ" dirty="0" smtClean="0"/>
              <a:t>Něžný barbar.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81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Divadlo Járy </a:t>
            </a:r>
            <a:r>
              <a:rPr lang="cs-CZ" dirty="0" err="1" smtClean="0"/>
              <a:t>Cimrmanna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V </a:t>
            </a:r>
            <a:r>
              <a:rPr lang="cs-CZ" dirty="0"/>
              <a:t>roce </a:t>
            </a:r>
            <a:r>
              <a:rPr lang="cs-CZ" dirty="0" smtClean="0"/>
              <a:t>1967 založili </a:t>
            </a:r>
            <a:r>
              <a:rPr lang="cs-CZ" dirty="0">
                <a:solidFill>
                  <a:srgbClr val="FF0000"/>
                </a:solidFill>
              </a:rPr>
              <a:t>Ladislav Smoljak, Zdeněk Svěrák</a:t>
            </a:r>
            <a:r>
              <a:rPr lang="cs-CZ" dirty="0"/>
              <a:t>, Karel Velebný a Jiří Šebánek </a:t>
            </a:r>
            <a:r>
              <a:rPr lang="cs-CZ" dirty="0">
                <a:solidFill>
                  <a:srgbClr val="FF0000"/>
                </a:solidFill>
              </a:rPr>
              <a:t>Divadlo Járy </a:t>
            </a:r>
            <a:r>
              <a:rPr lang="cs-CZ" dirty="0" err="1">
                <a:solidFill>
                  <a:srgbClr val="FF0000"/>
                </a:solidFill>
              </a:rPr>
              <a:t>Cimrmanna</a:t>
            </a:r>
            <a:r>
              <a:rPr lang="cs-CZ" dirty="0"/>
              <a:t>. Na vědeckém výzkumu díla fiktivní postavy zneuznaného génia - vynálezce, dramatika, hudebníka, básníka, cestovatele, spisovatele Járy </a:t>
            </a:r>
            <a:r>
              <a:rPr lang="cs-CZ" dirty="0" err="1"/>
              <a:t>Cimrmanna</a:t>
            </a:r>
            <a:r>
              <a:rPr lang="cs-CZ" dirty="0"/>
              <a:t> byla založena umělecká činnost souboru. Představení se skládala z "odborné" přednášky týkající se určitého </a:t>
            </a:r>
            <a:r>
              <a:rPr lang="cs-CZ" dirty="0" smtClean="0"/>
              <a:t>oboru, jímž </a:t>
            </a:r>
            <a:r>
              <a:rPr lang="cs-CZ" dirty="0"/>
              <a:t>se J</a:t>
            </a:r>
            <a:r>
              <a:rPr lang="cs-CZ" dirty="0" smtClean="0"/>
              <a:t>. </a:t>
            </a:r>
            <a:r>
              <a:rPr lang="cs-CZ" dirty="0" err="1" smtClean="0"/>
              <a:t>Cimrmann</a:t>
            </a:r>
            <a:r>
              <a:rPr lang="cs-CZ" dirty="0" smtClean="0"/>
              <a:t> </a:t>
            </a:r>
            <a:r>
              <a:rPr lang="cs-CZ" dirty="0"/>
              <a:t>zabýval, a pak následovala divadelní hra </a:t>
            </a:r>
            <a:r>
              <a:rPr lang="cs-CZ" dirty="0" smtClean="0"/>
              <a:t>(Akt, Vyšetřování </a:t>
            </a:r>
            <a:r>
              <a:rPr lang="cs-CZ" dirty="0"/>
              <a:t>ztráty třídní </a:t>
            </a:r>
            <a:r>
              <a:rPr lang="cs-CZ" dirty="0" smtClean="0"/>
              <a:t>knihy, </a:t>
            </a:r>
            <a:r>
              <a:rPr lang="cs-CZ" dirty="0" err="1" smtClean="0"/>
              <a:t>Cimrmann</a:t>
            </a:r>
            <a:r>
              <a:rPr lang="cs-CZ" dirty="0" smtClean="0"/>
              <a:t> </a:t>
            </a:r>
            <a:r>
              <a:rPr lang="cs-CZ" dirty="0"/>
              <a:t>v říši </a:t>
            </a:r>
            <a:r>
              <a:rPr lang="cs-CZ" dirty="0" smtClean="0"/>
              <a:t>hudby, Hospoda </a:t>
            </a:r>
            <a:r>
              <a:rPr lang="cs-CZ" dirty="0"/>
              <a:t>na </a:t>
            </a:r>
            <a:r>
              <a:rPr lang="cs-CZ" dirty="0" smtClean="0"/>
              <a:t>mýtince </a:t>
            </a:r>
            <a:r>
              <a:rPr lang="cs-CZ" dirty="0"/>
              <a:t>atd</a:t>
            </a:r>
            <a:r>
              <a:rPr lang="cs-CZ" dirty="0" smtClean="0"/>
              <a:t>.).</a:t>
            </a:r>
          </a:p>
          <a:p>
            <a:r>
              <a:rPr lang="cs-CZ" b="1" i="1" dirty="0">
                <a:hlinkClick r:id="rId2"/>
              </a:rPr>
              <a:t>Hry</a:t>
            </a:r>
            <a:r>
              <a:rPr lang="cs-CZ" b="1" dirty="0">
                <a:hlinkClick r:id="rId2"/>
              </a:rPr>
              <a:t> - </a:t>
            </a:r>
            <a:r>
              <a:rPr lang="cs-CZ" b="1" i="1" dirty="0">
                <a:hlinkClick r:id="rId2"/>
              </a:rPr>
              <a:t>Jára </a:t>
            </a:r>
            <a:r>
              <a:rPr lang="cs-CZ" b="1" i="1" dirty="0" smtClean="0">
                <a:hlinkClick r:id="rId2"/>
              </a:rPr>
              <a:t>Cimrman</a:t>
            </a:r>
            <a:r>
              <a:rPr lang="cs-CZ" b="1" i="1" dirty="0" smtClean="0"/>
              <a:t>, </a:t>
            </a:r>
            <a:r>
              <a:rPr lang="cs-CZ" b="1" dirty="0">
                <a:hlinkClick r:id="rId3"/>
              </a:rPr>
              <a:t>Herci - </a:t>
            </a:r>
            <a:r>
              <a:rPr lang="cs-CZ" b="1" i="1" dirty="0">
                <a:hlinkClick r:id="rId3"/>
              </a:rPr>
              <a:t>Jára Cimrman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78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Významným režisérem, který pracoval </a:t>
            </a:r>
            <a:br>
              <a:rPr lang="cs-CZ" dirty="0" smtClean="0"/>
            </a:br>
            <a:r>
              <a:rPr lang="cs-CZ" dirty="0" smtClean="0"/>
              <a:t>v Činoherním klubu v </a:t>
            </a:r>
            <a:r>
              <a:rPr lang="cs-CZ" dirty="0"/>
              <a:t>60. </a:t>
            </a:r>
            <a:r>
              <a:rPr lang="cs-CZ" dirty="0" smtClean="0"/>
              <a:t>letech, je Jan Kačer. </a:t>
            </a:r>
            <a:br>
              <a:rPr lang="cs-CZ" dirty="0" smtClean="0"/>
            </a:br>
            <a:r>
              <a:rPr lang="cs-CZ" dirty="0" smtClean="0"/>
              <a:t>Co o něm víte? </a:t>
            </a:r>
          </a:p>
          <a:p>
            <a:pPr marL="0" indent="0">
              <a:buNone/>
            </a:pPr>
            <a:r>
              <a:rPr lang="cs-CZ" dirty="0"/>
              <a:t>	</a:t>
            </a:r>
            <a:endParaRPr lang="cs-CZ" b="1" dirty="0"/>
          </a:p>
          <a:p>
            <a:r>
              <a:rPr lang="cs-CZ" dirty="0" smtClean="0"/>
              <a:t>Zdeněk Svěrák hraje, točí filmy. Víte, s kým  skládá písně? Znáte některé? 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5574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Jan Kačer    </a:t>
            </a:r>
            <a:r>
              <a:rPr lang="cs-CZ" sz="2000" i="1" dirty="0" smtClean="0">
                <a:hlinkClick r:id="rId2"/>
              </a:rPr>
              <a:t>Jan </a:t>
            </a:r>
            <a:r>
              <a:rPr lang="cs-CZ" sz="2000" i="1" dirty="0">
                <a:hlinkClick r:id="rId2"/>
              </a:rPr>
              <a:t>Kačer</a:t>
            </a:r>
            <a:r>
              <a:rPr lang="cs-CZ" sz="2000" dirty="0">
                <a:hlinkClick r:id="rId2"/>
              </a:rPr>
              <a:t> – </a:t>
            </a:r>
            <a:r>
              <a:rPr lang="cs-CZ" sz="2000" i="1" dirty="0" smtClean="0">
                <a:hlinkClick r:id="rId2"/>
              </a:rPr>
              <a:t>Wikipedie</a:t>
            </a:r>
            <a:r>
              <a:rPr lang="cs-CZ" sz="2000" b="1" dirty="0" smtClean="0"/>
              <a:t>   ,   </a:t>
            </a:r>
            <a:r>
              <a:rPr lang="cs-CZ" sz="2000" dirty="0" smtClean="0">
                <a:hlinkClick r:id="rId3"/>
              </a:rPr>
              <a:t>www.YouTube.cz</a:t>
            </a:r>
            <a:r>
              <a:rPr lang="cs-CZ" sz="2000" dirty="0" smtClean="0"/>
              <a:t>                                               </a:t>
            </a:r>
            <a:r>
              <a:rPr lang="cs-CZ" dirty="0" smtClean="0"/>
              <a:t>(Rozhovory </a:t>
            </a:r>
            <a:r>
              <a:rPr lang="cs-CZ" dirty="0"/>
              <a:t>na konci </a:t>
            </a:r>
            <a:r>
              <a:rPr lang="cs-CZ" dirty="0" smtClean="0"/>
              <a:t>světa 28</a:t>
            </a:r>
            <a:r>
              <a:rPr lang="cs-CZ" dirty="0"/>
              <a:t>. díl - Jan Kačer 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Písně Zdeňka Svěráka.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Odpověď: </a:t>
            </a:r>
            <a:r>
              <a:rPr lang="cs-CZ" sz="2000" b="1" i="1" dirty="0">
                <a:hlinkClick r:id="rId4"/>
              </a:rPr>
              <a:t>Svěrák</a:t>
            </a:r>
            <a:r>
              <a:rPr lang="cs-CZ" sz="2000" b="1" dirty="0">
                <a:hlinkClick r:id="rId4"/>
              </a:rPr>
              <a:t> &amp; Uhlíř - </a:t>
            </a:r>
            <a:r>
              <a:rPr lang="cs-CZ" sz="2000" b="1" i="1" dirty="0">
                <a:hlinkClick r:id="rId4"/>
              </a:rPr>
              <a:t>Písničky</a:t>
            </a:r>
            <a:r>
              <a:rPr lang="cs-CZ" sz="2000" b="1" dirty="0">
                <a:hlinkClick r:id="rId4"/>
              </a:rPr>
              <a:t> – </a:t>
            </a:r>
            <a:r>
              <a:rPr lang="cs-CZ" sz="2000" b="1" dirty="0" err="1">
                <a:hlinkClick r:id="rId4"/>
              </a:rPr>
              <a:t>YouTube</a:t>
            </a:r>
            <a:endParaRPr lang="cs-CZ" sz="2000" b="1" dirty="0"/>
          </a:p>
          <a:p>
            <a:pPr marL="0" indent="0">
              <a:buNone/>
            </a:pPr>
            <a:r>
              <a:rPr lang="cs-CZ" sz="2000" b="1" i="1" dirty="0" smtClean="0">
                <a:hlinkClick r:id="rId5"/>
              </a:rPr>
              <a:t>       Zdeněk </a:t>
            </a:r>
            <a:r>
              <a:rPr lang="cs-CZ" sz="2000" b="1" i="1" dirty="0">
                <a:hlinkClick r:id="rId5"/>
              </a:rPr>
              <a:t>Svěrák</a:t>
            </a:r>
            <a:r>
              <a:rPr lang="cs-CZ" sz="2000" b="1" dirty="0">
                <a:hlinkClick r:id="rId5"/>
              </a:rPr>
              <a:t> - Televizní </a:t>
            </a:r>
            <a:r>
              <a:rPr lang="cs-CZ" sz="2000" b="1" i="1" dirty="0">
                <a:hlinkClick r:id="rId5"/>
              </a:rPr>
              <a:t>písničky</a:t>
            </a:r>
            <a:r>
              <a:rPr lang="cs-CZ" sz="2000" b="1" dirty="0">
                <a:hlinkClick r:id="rId5"/>
              </a:rPr>
              <a:t> a songy - </a:t>
            </a:r>
            <a:r>
              <a:rPr lang="cs-CZ" sz="2000" b="1" dirty="0" err="1">
                <a:hlinkClick r:id="rId5"/>
              </a:rPr>
              <a:t>YouTube</a:t>
            </a:r>
            <a:endParaRPr lang="cs-CZ" sz="20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565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Studio </a:t>
            </a:r>
            <a:r>
              <a:rPr lang="cs-CZ" dirty="0">
                <a:solidFill>
                  <a:srgbClr val="FF0000"/>
                </a:solidFill>
              </a:rPr>
              <a:t>Ypsilon </a:t>
            </a:r>
            <a:r>
              <a:rPr lang="cs-CZ" dirty="0"/>
              <a:t>vzniklo v roce 1963 </a:t>
            </a:r>
            <a:r>
              <a:rPr lang="cs-CZ" dirty="0">
                <a:solidFill>
                  <a:srgbClr val="FF0000"/>
                </a:solidFill>
              </a:rPr>
              <a:t>v </a:t>
            </a:r>
            <a:r>
              <a:rPr lang="cs-CZ" dirty="0" smtClean="0">
                <a:solidFill>
                  <a:srgbClr val="FF0000"/>
                </a:solidFill>
              </a:rPr>
              <a:t>Liberci </a:t>
            </a:r>
            <a:r>
              <a:rPr lang="cs-CZ" dirty="0" smtClean="0"/>
              <a:t>jako </a:t>
            </a:r>
            <a:r>
              <a:rPr lang="cs-CZ" dirty="0"/>
              <a:t>amatérská </a:t>
            </a:r>
            <a:r>
              <a:rPr lang="cs-CZ" dirty="0" smtClean="0"/>
              <a:t>skupina u vojenského </a:t>
            </a:r>
            <a:r>
              <a:rPr lang="cs-CZ" dirty="0"/>
              <a:t>útvaru </a:t>
            </a:r>
            <a:r>
              <a:rPr lang="cs-CZ" dirty="0" smtClean="0"/>
              <a:t>3256. Zakladatel </a:t>
            </a:r>
            <a:r>
              <a:rPr lang="cs-CZ" u="sng" dirty="0">
                <a:solidFill>
                  <a:srgbClr val="FF0000"/>
                </a:solidFill>
              </a:rPr>
              <a:t>Jan </a:t>
            </a:r>
            <a:r>
              <a:rPr lang="cs-CZ" u="sng" dirty="0" smtClean="0">
                <a:solidFill>
                  <a:srgbClr val="FF0000"/>
                </a:solidFill>
              </a:rPr>
              <a:t>Schmid. </a:t>
            </a:r>
            <a:r>
              <a:rPr lang="cs-CZ" dirty="0" smtClean="0"/>
              <a:t> </a:t>
            </a:r>
            <a:r>
              <a:rPr lang="cs-CZ" dirty="0"/>
              <a:t>Profesionální </a:t>
            </a:r>
            <a:r>
              <a:rPr lang="cs-CZ" dirty="0" smtClean="0"/>
              <a:t>začátky (1969) </a:t>
            </a:r>
            <a:r>
              <a:rPr lang="cs-CZ" dirty="0"/>
              <a:t>jsou spojeny se Severočeským loutkovým divadlem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Liberci.</a:t>
            </a:r>
            <a:r>
              <a:rPr lang="cs-CZ" dirty="0"/>
              <a:t> </a:t>
            </a:r>
          </a:p>
          <a:p>
            <a:r>
              <a:rPr lang="cs-CZ" dirty="0" smtClean="0"/>
              <a:t> Představení Ypsilonky </a:t>
            </a:r>
            <a:r>
              <a:rPr lang="cs-CZ" dirty="0"/>
              <a:t>se opírala o </a:t>
            </a:r>
            <a:r>
              <a:rPr lang="cs-CZ" dirty="0" smtClean="0"/>
              <a:t>text-appeal. Výtvarníkovi Janu Schmidovi pomáhali Luděk </a:t>
            </a:r>
            <a:r>
              <a:rPr lang="cs-CZ" dirty="0"/>
              <a:t>Sobota, Bronislav </a:t>
            </a:r>
            <a:r>
              <a:rPr lang="cs-CZ" dirty="0" err="1"/>
              <a:t>Poloczek</a:t>
            </a:r>
            <a:r>
              <a:rPr lang="cs-CZ" dirty="0"/>
              <a:t>, </a:t>
            </a:r>
            <a:r>
              <a:rPr lang="cs-CZ" u="sng" dirty="0"/>
              <a:t>Jiří </a:t>
            </a:r>
            <a:r>
              <a:rPr lang="cs-CZ" u="sng" dirty="0" smtClean="0"/>
              <a:t>Lábus, </a:t>
            </a:r>
            <a:r>
              <a:rPr lang="cs-CZ" u="sng" dirty="0"/>
              <a:t>Oldřich </a:t>
            </a:r>
            <a:r>
              <a:rPr lang="cs-CZ" u="sng" dirty="0" smtClean="0"/>
              <a:t>Kaiser</a:t>
            </a:r>
            <a:r>
              <a:rPr lang="cs-CZ" dirty="0" smtClean="0"/>
              <a:t>.</a:t>
            </a:r>
          </a:p>
          <a:p>
            <a:r>
              <a:rPr lang="cs-CZ" dirty="0" smtClean="0"/>
              <a:t>Vznikaly </a:t>
            </a:r>
            <a:r>
              <a:rPr lang="cs-CZ" dirty="0"/>
              <a:t>scénické koláže </a:t>
            </a:r>
            <a:r>
              <a:rPr lang="cs-CZ" dirty="0" smtClean="0"/>
              <a:t>(např. Encyklopedické </a:t>
            </a:r>
            <a:r>
              <a:rPr lang="cs-CZ" dirty="0"/>
              <a:t>heslo </a:t>
            </a:r>
            <a:r>
              <a:rPr lang="cs-CZ" dirty="0" err="1" smtClean="0"/>
              <a:t>XX.století</a:t>
            </a:r>
            <a:r>
              <a:rPr lang="cs-CZ" dirty="0" smtClean="0"/>
              <a:t>) </a:t>
            </a:r>
            <a:r>
              <a:rPr lang="cs-CZ" dirty="0"/>
              <a:t>a specifické přepisy klasických textů </a:t>
            </a:r>
            <a:r>
              <a:rPr lang="cs-CZ" dirty="0" smtClean="0"/>
              <a:t>(např. Shakespeare</a:t>
            </a:r>
            <a:r>
              <a:rPr lang="cs-CZ" dirty="0"/>
              <a:t>: </a:t>
            </a:r>
            <a:r>
              <a:rPr lang="cs-CZ" dirty="0" err="1" smtClean="0"/>
              <a:t>Macbeth</a:t>
            </a:r>
            <a:r>
              <a:rPr lang="cs-CZ" dirty="0" smtClean="0"/>
              <a:t>).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Později </a:t>
            </a:r>
            <a:r>
              <a:rPr lang="cs-CZ" dirty="0">
                <a:solidFill>
                  <a:srgbClr val="FF0000"/>
                </a:solidFill>
              </a:rPr>
              <a:t>se </a:t>
            </a:r>
            <a:r>
              <a:rPr lang="cs-CZ" dirty="0" smtClean="0">
                <a:solidFill>
                  <a:srgbClr val="FF0000"/>
                </a:solidFill>
              </a:rPr>
              <a:t>Studio Ypsilon přestěhovalo </a:t>
            </a:r>
            <a:r>
              <a:rPr lang="cs-CZ" dirty="0">
                <a:solidFill>
                  <a:srgbClr val="FF0000"/>
                </a:solidFill>
              </a:rPr>
              <a:t>do </a:t>
            </a:r>
            <a:r>
              <a:rPr lang="cs-CZ" dirty="0" smtClean="0">
                <a:solidFill>
                  <a:srgbClr val="FF0000"/>
                </a:solidFill>
              </a:rPr>
              <a:t>Prahy. 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Studio Ypsilon</a:t>
            </a:r>
          </a:p>
        </p:txBody>
      </p:sp>
    </p:spTree>
    <p:extLst>
      <p:ext uri="{BB962C8B-B14F-4D97-AF65-F5344CB8AC3E}">
        <p14:creationId xmlns:p14="http://schemas.microsoft.com/office/powerpoint/2010/main" val="23476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Divadlo Husa na provázku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Divadlo </a:t>
            </a:r>
            <a:r>
              <a:rPr lang="cs-CZ" dirty="0">
                <a:solidFill>
                  <a:srgbClr val="FF0000"/>
                </a:solidFill>
              </a:rPr>
              <a:t>Husa na provázku </a:t>
            </a:r>
            <a:r>
              <a:rPr lang="cs-CZ" dirty="0" smtClean="0"/>
              <a:t>(1969 přejmenováno na Divadlo </a:t>
            </a:r>
            <a:r>
              <a:rPr lang="cs-CZ" dirty="0"/>
              <a:t>Na provázku) </a:t>
            </a:r>
            <a:r>
              <a:rPr lang="cs-CZ" dirty="0">
                <a:solidFill>
                  <a:srgbClr val="FF0000"/>
                </a:solidFill>
              </a:rPr>
              <a:t>bylo založeno na podzim roku 1967 v Brně studenty a absolventy </a:t>
            </a:r>
            <a:r>
              <a:rPr lang="cs-CZ" dirty="0" smtClean="0">
                <a:solidFill>
                  <a:srgbClr val="FF0000"/>
                </a:solidFill>
              </a:rPr>
              <a:t>JAMU</a:t>
            </a:r>
            <a:r>
              <a:rPr lang="cs-CZ" dirty="0" smtClean="0"/>
              <a:t>. Název vybralo z </a:t>
            </a:r>
            <a:r>
              <a:rPr lang="cs-CZ" dirty="0"/>
              <a:t>knihy libret Jiřího </a:t>
            </a:r>
            <a:r>
              <a:rPr lang="cs-CZ" dirty="0" smtClean="0"/>
              <a:t>Mahena. </a:t>
            </a:r>
            <a:r>
              <a:rPr lang="cs-CZ" dirty="0"/>
              <a:t>Uměleckým šéfem se stal divadelní pedagog a dramaturg Bořivoj </a:t>
            </a:r>
            <a:r>
              <a:rPr lang="cs-CZ" dirty="0" smtClean="0"/>
              <a:t>Srba.</a:t>
            </a:r>
          </a:p>
          <a:p>
            <a:pPr marL="0" indent="0">
              <a:buNone/>
            </a:pPr>
            <a:r>
              <a:rPr lang="cs-CZ" dirty="0" smtClean="0"/>
              <a:t>Od </a:t>
            </a:r>
            <a:r>
              <a:rPr lang="cs-CZ" dirty="0"/>
              <a:t>1.1. 1972 </a:t>
            </a:r>
            <a:r>
              <a:rPr lang="cs-CZ" dirty="0" smtClean="0"/>
              <a:t>se </a:t>
            </a:r>
            <a:r>
              <a:rPr lang="cs-CZ" dirty="0"/>
              <a:t>divadlo </a:t>
            </a:r>
            <a:r>
              <a:rPr lang="cs-CZ" dirty="0" smtClean="0"/>
              <a:t>stalo profesionální scénou pod brněnským Domem umění .</a:t>
            </a:r>
            <a:r>
              <a:rPr lang="cs-CZ" dirty="0"/>
              <a:t> Výraznými osobnostmi tu byli </a:t>
            </a:r>
            <a:r>
              <a:rPr lang="cs-CZ" u="sng" dirty="0">
                <a:solidFill>
                  <a:srgbClr val="FF0000"/>
                </a:solidFill>
              </a:rPr>
              <a:t>Boleslav Polívka a Miroslav Donutil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 smtClean="0"/>
              <a:t>Hry </a:t>
            </a:r>
            <a:r>
              <a:rPr lang="cs-CZ" dirty="0"/>
              <a:t>Balada pro </a:t>
            </a:r>
            <a:r>
              <a:rPr lang="cs-CZ" dirty="0" smtClean="0"/>
              <a:t>banditu, napsaná </a:t>
            </a:r>
            <a:r>
              <a:rPr lang="cs-CZ" dirty="0"/>
              <a:t>na motivy Olbrachtova Nikoly </a:t>
            </a:r>
            <a:r>
              <a:rPr lang="cs-CZ" dirty="0" smtClean="0"/>
              <a:t>Šuhaje, Profesionální žena, Pohádka máje byly dramatizace literárních děl.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04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Jak se dařilo divadlu v 60. letech?</a:t>
            </a:r>
          </a:p>
          <a:p>
            <a:r>
              <a:rPr lang="cs-CZ" dirty="0" smtClean="0"/>
              <a:t>Znáte Jiřího Lábuse z filmu, ale viděli jste ho </a:t>
            </a:r>
            <a:br>
              <a:rPr lang="cs-CZ" dirty="0" smtClean="0"/>
            </a:br>
            <a:r>
              <a:rPr lang="cs-CZ" dirty="0" smtClean="0"/>
              <a:t>v divadle? </a:t>
            </a:r>
            <a:r>
              <a:rPr lang="cs-CZ" dirty="0" smtClean="0">
                <a:hlinkClick r:id="rId2"/>
              </a:rPr>
              <a:t> </a:t>
            </a:r>
            <a:endParaRPr lang="cs-CZ" dirty="0" smtClean="0"/>
          </a:p>
          <a:p>
            <a:r>
              <a:rPr lang="cs-CZ" dirty="0" smtClean="0"/>
              <a:t>Autorské divadlo Boleslava Polívky má zvláštní rysy. Jaké? </a:t>
            </a:r>
          </a:p>
          <a:p>
            <a:r>
              <a:rPr lang="cs-CZ" dirty="0" smtClean="0"/>
              <a:t>Odpověď: </a:t>
            </a:r>
            <a:r>
              <a:rPr lang="cs-CZ" sz="2000" b="1" i="1" dirty="0">
                <a:hlinkClick r:id="rId3"/>
              </a:rPr>
              <a:t>Bolek Polívka</a:t>
            </a:r>
            <a:r>
              <a:rPr lang="cs-CZ" sz="2000" b="1" dirty="0">
                <a:hlinkClick r:id="rId3"/>
              </a:rPr>
              <a:t> – Wikipedie</a:t>
            </a:r>
            <a:r>
              <a:rPr lang="cs-CZ" sz="2000" dirty="0" smtClean="0"/>
              <a:t> </a:t>
            </a:r>
            <a:r>
              <a:rPr lang="cs-CZ" dirty="0" smtClean="0"/>
              <a:t>nebo taky: </a:t>
            </a:r>
            <a:r>
              <a:rPr lang="cs-CZ" sz="2000" b="1" i="1" dirty="0">
                <a:hlinkClick r:id="rId4"/>
              </a:rPr>
              <a:t>Divadlo Bolka Polívky</a:t>
            </a:r>
            <a:r>
              <a:rPr lang="cs-CZ" sz="2000" b="1" dirty="0">
                <a:hlinkClick r:id="rId4"/>
              </a:rPr>
              <a:t> – Wikipedie</a:t>
            </a:r>
            <a:r>
              <a:rPr lang="cs-CZ" sz="2000" dirty="0" smtClean="0"/>
              <a:t>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585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i="1" dirty="0" smtClean="0"/>
          </a:p>
          <a:p>
            <a:r>
              <a:rPr lang="cs-CZ" dirty="0" smtClean="0"/>
              <a:t>Divadla </a:t>
            </a:r>
            <a:r>
              <a:rPr lang="cs-CZ" dirty="0"/>
              <a:t>malých forem - </a:t>
            </a:r>
            <a:r>
              <a:rPr lang="cs-CZ" dirty="0" smtClean="0"/>
              <a:t>valek.net</a:t>
            </a:r>
          </a:p>
          <a:p>
            <a:r>
              <a:rPr lang="cs-CZ" i="1" smtClean="0"/>
              <a:t>60</a:t>
            </a:r>
            <a:r>
              <a:rPr lang="cs-CZ" dirty="0"/>
              <a:t>. léta - dramatická tvorba: </a:t>
            </a:r>
            <a:r>
              <a:rPr lang="cs-CZ" dirty="0" smtClean="0"/>
              <a:t>TOTALITA</a:t>
            </a:r>
          </a:p>
          <a:p>
            <a:r>
              <a:rPr lang="cs-CZ" dirty="0"/>
              <a:t>Vývoj českého divadla ve 20. století - Český jazyk a </a:t>
            </a:r>
            <a:r>
              <a:rPr lang="cs-CZ" dirty="0" smtClean="0"/>
              <a:t>literatura</a:t>
            </a:r>
          </a:p>
          <a:p>
            <a:r>
              <a:rPr lang="cs-CZ" dirty="0" smtClean="0"/>
              <a:t>www.nazabradli.cz</a:t>
            </a:r>
          </a:p>
          <a:p>
            <a:r>
              <a:rPr lang="cs-CZ" dirty="0"/>
              <a:t>Hry - Jára Cimrman, Herci - Jára Cimrman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48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</a:t>
            </a:r>
            <a:r>
              <a:rPr lang="cs-CZ" dirty="0" smtClean="0">
                <a:solidFill>
                  <a:srgbClr val="FF0000"/>
                </a:solidFill>
              </a:rPr>
              <a:t>Zlatá léta šedesátá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Umělecká generace </a:t>
            </a:r>
            <a:r>
              <a:rPr lang="cs-CZ" dirty="0"/>
              <a:t>„zlatých </a:t>
            </a:r>
            <a:r>
              <a:rPr lang="cs-CZ" dirty="0" smtClean="0"/>
              <a:t>60. let“ přinesla </a:t>
            </a:r>
            <a:r>
              <a:rPr lang="cs-CZ" dirty="0"/>
              <a:t>nebývalý </a:t>
            </a:r>
            <a:r>
              <a:rPr lang="cs-CZ" dirty="0" smtClean="0"/>
              <a:t>rozmach </a:t>
            </a:r>
            <a:r>
              <a:rPr lang="cs-CZ" dirty="0"/>
              <a:t>českého divadla a </a:t>
            </a:r>
            <a:r>
              <a:rPr lang="cs-CZ" dirty="0" smtClean="0"/>
              <a:t>filmu. Mnoho malých divadel vzniklo v Praze:</a:t>
            </a:r>
          </a:p>
          <a:p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Divadlo </a:t>
            </a:r>
            <a:r>
              <a:rPr lang="cs-CZ" dirty="0">
                <a:solidFill>
                  <a:srgbClr val="FF0000"/>
                </a:solidFill>
              </a:rPr>
              <a:t>Na zábradlí, Divadlo Za </a:t>
            </a:r>
            <a:r>
              <a:rPr lang="cs-CZ" dirty="0" smtClean="0">
                <a:solidFill>
                  <a:srgbClr val="FF0000"/>
                </a:solidFill>
              </a:rPr>
              <a:t>branou, </a:t>
            </a:r>
            <a:r>
              <a:rPr lang="cs-CZ" dirty="0">
                <a:solidFill>
                  <a:srgbClr val="FF0000"/>
                </a:solidFill>
              </a:rPr>
              <a:t>Činoherní </a:t>
            </a:r>
            <a:r>
              <a:rPr lang="cs-CZ" dirty="0" smtClean="0">
                <a:solidFill>
                  <a:srgbClr val="FF0000"/>
                </a:solidFill>
              </a:rPr>
              <a:t>klub,  Divadlo </a:t>
            </a:r>
            <a:r>
              <a:rPr lang="cs-CZ" dirty="0">
                <a:solidFill>
                  <a:srgbClr val="FF0000"/>
                </a:solidFill>
              </a:rPr>
              <a:t>Járy Cimrmana</a:t>
            </a:r>
            <a:r>
              <a:rPr lang="cs-CZ" dirty="0"/>
              <a:t>. </a:t>
            </a:r>
            <a:r>
              <a:rPr lang="cs-CZ" u="sng" dirty="0"/>
              <a:t>Šedesátá </a:t>
            </a:r>
            <a:r>
              <a:rPr lang="cs-CZ" u="sng" dirty="0" smtClean="0"/>
              <a:t>léta </a:t>
            </a:r>
            <a:r>
              <a:rPr lang="cs-CZ" u="sng" dirty="0"/>
              <a:t>znamenají zlatou éru </a:t>
            </a:r>
            <a:r>
              <a:rPr lang="cs-CZ" u="sng" dirty="0" smtClean="0"/>
              <a:t>divadla Semafor.  </a:t>
            </a:r>
          </a:p>
          <a:p>
            <a:r>
              <a:rPr lang="cs-CZ" dirty="0">
                <a:solidFill>
                  <a:srgbClr val="FF0000"/>
                </a:solidFill>
              </a:rPr>
              <a:t>Ypsilonka</a:t>
            </a:r>
            <a:r>
              <a:rPr lang="cs-CZ" dirty="0"/>
              <a:t> </a:t>
            </a:r>
            <a:r>
              <a:rPr lang="cs-CZ" dirty="0" smtClean="0"/>
              <a:t>začínala v Liberci.</a:t>
            </a:r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Husa na provázku </a:t>
            </a:r>
            <a:r>
              <a:rPr lang="cs-CZ" dirty="0"/>
              <a:t>v </a:t>
            </a:r>
            <a:r>
              <a:rPr lang="cs-CZ" dirty="0" smtClean="0"/>
              <a:t>Brně.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4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Divadla malých forem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Divadla malých scén </a:t>
            </a:r>
            <a:r>
              <a:rPr lang="cs-CZ" dirty="0" smtClean="0"/>
              <a:t>staví na text-appealu, působí na diváky slovem, mluveným, zpívaným, čteným textem. </a:t>
            </a:r>
            <a:r>
              <a:rPr lang="cs-CZ" u="sng" dirty="0" smtClean="0"/>
              <a:t>Malou kapacitou </a:t>
            </a:r>
            <a:r>
              <a:rPr lang="cs-CZ" dirty="0" smtClean="0"/>
              <a:t>jsou divákovi blíž než velká divadla, vytvářejí komornější atmosféru, jsou méně oficiální.</a:t>
            </a:r>
          </a:p>
          <a:p>
            <a:r>
              <a:rPr lang="cs-CZ" dirty="0" smtClean="0"/>
              <a:t>Autoři her </a:t>
            </a:r>
            <a:r>
              <a:rPr lang="cs-CZ" dirty="0"/>
              <a:t>často vystupují i jako herci, během vystoupení komunikují s diváky. </a:t>
            </a:r>
            <a:r>
              <a:rPr lang="cs-CZ" dirty="0" smtClean="0"/>
              <a:t>Hledají zajímavé nápady, používají humor, satiru, nadsázku, </a:t>
            </a:r>
            <a:r>
              <a:rPr lang="cs-CZ" dirty="0"/>
              <a:t>vtipné </a:t>
            </a:r>
            <a:r>
              <a:rPr lang="cs-CZ" dirty="0" smtClean="0"/>
              <a:t>dialogy,… Tvorba </a:t>
            </a:r>
            <a:r>
              <a:rPr lang="cs-CZ" dirty="0"/>
              <a:t>bývá určena hlavně pro mladé. </a:t>
            </a:r>
          </a:p>
        </p:txBody>
      </p:sp>
    </p:spTree>
    <p:extLst>
      <p:ext uri="{BB962C8B-B14F-4D97-AF65-F5344CB8AC3E}">
        <p14:creationId xmlns:p14="http://schemas.microsoft.com/office/powerpoint/2010/main" val="197015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Divadlo Na zábradlí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>
                <a:hlinkClick r:id="rId2"/>
              </a:rPr>
              <a:t>www.nazabradli.cz</a:t>
            </a:r>
            <a:r>
              <a:rPr lang="cs-CZ" i="1" dirty="0" smtClean="0"/>
              <a:t> - </a:t>
            </a:r>
            <a:r>
              <a:rPr lang="cs-CZ" dirty="0" smtClean="0"/>
              <a:t>video: Historie </a:t>
            </a:r>
          </a:p>
          <a:p>
            <a:pPr marL="0" indent="0">
              <a:buNone/>
            </a:pPr>
            <a:r>
              <a:rPr lang="cs-CZ" dirty="0" smtClean="0"/>
              <a:t>„</a:t>
            </a:r>
            <a:r>
              <a:rPr lang="cs-CZ" dirty="0" smtClean="0">
                <a:solidFill>
                  <a:srgbClr val="FF0000"/>
                </a:solidFill>
              </a:rPr>
              <a:t>Divadlo </a:t>
            </a:r>
            <a:r>
              <a:rPr lang="cs-CZ" dirty="0">
                <a:solidFill>
                  <a:srgbClr val="FF0000"/>
                </a:solidFill>
              </a:rPr>
              <a:t>Na </a:t>
            </a:r>
            <a:r>
              <a:rPr lang="cs-CZ" dirty="0" smtClean="0">
                <a:solidFill>
                  <a:srgbClr val="FF0000"/>
                </a:solidFill>
              </a:rPr>
              <a:t>zábradlí</a:t>
            </a:r>
            <a:r>
              <a:rPr lang="cs-CZ" dirty="0" smtClean="0"/>
              <a:t>“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/>
              <a:t>vzniklo v roce 1958. Jeho </a:t>
            </a:r>
            <a:r>
              <a:rPr lang="cs-CZ" dirty="0" smtClean="0"/>
              <a:t>zakladatelé, </a:t>
            </a:r>
            <a:r>
              <a:rPr lang="cs-CZ" dirty="0"/>
              <a:t>Helena </a:t>
            </a:r>
            <a:r>
              <a:rPr lang="cs-CZ" dirty="0" err="1"/>
              <a:t>Philippová</a:t>
            </a:r>
            <a:r>
              <a:rPr lang="cs-CZ" dirty="0"/>
              <a:t>, Ivan Vyskočil, Jiří Suchý, Vladimír </a:t>
            </a:r>
            <a:r>
              <a:rPr lang="cs-CZ" dirty="0" smtClean="0"/>
              <a:t>Vodička, </a:t>
            </a:r>
            <a:r>
              <a:rPr lang="cs-CZ" dirty="0"/>
              <a:t>dali svému </a:t>
            </a:r>
            <a:r>
              <a:rPr lang="cs-CZ" dirty="0" smtClean="0"/>
              <a:t>divadlu </a:t>
            </a:r>
            <a:r>
              <a:rPr lang="cs-CZ" dirty="0"/>
              <a:t>název podle uličky vedoucí z Anenského náměstí na nábřeží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 smtClean="0"/>
              <a:t>„Divadlo </a:t>
            </a:r>
            <a:r>
              <a:rPr lang="cs-CZ" dirty="0"/>
              <a:t>Na </a:t>
            </a:r>
            <a:r>
              <a:rPr lang="cs-CZ" dirty="0" smtClean="0"/>
              <a:t>zábradlí je divadlo </a:t>
            </a:r>
            <a:r>
              <a:rPr lang="cs-CZ" dirty="0"/>
              <a:t>s přátelskou atmosférou, prvotřídními inscenacemi a herci</a:t>
            </a:r>
            <a:r>
              <a:rPr lang="cs-CZ" dirty="0" smtClean="0"/>
              <a:t>. </a:t>
            </a:r>
            <a:br>
              <a:rPr lang="cs-CZ" dirty="0" smtClean="0"/>
            </a:br>
            <a:r>
              <a:rPr lang="cs-CZ" dirty="0" smtClean="0"/>
              <a:t>To </a:t>
            </a:r>
            <a:r>
              <a:rPr lang="cs-CZ" dirty="0"/>
              <a:t>vše nedaleko Karlova mostu</a:t>
            </a:r>
            <a:r>
              <a:rPr lang="cs-CZ" dirty="0" smtClean="0"/>
              <a:t>!“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468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„Zlatá šedesátá“ je termín, který se více používá ve filmu. Co znamená? </a:t>
            </a:r>
          </a:p>
          <a:p>
            <a:pPr marL="0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r>
              <a:rPr lang="cs-CZ" dirty="0" smtClean="0"/>
              <a:t>Vysvětlete pojem divadla malých forem.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393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Zlatá šedesátá“ </a:t>
            </a:r>
            <a:r>
              <a:rPr lang="cs-CZ" dirty="0" smtClean="0"/>
              <a:t>je </a:t>
            </a:r>
            <a:r>
              <a:rPr lang="cs-CZ" dirty="0"/>
              <a:t>multimediální projekt zaměřený na československou </a:t>
            </a:r>
            <a:r>
              <a:rPr lang="cs-CZ" dirty="0" smtClean="0"/>
              <a:t>kinematografii </a:t>
            </a:r>
            <a:r>
              <a:rPr lang="cs-CZ" dirty="0"/>
              <a:t>60. let 20. </a:t>
            </a:r>
            <a:r>
              <a:rPr lang="cs-CZ" dirty="0" smtClean="0"/>
              <a:t>století. V divadle tento název znamená kvalitativní posun v dramatu.             </a:t>
            </a:r>
            <a:r>
              <a:rPr lang="cs-CZ" sz="2000" b="1" i="1" dirty="0" smtClean="0">
                <a:hlinkClick r:id="rId2"/>
              </a:rPr>
              <a:t>Zlatá </a:t>
            </a:r>
            <a:r>
              <a:rPr lang="cs-CZ" sz="2000" b="1" i="1" dirty="0">
                <a:hlinkClick r:id="rId2"/>
              </a:rPr>
              <a:t>šedesátá</a:t>
            </a:r>
            <a:r>
              <a:rPr lang="cs-CZ" sz="2000" b="1" dirty="0">
                <a:hlinkClick r:id="rId2"/>
              </a:rPr>
              <a:t> – Wikipedie</a:t>
            </a:r>
            <a:endParaRPr lang="cs-CZ" sz="2000" b="1" dirty="0"/>
          </a:p>
          <a:p>
            <a:pPr marL="0" indent="0">
              <a:buNone/>
            </a:pPr>
            <a:r>
              <a:rPr lang="cs-CZ" b="1" dirty="0" smtClean="0"/>
              <a:t>   </a:t>
            </a:r>
            <a:r>
              <a:rPr lang="cs-CZ" dirty="0" smtClean="0"/>
              <a:t>Podívejte </a:t>
            </a:r>
            <a:r>
              <a:rPr lang="cs-CZ" dirty="0"/>
              <a:t>se na některý z filmů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Divadla </a:t>
            </a:r>
            <a:r>
              <a:rPr lang="cs-CZ" dirty="0"/>
              <a:t>malých </a:t>
            </a:r>
            <a:r>
              <a:rPr lang="cs-CZ" dirty="0" smtClean="0"/>
              <a:t>forem jsou malou </a:t>
            </a:r>
            <a:r>
              <a:rPr lang="cs-CZ" dirty="0"/>
              <a:t>kapacitou </a:t>
            </a:r>
            <a:r>
              <a:rPr lang="cs-CZ" dirty="0" smtClean="0"/>
              <a:t>divákovi </a:t>
            </a:r>
            <a:r>
              <a:rPr lang="cs-CZ" dirty="0"/>
              <a:t>blíž než velká divadla, vytvářejí komornější atmosféru, jsou méně oficiální.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17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Semafor jede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u="sng" dirty="0" smtClean="0"/>
              <a:t>Šedesátá </a:t>
            </a:r>
            <a:r>
              <a:rPr lang="cs-CZ" u="sng" dirty="0"/>
              <a:t>léta </a:t>
            </a:r>
            <a:r>
              <a:rPr lang="cs-CZ" u="sng" dirty="0" smtClean="0"/>
              <a:t>znamenají </a:t>
            </a:r>
            <a:r>
              <a:rPr lang="cs-CZ" u="sng" dirty="0"/>
              <a:t>zlatou éru </a:t>
            </a:r>
            <a:r>
              <a:rPr lang="cs-CZ" u="sng" dirty="0" smtClean="0"/>
              <a:t>divadla </a:t>
            </a:r>
            <a:r>
              <a:rPr lang="cs-CZ" u="sng" dirty="0" smtClean="0">
                <a:solidFill>
                  <a:srgbClr val="FF0000"/>
                </a:solidFill>
              </a:rPr>
              <a:t>Semafor</a:t>
            </a:r>
            <a:r>
              <a:rPr lang="cs-CZ" dirty="0" smtClean="0"/>
              <a:t>.  Stává se pojmem a lidé stojí na představení </a:t>
            </a:r>
            <a:r>
              <a:rPr lang="cs-CZ" dirty="0">
                <a:solidFill>
                  <a:srgbClr val="FF0000"/>
                </a:solidFill>
              </a:rPr>
              <a:t>Jiřího Suchého a Jiřího </a:t>
            </a:r>
            <a:r>
              <a:rPr lang="cs-CZ" dirty="0" err="1">
                <a:solidFill>
                  <a:srgbClr val="FF0000"/>
                </a:solidFill>
              </a:rPr>
              <a:t>Šlitra</a:t>
            </a:r>
            <a:r>
              <a:rPr lang="cs-CZ" b="1" dirty="0"/>
              <a:t> </a:t>
            </a:r>
            <a:r>
              <a:rPr lang="cs-CZ" dirty="0" smtClean="0"/>
              <a:t>dlouhé </a:t>
            </a:r>
            <a:r>
              <a:rPr lang="cs-CZ" dirty="0"/>
              <a:t>fronty. Hry </a:t>
            </a:r>
            <a:r>
              <a:rPr lang="cs-CZ" u="sng" dirty="0" smtClean="0"/>
              <a:t>Zuzana </a:t>
            </a:r>
            <a:r>
              <a:rPr lang="cs-CZ" u="sng" dirty="0"/>
              <a:t>je sama </a:t>
            </a:r>
            <a:r>
              <a:rPr lang="cs-CZ" u="sng" dirty="0" smtClean="0"/>
              <a:t>doma, Taková </a:t>
            </a:r>
            <a:r>
              <a:rPr lang="cs-CZ" u="sng" dirty="0"/>
              <a:t>ztráta </a:t>
            </a:r>
            <a:r>
              <a:rPr lang="cs-CZ" u="sng" dirty="0" smtClean="0"/>
              <a:t>krve, Šest </a:t>
            </a:r>
            <a:r>
              <a:rPr lang="cs-CZ" u="sng" dirty="0"/>
              <a:t>žen Jindřicha VIII</a:t>
            </a:r>
            <a:r>
              <a:rPr lang="cs-CZ" dirty="0" smtClean="0"/>
              <a:t>., </a:t>
            </a:r>
            <a:r>
              <a:rPr lang="cs-CZ" dirty="0"/>
              <a:t>a především </a:t>
            </a:r>
            <a:r>
              <a:rPr lang="cs-CZ" u="sng" dirty="0" smtClean="0"/>
              <a:t>Jonáš </a:t>
            </a:r>
            <a:r>
              <a:rPr lang="cs-CZ" u="sng" dirty="0"/>
              <a:t>a </a:t>
            </a:r>
            <a:r>
              <a:rPr lang="cs-CZ" u="sng" dirty="0" smtClean="0"/>
              <a:t>ting-</a:t>
            </a:r>
            <a:r>
              <a:rPr lang="cs-CZ" u="sng" dirty="0" err="1" smtClean="0"/>
              <a:t>tangl</a:t>
            </a:r>
            <a:r>
              <a:rPr lang="cs-CZ" u="sng" dirty="0" smtClean="0"/>
              <a:t> </a:t>
            </a:r>
            <a:r>
              <a:rPr lang="cs-CZ" dirty="0"/>
              <a:t>se zapsaly </a:t>
            </a:r>
            <a:r>
              <a:rPr lang="cs-CZ" dirty="0" smtClean="0"/>
              <a:t>mezi </a:t>
            </a:r>
            <a:r>
              <a:rPr lang="cs-CZ" dirty="0"/>
              <a:t>klasická díla moderní divadelní tvorby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V roce 1967 </a:t>
            </a:r>
            <a:r>
              <a:rPr lang="cs-CZ" dirty="0" smtClean="0"/>
              <a:t>vytvořili </a:t>
            </a:r>
            <a:r>
              <a:rPr lang="cs-CZ" dirty="0" smtClean="0">
                <a:solidFill>
                  <a:srgbClr val="FF0000"/>
                </a:solidFill>
              </a:rPr>
              <a:t>Jiří </a:t>
            </a:r>
            <a:r>
              <a:rPr lang="cs-CZ" dirty="0">
                <a:solidFill>
                  <a:srgbClr val="FF0000"/>
                </a:solidFill>
              </a:rPr>
              <a:t>Grossmann a Miroslav </a:t>
            </a:r>
            <a:r>
              <a:rPr lang="cs-CZ" dirty="0" smtClean="0">
                <a:solidFill>
                  <a:srgbClr val="FF0000"/>
                </a:solidFill>
              </a:rPr>
              <a:t>Šimek </a:t>
            </a:r>
            <a:r>
              <a:rPr lang="cs-CZ" dirty="0"/>
              <a:t>další </a:t>
            </a:r>
            <a:r>
              <a:rPr lang="cs-CZ" dirty="0" smtClean="0"/>
              <a:t>zábavnou dvojici</a:t>
            </a:r>
            <a:r>
              <a:rPr lang="cs-CZ" dirty="0"/>
              <a:t>. Jejich humor společně psaných povídek a scének doplňovaný písničkami </a:t>
            </a:r>
            <a:r>
              <a:rPr lang="cs-CZ" dirty="0" err="1"/>
              <a:t>J.Grossmanna</a:t>
            </a:r>
            <a:r>
              <a:rPr lang="cs-CZ" dirty="0"/>
              <a:t> </a:t>
            </a:r>
            <a:r>
              <a:rPr lang="cs-CZ" dirty="0" smtClean="0"/>
              <a:t>navozoval </a:t>
            </a:r>
            <a:r>
              <a:rPr lang="cs-CZ" dirty="0"/>
              <a:t>studentskou recesi a zároveň využíval </a:t>
            </a:r>
            <a:r>
              <a:rPr lang="cs-CZ" dirty="0" smtClean="0"/>
              <a:t>bohatých výrazových  možností jazyka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102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Divadlo Za </a:t>
            </a:r>
            <a:r>
              <a:rPr lang="cs-CZ" dirty="0" smtClean="0"/>
              <a:t>branou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Divadlo Za branou </a:t>
            </a:r>
            <a:r>
              <a:rPr lang="cs-CZ" dirty="0" smtClean="0"/>
              <a:t>založil roku 1965 </a:t>
            </a:r>
            <a:r>
              <a:rPr lang="cs-CZ" u="sng" dirty="0" smtClean="0">
                <a:solidFill>
                  <a:srgbClr val="FF0000"/>
                </a:solidFill>
              </a:rPr>
              <a:t>Otomar Krejča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 herec  z ND, s </a:t>
            </a:r>
            <a:r>
              <a:rPr lang="cs-CZ" u="sng" dirty="0" smtClean="0"/>
              <a:t>Josefem Topolem</a:t>
            </a:r>
            <a:r>
              <a:rPr lang="cs-CZ" dirty="0" smtClean="0"/>
              <a:t>, </a:t>
            </a:r>
            <a:r>
              <a:rPr lang="cs-CZ" dirty="0"/>
              <a:t>Karlem Krausem, </a:t>
            </a:r>
            <a:r>
              <a:rPr lang="cs-CZ" dirty="0" smtClean="0"/>
              <a:t>Marií </a:t>
            </a:r>
            <a:r>
              <a:rPr lang="cs-CZ" dirty="0"/>
              <a:t>Tomášovou a Janem </a:t>
            </a:r>
            <a:r>
              <a:rPr lang="cs-CZ" dirty="0" smtClean="0"/>
              <a:t>Třískou. Vytvořili divadlo, jehož inscenace předváděly psychologické exkurze do života  postav. </a:t>
            </a:r>
          </a:p>
          <a:p>
            <a:r>
              <a:rPr lang="cs-CZ" dirty="0" smtClean="0"/>
              <a:t>Herci Jan Tříska, Luděk </a:t>
            </a:r>
            <a:r>
              <a:rPr lang="cs-CZ" dirty="0"/>
              <a:t>Munzar, Libuše Šafránková, Hana </a:t>
            </a:r>
            <a:r>
              <a:rPr lang="cs-CZ" dirty="0" smtClean="0"/>
              <a:t>Maciuchová</a:t>
            </a:r>
            <a:r>
              <a:rPr lang="cs-CZ" dirty="0"/>
              <a:t>, Milena Dvorská, Jan Hartl či Miroslav </a:t>
            </a:r>
            <a:r>
              <a:rPr lang="cs-CZ" dirty="0" smtClean="0"/>
              <a:t>Moravec  vytvářeli nádherné role v dramatech A. P. Čechova: Racek, Tři sestry, Sofokla Oidipus a </a:t>
            </a:r>
            <a:r>
              <a:rPr lang="cs-CZ" dirty="0" err="1" smtClean="0"/>
              <a:t>Antigona</a:t>
            </a:r>
            <a:r>
              <a:rPr lang="cs-CZ" dirty="0" smtClean="0"/>
              <a:t>, </a:t>
            </a:r>
            <a:r>
              <a:rPr lang="cs-CZ" dirty="0"/>
              <a:t>J. </a:t>
            </a:r>
            <a:r>
              <a:rPr lang="cs-CZ" dirty="0" smtClean="0"/>
              <a:t>Topola Kočka </a:t>
            </a:r>
            <a:r>
              <a:rPr lang="cs-CZ" dirty="0"/>
              <a:t>na </a:t>
            </a:r>
            <a:r>
              <a:rPr lang="cs-CZ" dirty="0" smtClean="0"/>
              <a:t>kolejích, Hodina lásky - </a:t>
            </a:r>
            <a:r>
              <a:rPr lang="cs-CZ" b="1" i="1" dirty="0" smtClean="0">
                <a:hlinkClick r:id="rId2"/>
              </a:rPr>
              <a:t>Hodina </a:t>
            </a:r>
            <a:r>
              <a:rPr lang="cs-CZ" b="1" i="1" dirty="0">
                <a:hlinkClick r:id="rId2"/>
              </a:rPr>
              <a:t>lásky</a:t>
            </a:r>
            <a:r>
              <a:rPr lang="cs-CZ" b="1" dirty="0">
                <a:hlinkClick r:id="rId2"/>
              </a:rPr>
              <a:t>, 1. část. - </a:t>
            </a:r>
            <a:r>
              <a:rPr lang="cs-CZ" b="1" dirty="0" err="1">
                <a:hlinkClick r:id="rId2"/>
              </a:rPr>
              <a:t>YouTube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A. </a:t>
            </a:r>
            <a:r>
              <a:rPr lang="cs-CZ" dirty="0" err="1" smtClean="0"/>
              <a:t>Musseta</a:t>
            </a:r>
            <a:r>
              <a:rPr lang="cs-CZ" dirty="0" smtClean="0"/>
              <a:t> </a:t>
            </a:r>
            <a:r>
              <a:rPr lang="cs-CZ" dirty="0" err="1" smtClean="0"/>
              <a:t>Lorrenzaccio</a:t>
            </a:r>
            <a:r>
              <a:rPr lang="cs-CZ" dirty="0"/>
              <a:t> </a:t>
            </a:r>
            <a:r>
              <a:rPr lang="cs-CZ" dirty="0" smtClean="0"/>
              <a:t>aj.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u="sng" dirty="0" smtClean="0"/>
              <a:t>V </a:t>
            </a:r>
            <a:r>
              <a:rPr lang="cs-CZ" u="sng" dirty="0"/>
              <a:t>roce 1972 </a:t>
            </a:r>
            <a:r>
              <a:rPr lang="cs-CZ" u="sng" dirty="0" smtClean="0"/>
              <a:t>bylo Krejčovo Divadlo </a:t>
            </a:r>
            <a:r>
              <a:rPr lang="cs-CZ" u="sng" dirty="0"/>
              <a:t>Za </a:t>
            </a:r>
            <a:r>
              <a:rPr lang="cs-CZ" u="sng" dirty="0" smtClean="0"/>
              <a:t>branou zrušeno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298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 čem je hra Jonáš a tingltangl ? Odpověď: </a:t>
            </a:r>
            <a:r>
              <a:rPr lang="cs-CZ" sz="2000" b="1" i="1" dirty="0">
                <a:hlinkClick r:id="rId2"/>
              </a:rPr>
              <a:t>Jonáš</a:t>
            </a:r>
            <a:r>
              <a:rPr lang="cs-CZ" sz="2000" b="1" dirty="0">
                <a:hlinkClick r:id="rId2"/>
              </a:rPr>
              <a:t> a tingltangl – </a:t>
            </a:r>
            <a:r>
              <a:rPr lang="cs-CZ" sz="2000" b="1" dirty="0" smtClean="0">
                <a:hlinkClick r:id="rId2"/>
              </a:rPr>
              <a:t>Wikipedie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>
                <a:hlinkClick r:id="rId3"/>
              </a:rPr>
              <a:t>      Jiří </a:t>
            </a:r>
            <a:r>
              <a:rPr lang="cs-CZ" sz="2000" b="1" dirty="0" err="1">
                <a:hlinkClick r:id="rId3"/>
              </a:rPr>
              <a:t>Šlitr</a:t>
            </a:r>
            <a:r>
              <a:rPr lang="cs-CZ" sz="2000" b="1" dirty="0">
                <a:hlinkClick r:id="rId3"/>
              </a:rPr>
              <a:t> Šla Nanynka do zelí 1.část - </a:t>
            </a:r>
            <a:r>
              <a:rPr lang="cs-CZ" sz="2000" b="1" dirty="0" err="1">
                <a:hlinkClick r:id="rId3"/>
              </a:rPr>
              <a:t>YouTube</a:t>
            </a:r>
            <a:endParaRPr lang="pl-PL" sz="2000" b="1" dirty="0" smtClean="0"/>
          </a:p>
          <a:p>
            <a:r>
              <a:rPr lang="pl-PL" dirty="0" smtClean="0"/>
              <a:t>Znáte Erbenovu Kytici v podání Semaforu? </a:t>
            </a:r>
            <a:r>
              <a:rPr lang="cs-CZ" sz="2000" b="1" i="1" dirty="0" smtClean="0">
                <a:hlinkClick r:id="rId4"/>
              </a:rPr>
              <a:t>Semafor</a:t>
            </a:r>
            <a:r>
              <a:rPr lang="cs-CZ" sz="2000" b="1" dirty="0" smtClean="0">
                <a:hlinkClick r:id="rId4"/>
              </a:rPr>
              <a:t> - </a:t>
            </a:r>
            <a:r>
              <a:rPr lang="cs-CZ" sz="2000" b="1" dirty="0">
                <a:hlinkClick r:id="rId4"/>
              </a:rPr>
              <a:t>Kytice - </a:t>
            </a:r>
            <a:r>
              <a:rPr lang="cs-CZ" sz="2000" b="1" dirty="0" err="1">
                <a:hlinkClick r:id="rId4"/>
              </a:rPr>
              <a:t>YouTube</a:t>
            </a:r>
            <a:endParaRPr lang="pl-PL" sz="2000" dirty="0" smtClean="0"/>
          </a:p>
          <a:p>
            <a:r>
              <a:rPr lang="pl-PL" dirty="0" smtClean="0"/>
              <a:t>O čem jsou povídky Šimka a Grossmanna? </a:t>
            </a:r>
          </a:p>
          <a:p>
            <a:pPr marL="0" indent="0">
              <a:buNone/>
            </a:pPr>
            <a:r>
              <a:rPr lang="pl-PL" dirty="0" smtClean="0"/>
              <a:t>    Na </a:t>
            </a:r>
            <a:r>
              <a:rPr lang="pl-PL" sz="2000" dirty="0" smtClean="0">
                <a:hlinkClick r:id="rId5"/>
              </a:rPr>
              <a:t>www.YouTube.cz</a:t>
            </a:r>
            <a:r>
              <a:rPr lang="pl-PL" dirty="0" smtClean="0"/>
              <a:t> zvolte povídky    (Květinářka, V</a:t>
            </a:r>
            <a:r>
              <a:rPr lang="cs-CZ" dirty="0" err="1" smtClean="0"/>
              <a:t>ýlet</a:t>
            </a:r>
            <a:r>
              <a:rPr lang="cs-CZ" dirty="0" smtClean="0"/>
              <a:t> </a:t>
            </a:r>
            <a:r>
              <a:rPr lang="cs-CZ" dirty="0"/>
              <a:t>s </a:t>
            </a:r>
            <a:r>
              <a:rPr lang="cs-CZ" dirty="0" err="1" smtClean="0"/>
              <a:t>Lomcovákem</a:t>
            </a:r>
            <a:r>
              <a:rPr lang="cs-CZ" dirty="0"/>
              <a:t>, </a:t>
            </a:r>
            <a:r>
              <a:rPr lang="cs-CZ" dirty="0" smtClean="0"/>
              <a:t>Maturitní večírek).  </a:t>
            </a:r>
            <a:endParaRPr lang="pl-PL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132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664</Words>
  <Application>Microsoft Office PowerPoint</Application>
  <PresentationFormat>Předvádění na obrazovce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Prezentace aplikace PowerPoint</vt:lpstr>
      <vt:lpstr>„Zlatá léta šedesátá“</vt:lpstr>
      <vt:lpstr>Divadla malých forem</vt:lpstr>
      <vt:lpstr>Divadlo Na zábradlí</vt:lpstr>
      <vt:lpstr>Opakování</vt:lpstr>
      <vt:lpstr>Odpovědi</vt:lpstr>
      <vt:lpstr>Semafor jede</vt:lpstr>
      <vt:lpstr>Divadlo Za branou</vt:lpstr>
      <vt:lpstr>Opakování</vt:lpstr>
      <vt:lpstr>Činoherní klub</vt:lpstr>
      <vt:lpstr>Divadlo Járy Cimrmanna</vt:lpstr>
      <vt:lpstr>Opakování</vt:lpstr>
      <vt:lpstr>Odpovědi</vt:lpstr>
      <vt:lpstr>Studio Ypsilon</vt:lpstr>
      <vt:lpstr>Divadlo Husa na provázku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255</cp:revision>
  <dcterms:created xsi:type="dcterms:W3CDTF">2012-06-18T15:15:37Z</dcterms:created>
  <dcterms:modified xsi:type="dcterms:W3CDTF">2014-02-10T17:00:41Z</dcterms:modified>
</cp:coreProperties>
</file>