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2" r:id="rId2"/>
    <p:sldId id="290" r:id="rId3"/>
    <p:sldId id="302" r:id="rId4"/>
    <p:sldId id="318" r:id="rId5"/>
    <p:sldId id="294" r:id="rId6"/>
    <p:sldId id="301" r:id="rId7"/>
    <p:sldId id="319" r:id="rId8"/>
    <p:sldId id="321" r:id="rId9"/>
    <p:sldId id="293" r:id="rId10"/>
    <p:sldId id="305" r:id="rId11"/>
    <p:sldId id="308" r:id="rId12"/>
    <p:sldId id="316" r:id="rId13"/>
    <p:sldId id="289" r:id="rId14"/>
    <p:sldId id="32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E4449-071E-4C7E-BC12-8F93193B5155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5DAC9-46D5-4143-BA84-472D93F57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148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y60tghaGio" TargetMode="External"/><Relationship Id="rId2" Type="http://schemas.openxmlformats.org/officeDocument/2006/relationships/hyperlink" Target="http://www.rozhlas.cz/dvojka/stream/_zprava/josef-topol-hodina-lasky--125701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atelevize.cz/porady/1001405950-zblizka/20036219907-oldrich-danek/" TargetMode="External"/><Relationship Id="rId2" Type="http://schemas.openxmlformats.org/officeDocument/2006/relationships/hyperlink" Target="http://www.google.cz/url?sa=t&amp;rct=j&amp;q=&amp;esrc=s&amp;frm=1&amp;source=web&amp;cd=1&amp;sqi=2&amp;ved=0CCsQFjAA&amp;url=http://cs.wikipedia.org/wiki/Old%C5%99ich_Dan%C4%9Bk&amp;ei=iw2SUurWD6fR7AampYDgCw&amp;usg=AFQjCNFrgFLOYBbOTyrhg3Hynad-ytChjQ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y-jazyk.cz/ctenarsky-denik/oldrich-danek/dva-na-koni-jeden-na-oslu.html" TargetMode="External"/><Relationship Id="rId2" Type="http://schemas.openxmlformats.org/officeDocument/2006/relationships/hyperlink" Target="http://cs.wikipedia.org/wiki/V%C3%A1clav_Have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talita.cz/60/60_13_03_01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u.cz/cs/ects/informace-o-studijnich-programech/studijni-obory-damu" TargetMode="External"/><Relationship Id="rId2" Type="http://schemas.openxmlformats.org/officeDocument/2006/relationships/hyperlink" Target="http://www.fdb.cz/film/kdyby-tisic-klarinetu/1012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zabradli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Brat%C5%99i_Karamazovi" TargetMode="External"/><Relationship Id="rId2" Type="http://schemas.openxmlformats.org/officeDocument/2006/relationships/hyperlink" Target="http://www.nazabradli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isovatele.cz/vaclav-havel#c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200987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Osobnosti  60. léta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8. 5. 2013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Významné osobnosti dramatu v 60. letech 20. století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Josef Topol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Josef Topol </a:t>
            </a:r>
            <a:r>
              <a:rPr lang="cs-CZ" dirty="0"/>
              <a:t>(* </a:t>
            </a:r>
            <a:r>
              <a:rPr lang="cs-CZ" dirty="0" smtClean="0"/>
              <a:t> 1935) </a:t>
            </a:r>
            <a:r>
              <a:rPr lang="cs-CZ" dirty="0"/>
              <a:t>je český básník a </a:t>
            </a:r>
            <a:r>
              <a:rPr lang="cs-CZ" dirty="0" smtClean="0"/>
              <a:t>dramatik.</a:t>
            </a:r>
            <a:endParaRPr lang="cs-CZ" dirty="0"/>
          </a:p>
          <a:p>
            <a:r>
              <a:rPr lang="cs-CZ" dirty="0" smtClean="0"/>
              <a:t>Studium na DAMU ukončil </a:t>
            </a:r>
            <a:r>
              <a:rPr lang="cs-CZ" dirty="0"/>
              <a:t>roku 1959</a:t>
            </a:r>
            <a:r>
              <a:rPr lang="cs-CZ" dirty="0" smtClean="0"/>
              <a:t>. Potom spisovatel </a:t>
            </a:r>
            <a:br>
              <a:rPr lang="cs-CZ" dirty="0" smtClean="0"/>
            </a:br>
            <a:r>
              <a:rPr lang="cs-CZ" dirty="0" smtClean="0"/>
              <a:t>z </a:t>
            </a:r>
            <a:r>
              <a:rPr lang="cs-CZ" dirty="0"/>
              <a:t>povolání. Roku 1965 se stal režisérem a dramaturgem Divadla za </a:t>
            </a:r>
            <a:r>
              <a:rPr lang="cs-CZ" dirty="0" smtClean="0"/>
              <a:t>branou. </a:t>
            </a:r>
            <a:r>
              <a:rPr lang="cs-CZ" dirty="0"/>
              <a:t>V roce 1972 bylo toto divadlo </a:t>
            </a:r>
            <a:r>
              <a:rPr lang="cs-CZ" dirty="0" smtClean="0"/>
              <a:t>zavřeno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J. Topol </a:t>
            </a:r>
            <a:r>
              <a:rPr lang="cs-CZ" dirty="0" smtClean="0"/>
              <a:t>zakázán. Vystřídal několik zaměstnání, překládal  (např. A. P. Čechova a W. Shakespeara). Psal hry (</a:t>
            </a:r>
            <a:r>
              <a:rPr lang="cs-CZ" dirty="0">
                <a:solidFill>
                  <a:srgbClr val="FF0000"/>
                </a:solidFill>
              </a:rPr>
              <a:t>Kočka </a:t>
            </a:r>
            <a:r>
              <a:rPr lang="cs-CZ" dirty="0" smtClean="0">
                <a:solidFill>
                  <a:srgbClr val="FF0000"/>
                </a:solidFill>
              </a:rPr>
              <a:t>na kolejích, Slavík </a:t>
            </a:r>
            <a:r>
              <a:rPr lang="cs-CZ" dirty="0">
                <a:solidFill>
                  <a:srgbClr val="FF0000"/>
                </a:solidFill>
              </a:rPr>
              <a:t>k večeři</a:t>
            </a:r>
            <a:r>
              <a:rPr lang="cs-CZ" dirty="0" smtClean="0">
                <a:solidFill>
                  <a:srgbClr val="FF0000"/>
                </a:solidFill>
              </a:rPr>
              <a:t>, Hodina </a:t>
            </a:r>
            <a:r>
              <a:rPr lang="cs-CZ" dirty="0">
                <a:solidFill>
                  <a:srgbClr val="FF0000"/>
                </a:solidFill>
              </a:rPr>
              <a:t>lásky</a:t>
            </a:r>
            <a:r>
              <a:rPr lang="cs-CZ" dirty="0" smtClean="0">
                <a:solidFill>
                  <a:srgbClr val="FF0000"/>
                </a:solidFill>
              </a:rPr>
              <a:t>, Sbohem</a:t>
            </a:r>
            <a:r>
              <a:rPr lang="cs-CZ" dirty="0">
                <a:solidFill>
                  <a:srgbClr val="FF0000"/>
                </a:solidFill>
              </a:rPr>
              <a:t>, Sokrate</a:t>
            </a:r>
            <a:r>
              <a:rPr lang="cs-CZ" dirty="0" smtClean="0">
                <a:solidFill>
                  <a:srgbClr val="FF0000"/>
                </a:solidFill>
              </a:rPr>
              <a:t>!, Stěhování </a:t>
            </a:r>
            <a:r>
              <a:rPr lang="cs-CZ" dirty="0">
                <a:solidFill>
                  <a:srgbClr val="FF0000"/>
                </a:solidFill>
              </a:rPr>
              <a:t>duší</a:t>
            </a:r>
            <a:r>
              <a:rPr lang="cs-CZ" dirty="0" smtClean="0">
                <a:solidFill>
                  <a:srgbClr val="FF0000"/>
                </a:solidFill>
              </a:rPr>
              <a:t>, Hlasy </a:t>
            </a:r>
            <a:r>
              <a:rPr lang="cs-CZ" sz="2600" dirty="0" smtClean="0">
                <a:solidFill>
                  <a:srgbClr val="FF0000"/>
                </a:solidFill>
              </a:rPr>
              <a:t>ptáků</a:t>
            </a:r>
            <a:r>
              <a:rPr lang="cs-CZ" sz="2600" dirty="0" smtClean="0"/>
              <a:t>).</a:t>
            </a:r>
            <a:r>
              <a:rPr lang="cs-CZ" sz="2600" b="1" i="1" dirty="0">
                <a:hlinkClick r:id="rId2"/>
              </a:rPr>
              <a:t> Josef Topol</a:t>
            </a:r>
            <a:r>
              <a:rPr lang="cs-CZ" sz="2600" b="1" dirty="0">
                <a:hlinkClick r:id="rId2"/>
              </a:rPr>
              <a:t>: Hodina lásky | Hry a četby - Audia - Český rozhlas</a:t>
            </a:r>
            <a:endParaRPr lang="cs-CZ" sz="2600" dirty="0" smtClean="0"/>
          </a:p>
          <a:p>
            <a:r>
              <a:rPr lang="cs-CZ" dirty="0" smtClean="0"/>
              <a:t>Jeho </a:t>
            </a:r>
            <a:r>
              <a:rPr lang="cs-CZ" dirty="0"/>
              <a:t>syn Jáchym </a:t>
            </a:r>
            <a:r>
              <a:rPr lang="cs-CZ" dirty="0" smtClean="0"/>
              <a:t>Topol píše prózu i poezii. </a:t>
            </a:r>
            <a:r>
              <a:rPr lang="cs-CZ" dirty="0"/>
              <a:t>Jeho druhý syn Filip byl členem rockové skupiny Psí </a:t>
            </a:r>
            <a:r>
              <a:rPr lang="cs-CZ" dirty="0" smtClean="0"/>
              <a:t>vojáci.</a:t>
            </a:r>
          </a:p>
          <a:p>
            <a:r>
              <a:rPr lang="cs-CZ" sz="2600" b="1" dirty="0" smtClean="0">
                <a:hlinkClick r:id="rId3"/>
              </a:rPr>
              <a:t>Zblízka</a:t>
            </a:r>
            <a:r>
              <a:rPr lang="cs-CZ" sz="2600" b="1" dirty="0">
                <a:hlinkClick r:id="rId3"/>
              </a:rPr>
              <a:t>: </a:t>
            </a:r>
            <a:r>
              <a:rPr lang="cs-CZ" sz="2600" b="1" i="1" dirty="0">
                <a:hlinkClick r:id="rId3"/>
              </a:rPr>
              <a:t>Josef Topol</a:t>
            </a:r>
            <a:r>
              <a:rPr lang="cs-CZ" sz="2600" b="1" dirty="0">
                <a:hlinkClick r:id="rId3"/>
              </a:rPr>
              <a:t> - </a:t>
            </a:r>
            <a:r>
              <a:rPr lang="cs-CZ" sz="2600" b="1" dirty="0" err="1">
                <a:hlinkClick r:id="rId3"/>
              </a:rPr>
              <a:t>YouTube</a:t>
            </a:r>
            <a:endParaRPr lang="cs-CZ" sz="26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20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Oldřich Daněk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Oldřich Daněk </a:t>
            </a:r>
            <a:r>
              <a:rPr lang="cs-CZ" dirty="0" smtClean="0"/>
              <a:t>(1927 </a:t>
            </a:r>
            <a:r>
              <a:rPr lang="cs-CZ" dirty="0"/>
              <a:t>– </a:t>
            </a:r>
            <a:r>
              <a:rPr lang="cs-CZ" dirty="0" smtClean="0"/>
              <a:t>2000) </a:t>
            </a:r>
            <a:r>
              <a:rPr lang="cs-CZ" dirty="0"/>
              <a:t>byl český dramatik, spisovatel, režisér a scenárista. Ve své dramatické tvorbě se inspiroval </a:t>
            </a:r>
            <a:r>
              <a:rPr lang="cs-CZ" dirty="0" smtClean="0"/>
              <a:t>epickým </a:t>
            </a:r>
            <a:r>
              <a:rPr lang="cs-CZ" dirty="0"/>
              <a:t>divadlem </a:t>
            </a:r>
            <a:r>
              <a:rPr lang="cs-CZ" dirty="0" err="1"/>
              <a:t>Bertolta</a:t>
            </a:r>
            <a:r>
              <a:rPr lang="cs-CZ" dirty="0"/>
              <a:t> Brechta</a:t>
            </a:r>
            <a:r>
              <a:rPr lang="cs-CZ" dirty="0" smtClean="0"/>
              <a:t>. </a:t>
            </a:r>
            <a:r>
              <a:rPr lang="cs-CZ" sz="2400" b="1" i="1" dirty="0">
                <a:hlinkClick r:id="rId2"/>
              </a:rPr>
              <a:t>Oldřich Daněk</a:t>
            </a:r>
            <a:r>
              <a:rPr lang="cs-CZ" sz="2400" b="1" dirty="0">
                <a:hlinkClick r:id="rId2"/>
              </a:rPr>
              <a:t> – Wikipedie</a:t>
            </a:r>
            <a:endParaRPr lang="cs-CZ" sz="2400" dirty="0" smtClean="0"/>
          </a:p>
          <a:p>
            <a:r>
              <a:rPr lang="cs-CZ" dirty="0" smtClean="0"/>
              <a:t>Vystudoval </a:t>
            </a:r>
            <a:r>
              <a:rPr lang="cs-CZ" dirty="0"/>
              <a:t>pražskou DAMU v letech 1946–1950.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Stal se </a:t>
            </a:r>
            <a:r>
              <a:rPr lang="cs-CZ" dirty="0"/>
              <a:t>režisérem Klicperova divadla v Hradci Králové, </a:t>
            </a:r>
            <a:r>
              <a:rPr lang="cs-CZ" dirty="0" smtClean="0"/>
              <a:t>pak Divadla </a:t>
            </a:r>
            <a:r>
              <a:rPr lang="cs-CZ" dirty="0"/>
              <a:t>F. X. Šaldy v </a:t>
            </a:r>
            <a:r>
              <a:rPr lang="cs-CZ" dirty="0" smtClean="0"/>
              <a:t>Liberci, v </a:t>
            </a:r>
            <a:r>
              <a:rPr lang="cs-CZ" dirty="0"/>
              <a:t>závěru života spolupracoval zejména s pražským Vinohradským </a:t>
            </a:r>
            <a:r>
              <a:rPr lang="cs-CZ" dirty="0" smtClean="0"/>
              <a:t>divadlem. </a:t>
            </a:r>
            <a:r>
              <a:rPr lang="cs-CZ" sz="2400" dirty="0">
                <a:hlinkClick r:id="rId3"/>
              </a:rPr>
              <a:t>Oldřich Daněk — Česká </a:t>
            </a:r>
            <a:r>
              <a:rPr lang="cs-CZ" sz="2400" dirty="0" smtClean="0">
                <a:hlinkClick r:id="rId3"/>
              </a:rPr>
              <a:t>televize</a:t>
            </a:r>
            <a:endParaRPr lang="cs-CZ" sz="2400" dirty="0" smtClean="0"/>
          </a:p>
          <a:p>
            <a:r>
              <a:rPr lang="cs-CZ" dirty="0"/>
              <a:t>Jeho hry se často zabývají </a:t>
            </a:r>
            <a:r>
              <a:rPr lang="cs-CZ" dirty="0" smtClean="0"/>
              <a:t>morálkou, např.</a:t>
            </a:r>
            <a:r>
              <a:rPr lang="cs-CZ" i="1" dirty="0"/>
              <a:t> </a:t>
            </a:r>
            <a:r>
              <a:rPr lang="cs-CZ" dirty="0">
                <a:solidFill>
                  <a:srgbClr val="FF0000"/>
                </a:solidFill>
              </a:rPr>
              <a:t>Svatba sňatkového </a:t>
            </a:r>
            <a:r>
              <a:rPr lang="cs-CZ" dirty="0" smtClean="0">
                <a:solidFill>
                  <a:srgbClr val="FF0000"/>
                </a:solidFill>
              </a:rPr>
              <a:t>podvodníka</a:t>
            </a:r>
            <a:r>
              <a:rPr lang="cs-CZ" dirty="0" smtClean="0"/>
              <a:t> (1961), </a:t>
            </a:r>
            <a:r>
              <a:rPr lang="cs-CZ" dirty="0">
                <a:solidFill>
                  <a:srgbClr val="FF0000"/>
                </a:solidFill>
              </a:rPr>
              <a:t>Dva na koni, jeden 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na oslu</a:t>
            </a:r>
            <a:r>
              <a:rPr lang="cs-CZ" dirty="0"/>
              <a:t> </a:t>
            </a:r>
            <a:r>
              <a:rPr lang="cs-CZ" dirty="0" smtClean="0"/>
              <a:t>(1971), </a:t>
            </a:r>
            <a:r>
              <a:rPr lang="cs-CZ" dirty="0">
                <a:solidFill>
                  <a:srgbClr val="FF0000"/>
                </a:solidFill>
              </a:rPr>
              <a:t>Vévodkyně valdštejnských </a:t>
            </a:r>
            <a:r>
              <a:rPr lang="cs-CZ" dirty="0" smtClean="0">
                <a:solidFill>
                  <a:srgbClr val="FF0000"/>
                </a:solidFill>
              </a:rPr>
              <a:t>vojsk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/>
              <a:t>(1980).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10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/>
            </a:r>
            <a:br>
              <a:rPr lang="cs-CZ" b="1" dirty="0"/>
            </a:br>
            <a:r>
              <a:rPr lang="cs-CZ" dirty="0" smtClean="0"/>
              <a:t>Jan Kačer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Jan Kačer</a:t>
            </a:r>
            <a:r>
              <a:rPr lang="cs-CZ" dirty="0" smtClean="0"/>
              <a:t>, nar. 1936, režisér, absolvoval </a:t>
            </a:r>
            <a:r>
              <a:rPr lang="pl-PL" dirty="0"/>
              <a:t>v letech 1954-1959 režii na DAMU. </a:t>
            </a:r>
            <a:endParaRPr lang="cs-CZ" dirty="0" smtClean="0"/>
          </a:p>
          <a:p>
            <a:r>
              <a:rPr lang="cs-CZ" dirty="0" smtClean="0"/>
              <a:t>Po studiu působil jako režisér a herec v Ostravě v Divadle </a:t>
            </a:r>
            <a:r>
              <a:rPr lang="cs-CZ" dirty="0"/>
              <a:t>Petra </a:t>
            </a:r>
            <a:r>
              <a:rPr lang="cs-CZ" dirty="0" smtClean="0"/>
              <a:t>Bezruče. V </a:t>
            </a:r>
            <a:r>
              <a:rPr lang="cs-CZ" dirty="0"/>
              <a:t>letech 1965-1974 </a:t>
            </a:r>
            <a:r>
              <a:rPr lang="cs-CZ" dirty="0" smtClean="0"/>
              <a:t>byl výraznou </a:t>
            </a:r>
            <a:r>
              <a:rPr lang="cs-CZ" dirty="0"/>
              <a:t>osobností </a:t>
            </a:r>
            <a:r>
              <a:rPr lang="cs-CZ" dirty="0" smtClean="0"/>
              <a:t>pražského </a:t>
            </a:r>
            <a:r>
              <a:rPr lang="cs-CZ" dirty="0"/>
              <a:t>Činoherního </a:t>
            </a:r>
            <a:r>
              <a:rPr lang="cs-CZ" dirty="0" smtClean="0"/>
              <a:t>klubu.</a:t>
            </a:r>
          </a:p>
          <a:p>
            <a:r>
              <a:rPr lang="cs-CZ" dirty="0" smtClean="0"/>
              <a:t>V </a:t>
            </a:r>
            <a:r>
              <a:rPr lang="cs-CZ" dirty="0"/>
              <a:t>roce 1976 </a:t>
            </a:r>
            <a:r>
              <a:rPr lang="cs-CZ" dirty="0" smtClean="0"/>
              <a:t>se vrátil </a:t>
            </a:r>
            <a:r>
              <a:rPr lang="cs-CZ" dirty="0"/>
              <a:t>do </a:t>
            </a:r>
            <a:r>
              <a:rPr lang="cs-CZ" dirty="0" smtClean="0"/>
              <a:t>Ostravy.  Od  roku 1987 přešel </a:t>
            </a:r>
            <a:br>
              <a:rPr lang="cs-CZ" dirty="0" smtClean="0"/>
            </a:br>
            <a:r>
              <a:rPr lang="cs-CZ" dirty="0" smtClean="0"/>
              <a:t>do stálého angažmá do Divadla </a:t>
            </a:r>
            <a:r>
              <a:rPr lang="cs-CZ" dirty="0"/>
              <a:t>na </a:t>
            </a:r>
            <a:r>
              <a:rPr lang="cs-CZ" dirty="0" smtClean="0"/>
              <a:t>Vinohradech jako režisér. Od </a:t>
            </a:r>
            <a:r>
              <a:rPr lang="cs-CZ" dirty="0"/>
              <a:t>roku 1990 přešel </a:t>
            </a:r>
            <a:r>
              <a:rPr lang="cs-CZ" dirty="0" smtClean="0"/>
              <a:t>do </a:t>
            </a:r>
            <a:r>
              <a:rPr lang="cs-CZ" dirty="0"/>
              <a:t>Národního divadla, od roku 1997 se tu uplatňuje jen herecky a režii se věnuje na jiných scénách pražských (Divadlo na Fidlovačce) i mimopražských </a:t>
            </a:r>
            <a:r>
              <a:rPr lang="cs-CZ" dirty="0" smtClean="0"/>
              <a:t>.</a:t>
            </a:r>
          </a:p>
          <a:p>
            <a:r>
              <a:rPr lang="cs-CZ" dirty="0"/>
              <a:t>Rozhovory na konci světa 28. díl - Jan Kačer </a:t>
            </a:r>
            <a:r>
              <a:rPr lang="cs-CZ" dirty="0" smtClean="0"/>
              <a:t>(na </a:t>
            </a:r>
            <a:r>
              <a:rPr lang="cs-CZ" dirty="0" err="1" smtClean="0"/>
              <a:t>YouTube</a:t>
            </a:r>
            <a:r>
              <a:rPr lang="cs-CZ" dirty="0" smtClean="0"/>
              <a:t>)</a:t>
            </a:r>
          </a:p>
          <a:p>
            <a:r>
              <a:rPr lang="pt-BR" dirty="0"/>
              <a:t>Rozhovor s Ninou Divíškovou a Janem </a:t>
            </a:r>
            <a:r>
              <a:rPr lang="pt-BR" dirty="0" smtClean="0"/>
              <a:t>Kačerem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( </a:t>
            </a:r>
            <a:r>
              <a:rPr lang="cs-CZ" dirty="0" smtClean="0">
                <a:hlinkClick r:id="rId2"/>
              </a:rPr>
              <a:t>www.YouTube.cz</a:t>
            </a:r>
            <a:r>
              <a:rPr lang="cs-CZ" dirty="0" smtClean="0"/>
              <a:t> 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55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Jaké hry napsal Václav Havel ?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Odpověď: </a:t>
            </a:r>
            <a:r>
              <a:rPr lang="cs-CZ" sz="2400" b="1" i="1" dirty="0">
                <a:hlinkClick r:id="rId2"/>
              </a:rPr>
              <a:t>Václav Havel</a:t>
            </a:r>
            <a:r>
              <a:rPr lang="cs-CZ" sz="2400" b="1" dirty="0">
                <a:hlinkClick r:id="rId2"/>
              </a:rPr>
              <a:t> – </a:t>
            </a:r>
            <a:r>
              <a:rPr lang="cs-CZ" sz="2400" b="1" dirty="0" smtClean="0">
                <a:hlinkClick r:id="rId2"/>
              </a:rPr>
              <a:t>Wikipedie</a:t>
            </a:r>
            <a:endParaRPr lang="cs-CZ" sz="2400" b="1" dirty="0" smtClean="0"/>
          </a:p>
          <a:p>
            <a:pPr marL="0" indent="0">
              <a:buNone/>
            </a:pPr>
            <a:endParaRPr lang="cs-CZ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Oldřich Daněk napsal hru Dva na koni jeden na oslu. Znáte obsah? </a:t>
            </a:r>
          </a:p>
          <a:p>
            <a:pPr marL="0" indent="0">
              <a:buNone/>
            </a:pPr>
            <a:r>
              <a:rPr lang="cs-CZ" dirty="0" smtClean="0"/>
              <a:t>    Odpověď: </a:t>
            </a:r>
            <a:r>
              <a:rPr lang="cs-CZ" sz="2400" b="1" dirty="0">
                <a:hlinkClick r:id="rId3"/>
              </a:rPr>
              <a:t>Oldřich Daněk - </a:t>
            </a:r>
            <a:r>
              <a:rPr lang="cs-CZ" sz="2400" b="1" i="1" dirty="0">
                <a:hlinkClick r:id="rId3"/>
              </a:rPr>
              <a:t>Dva na koni</a:t>
            </a:r>
            <a:r>
              <a:rPr lang="cs-CZ" sz="2400" b="1" dirty="0">
                <a:hlinkClick r:id="rId3"/>
              </a:rPr>
              <a:t>, </a:t>
            </a:r>
            <a:r>
              <a:rPr lang="cs-CZ" sz="2400" b="1" i="1" dirty="0">
                <a:hlinkClick r:id="rId3"/>
              </a:rPr>
              <a:t>jeden na oslu</a:t>
            </a:r>
            <a:r>
              <a:rPr lang="cs-CZ" sz="2400" b="1" dirty="0">
                <a:hlinkClick r:id="rId3"/>
              </a:rPr>
              <a:t> | Čtenářský deník ...</a:t>
            </a:r>
            <a:r>
              <a:rPr lang="cs-CZ" sz="2400" dirty="0" smtClean="0"/>
              <a:t> </a:t>
            </a:r>
          </a:p>
          <a:p>
            <a:pPr marL="0" indent="0">
              <a:buNone/>
            </a:pPr>
            <a:r>
              <a:rPr lang="cs-CZ" sz="2400" dirty="0" smtClean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7597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mtClean="0"/>
              <a:t>Prokop</a:t>
            </a:r>
            <a:r>
              <a:rPr lang="cs-CZ" dirty="0"/>
              <a:t>, Vladimír: Přehled české literatury 20. století, O. K. Soft Sokolov, </a:t>
            </a:r>
            <a:r>
              <a:rPr lang="cs-CZ" dirty="0" smtClean="0"/>
              <a:t>1998</a:t>
            </a:r>
          </a:p>
          <a:p>
            <a:r>
              <a:rPr lang="cs-CZ" dirty="0" smtClean="0"/>
              <a:t>http</a:t>
            </a:r>
            <a:r>
              <a:rPr lang="cs-CZ" dirty="0"/>
              <a:t>://</a:t>
            </a:r>
            <a:r>
              <a:rPr lang="cs-CZ" dirty="0" smtClean="0"/>
              <a:t>www.totalita.cz/60/60_13_03_01.php</a:t>
            </a:r>
          </a:p>
          <a:p>
            <a:r>
              <a:rPr lang="cs-CZ" sz="3600" dirty="0"/>
              <a:t>http://</a:t>
            </a:r>
            <a:r>
              <a:rPr lang="cs-CZ" sz="3600" dirty="0" smtClean="0"/>
              <a:t>www.spisovatele.cz/vaclav-havel#cv</a:t>
            </a:r>
          </a:p>
          <a:p>
            <a:r>
              <a:rPr lang="cs-CZ" sz="3600" dirty="0"/>
              <a:t>Josef Topol: Hodina lásky | Hry a četby - Audia - Český </a:t>
            </a:r>
            <a:r>
              <a:rPr lang="cs-CZ" sz="3600" dirty="0" smtClean="0"/>
              <a:t>rozhlas</a:t>
            </a:r>
          </a:p>
          <a:p>
            <a:r>
              <a:rPr lang="cs-CZ" sz="3600" dirty="0"/>
              <a:t>Oldřich Daněk — Česká televize</a:t>
            </a:r>
          </a:p>
          <a:p>
            <a:endParaRPr lang="cs-CZ" sz="36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252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/>
          <a:lstStyle/>
          <a:p>
            <a:r>
              <a:rPr lang="cs-CZ" dirty="0" smtClean="0"/>
              <a:t>Režiséři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76064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Kvalitu </a:t>
            </a:r>
            <a:r>
              <a:rPr lang="cs-CZ" dirty="0"/>
              <a:t>představení zaručovali režiséři jako Jaroslav Dudek (Divadlo S. K. Neumanna a Divadlo na Vinohradech), Jan Grossmann (Divadlo Na zábradlí), </a:t>
            </a:r>
            <a:r>
              <a:rPr lang="cs-CZ" dirty="0">
                <a:solidFill>
                  <a:srgbClr val="FF0000"/>
                </a:solidFill>
              </a:rPr>
              <a:t>Alois Hajda </a:t>
            </a:r>
            <a:r>
              <a:rPr lang="cs-CZ" dirty="0"/>
              <a:t>(Kladno, Brno-Mahenova činohra</a:t>
            </a:r>
            <a:r>
              <a:rPr lang="cs-CZ" b="1" dirty="0"/>
              <a:t>), </a:t>
            </a:r>
            <a:r>
              <a:rPr lang="cs-CZ" dirty="0">
                <a:solidFill>
                  <a:srgbClr val="FF0000"/>
                </a:solidFill>
              </a:rPr>
              <a:t>Miloš Hynšt</a:t>
            </a:r>
            <a:r>
              <a:rPr lang="cs-CZ" b="1" dirty="0"/>
              <a:t> </a:t>
            </a:r>
            <a:r>
              <a:rPr lang="cs-CZ" dirty="0"/>
              <a:t>(Státní divadlo v Brně), Karel </a:t>
            </a:r>
            <a:r>
              <a:rPr lang="cs-CZ" dirty="0" err="1"/>
              <a:t>Jernek</a:t>
            </a:r>
            <a:r>
              <a:rPr lang="cs-CZ" dirty="0"/>
              <a:t> (opera ND), Zdeněk Kaloč (Státní divadlo v Brně), </a:t>
            </a:r>
            <a:r>
              <a:rPr lang="cs-CZ" dirty="0">
                <a:solidFill>
                  <a:srgbClr val="FF0000"/>
                </a:solidFill>
              </a:rPr>
              <a:t>Otomar Krejča </a:t>
            </a:r>
            <a:r>
              <a:rPr lang="cs-CZ" dirty="0"/>
              <a:t>(ND a Divadlo Za branou), František </a:t>
            </a:r>
            <a:r>
              <a:rPr lang="cs-CZ" dirty="0" err="1"/>
              <a:t>Laurin</a:t>
            </a:r>
            <a:r>
              <a:rPr lang="cs-CZ" dirty="0"/>
              <a:t> (Realistické divadlo </a:t>
            </a:r>
            <a:r>
              <a:rPr lang="cs-CZ" dirty="0" err="1"/>
              <a:t>Z.Nejedlého</a:t>
            </a:r>
            <a:r>
              <a:rPr lang="cs-CZ" dirty="0"/>
              <a:t>), Václav Lohnický (Divadlo </a:t>
            </a:r>
            <a:r>
              <a:rPr lang="cs-CZ" dirty="0" err="1"/>
              <a:t>S.K.Neumana</a:t>
            </a:r>
            <a:r>
              <a:rPr lang="cs-CZ" dirty="0"/>
              <a:t>), Miroslav Macháček (ND), Karel Novák (Divadlo E.F. Buriana), Milan Pásek (Státní divadlo a Divadlo bratří Mrštíků v Brně), Jaromír Pleskot (Divadlo na Vinohradech, ND), </a:t>
            </a:r>
            <a:r>
              <a:rPr lang="cs-CZ" dirty="0">
                <a:solidFill>
                  <a:srgbClr val="FF0000"/>
                </a:solidFill>
              </a:rPr>
              <a:t>Alfréd </a:t>
            </a:r>
            <a:r>
              <a:rPr lang="cs-CZ" dirty="0" err="1">
                <a:solidFill>
                  <a:srgbClr val="FF0000"/>
                </a:solidFill>
              </a:rPr>
              <a:t>Radok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(ND), Ivan </a:t>
            </a:r>
            <a:r>
              <a:rPr lang="cs-CZ" dirty="0" err="1"/>
              <a:t>Rajmont</a:t>
            </a:r>
            <a:r>
              <a:rPr lang="cs-CZ" dirty="0"/>
              <a:t> (Činoherní studio v Ústí </a:t>
            </a:r>
            <a:r>
              <a:rPr lang="cs-CZ" dirty="0" err="1"/>
              <a:t>n.Labem</a:t>
            </a:r>
            <a:r>
              <a:rPr lang="cs-CZ" dirty="0"/>
              <a:t>), Ján Roháč (Divadlo ABC, Semafor), Jan Schmidt (Studio Ypsilon), </a:t>
            </a:r>
            <a:r>
              <a:rPr lang="cs-CZ" dirty="0">
                <a:solidFill>
                  <a:srgbClr val="FF0000"/>
                </a:solidFill>
              </a:rPr>
              <a:t>Evald Schorm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(Činoherní klub, Ypsilonka, Státní divadlo v Brně), Ladislav </a:t>
            </a:r>
            <a:r>
              <a:rPr lang="cs-CZ" dirty="0" err="1"/>
              <a:t>Smoček</a:t>
            </a:r>
            <a:r>
              <a:rPr lang="cs-CZ" dirty="0"/>
              <a:t> (Činoherní klub), Ladislav Smoljak (Divadlo Járy </a:t>
            </a:r>
            <a:r>
              <a:rPr lang="cs-CZ" dirty="0" err="1"/>
              <a:t>Cimrmanna</a:t>
            </a:r>
            <a:r>
              <a:rPr lang="cs-CZ" dirty="0"/>
              <a:t>), Evžen Sokolovský (Divadlo </a:t>
            </a:r>
            <a:r>
              <a:rPr lang="cs-CZ" dirty="0" err="1"/>
              <a:t>S.K.Neumanna</a:t>
            </a:r>
            <a:r>
              <a:rPr lang="cs-CZ" dirty="0"/>
              <a:t>, divadlo v Kladně, Státní divadlo v Brně, ND) či Jiří Srnec (Divadlo na </a:t>
            </a:r>
            <a:r>
              <a:rPr lang="cs-CZ" dirty="0" err="1"/>
              <a:t>Zábradlí-Černé</a:t>
            </a:r>
            <a:r>
              <a:rPr lang="cs-CZ" dirty="0"/>
              <a:t> divadlo</a:t>
            </a:r>
            <a:r>
              <a:rPr lang="cs-CZ" dirty="0" smtClean="0"/>
              <a:t>).</a:t>
            </a:r>
          </a:p>
          <a:p>
            <a:r>
              <a:rPr lang="cs-CZ" dirty="0"/>
              <a:t>Zdroj: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www.totalita.cz/60/60_13_03_01.php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244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Ivan Vyskočil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Ivan Vyskočil </a:t>
            </a:r>
            <a:r>
              <a:rPr lang="cs-CZ" dirty="0"/>
              <a:t>(* 27. dubna 1929) je český spisovatel, dramatik, herec, režisér a divadelní </a:t>
            </a:r>
            <a:r>
              <a:rPr lang="cs-CZ" dirty="0" smtClean="0"/>
              <a:t>pedagog.</a:t>
            </a:r>
            <a:endParaRPr lang="cs-CZ" dirty="0"/>
          </a:p>
          <a:p>
            <a:r>
              <a:rPr lang="cs-CZ" dirty="0" smtClean="0"/>
              <a:t>Spolu </a:t>
            </a:r>
            <a:r>
              <a:rPr lang="cs-CZ" dirty="0"/>
              <a:t>s Jiřím </a:t>
            </a:r>
            <a:r>
              <a:rPr lang="cs-CZ" dirty="0" smtClean="0"/>
              <a:t>Suchým od </a:t>
            </a:r>
            <a:r>
              <a:rPr lang="cs-CZ" dirty="0"/>
              <a:t>roku 1957 uváděli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pražské vinárně Reduta první </a:t>
            </a:r>
            <a:r>
              <a:rPr lang="cs-CZ" dirty="0" smtClean="0"/>
              <a:t>text-</a:t>
            </a:r>
            <a:r>
              <a:rPr lang="cs-CZ" dirty="0" err="1" smtClean="0"/>
              <a:t>appealové</a:t>
            </a:r>
            <a:r>
              <a:rPr lang="cs-CZ" dirty="0" smtClean="0"/>
              <a:t> večery (povídky</a:t>
            </a:r>
            <a:r>
              <a:rPr lang="cs-CZ" dirty="0"/>
              <a:t>, komentáře a </a:t>
            </a:r>
            <a:r>
              <a:rPr lang="cs-CZ" dirty="0" smtClean="0"/>
              <a:t>písničky).</a:t>
            </a:r>
          </a:p>
          <a:p>
            <a:r>
              <a:rPr lang="cs-CZ" dirty="0" smtClean="0"/>
              <a:t>I. Vyskočil </a:t>
            </a:r>
            <a:r>
              <a:rPr lang="cs-CZ" dirty="0"/>
              <a:t>spoluzakládal Divadlo Na zábradlí,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letech 1958 – 1962 </a:t>
            </a:r>
            <a:r>
              <a:rPr lang="cs-CZ" dirty="0" smtClean="0"/>
              <a:t>v něm </a:t>
            </a:r>
            <a:r>
              <a:rPr lang="cs-CZ" dirty="0"/>
              <a:t>působil jako režisér činohry a umělecký vedoucí. </a:t>
            </a:r>
            <a:r>
              <a:rPr lang="cs-CZ" dirty="0" smtClean="0"/>
              <a:t>Roku 1963 </a:t>
            </a:r>
            <a:r>
              <a:rPr lang="cs-CZ" dirty="0"/>
              <a:t>založil </a:t>
            </a:r>
            <a:r>
              <a:rPr lang="cs-CZ" dirty="0" err="1" smtClean="0"/>
              <a:t>Nedivadlo</a:t>
            </a:r>
            <a:r>
              <a:rPr lang="cs-CZ" dirty="0"/>
              <a:t> společně s Leošem </a:t>
            </a:r>
            <a:r>
              <a:rPr lang="cs-CZ" dirty="0" err="1"/>
              <a:t>Suchařípou</a:t>
            </a:r>
            <a:r>
              <a:rPr lang="cs-CZ" dirty="0"/>
              <a:t> a Pavlem </a:t>
            </a:r>
            <a:r>
              <a:rPr lang="cs-CZ" dirty="0" smtClean="0"/>
              <a:t>Boškem. </a:t>
            </a:r>
          </a:p>
          <a:p>
            <a:r>
              <a:rPr lang="cs-CZ" dirty="0" smtClean="0"/>
              <a:t>Na </a:t>
            </a:r>
            <a:r>
              <a:rPr lang="cs-CZ" dirty="0" smtClean="0">
                <a:hlinkClick r:id="rId2"/>
              </a:rPr>
              <a:t>www.YouTube.cz</a:t>
            </a:r>
            <a:r>
              <a:rPr lang="cs-CZ" dirty="0" smtClean="0"/>
              <a:t>  najít: </a:t>
            </a:r>
            <a:r>
              <a:rPr lang="cs-CZ" dirty="0" err="1"/>
              <a:t>Talking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"La </a:t>
            </a:r>
            <a:r>
              <a:rPr lang="cs-CZ" dirty="0" err="1"/>
              <a:t>Puerta</a:t>
            </a:r>
            <a:r>
              <a:rPr lang="cs-CZ" dirty="0"/>
              <a:t>"</a:t>
            </a:r>
            <a:r>
              <a:rPr lang="cs-CZ" b="1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157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O čem je film Kdyby tisíc klarinetů?</a:t>
            </a:r>
          </a:p>
          <a:p>
            <a:r>
              <a:rPr lang="cs-CZ" dirty="0" smtClean="0"/>
              <a:t> Odpověď: </a:t>
            </a:r>
            <a:r>
              <a:rPr lang="cs-CZ" sz="2000" b="1" i="1" dirty="0">
                <a:hlinkClick r:id="rId2"/>
              </a:rPr>
              <a:t>Kdyby tisíc klarinetů</a:t>
            </a:r>
            <a:r>
              <a:rPr lang="cs-CZ" sz="2000" b="1" dirty="0">
                <a:hlinkClick r:id="rId2"/>
              </a:rPr>
              <a:t> (1964) - </a:t>
            </a:r>
            <a:r>
              <a:rPr lang="cs-CZ" sz="2000" b="1" dirty="0" smtClean="0">
                <a:hlinkClick r:id="rId2"/>
              </a:rPr>
              <a:t>režie: Ján </a:t>
            </a:r>
            <a:r>
              <a:rPr lang="cs-CZ" sz="2000" b="1" dirty="0">
                <a:hlinkClick r:id="rId2"/>
              </a:rPr>
              <a:t>Roháč, </a:t>
            </a:r>
            <a:r>
              <a:rPr lang="cs-CZ" sz="2000" b="1" dirty="0" smtClean="0">
                <a:hlinkClick r:id="rId2"/>
              </a:rPr>
              <a:t>    Vladimír </a:t>
            </a:r>
            <a:r>
              <a:rPr lang="cs-CZ" sz="2000" b="1" dirty="0" err="1" smtClean="0">
                <a:hlinkClick r:id="rId2"/>
              </a:rPr>
              <a:t>Svitáček</a:t>
            </a:r>
            <a:endParaRPr lang="cs-CZ" sz="2000" b="1" dirty="0" smtClean="0">
              <a:hlinkClick r:id="rId2"/>
            </a:endParaRPr>
          </a:p>
          <a:p>
            <a:pPr marL="0" indent="0">
              <a:buNone/>
            </a:pPr>
            <a:r>
              <a:rPr lang="cs-CZ" b="1" dirty="0" smtClean="0">
                <a:hlinkClick r:id="rId2"/>
              </a:rPr>
              <a:t> </a:t>
            </a:r>
            <a:endParaRPr lang="cs-CZ" dirty="0" smtClean="0"/>
          </a:p>
          <a:p>
            <a:r>
              <a:rPr lang="cs-CZ" dirty="0" smtClean="0"/>
              <a:t>Jaké obory lze studovat  na DAMU?</a:t>
            </a:r>
          </a:p>
          <a:p>
            <a:pPr marL="0" indent="0">
              <a:buNone/>
            </a:pPr>
            <a:r>
              <a:rPr lang="cs-CZ" dirty="0" smtClean="0"/>
              <a:t>    Odpověď: </a:t>
            </a:r>
            <a:r>
              <a:rPr lang="cs-CZ" sz="2000" b="1" dirty="0">
                <a:hlinkClick r:id="rId3"/>
              </a:rPr>
              <a:t>Studijní programy </a:t>
            </a:r>
            <a:r>
              <a:rPr lang="cs-CZ" sz="2000" b="1" i="1" dirty="0">
                <a:hlinkClick r:id="rId3"/>
              </a:rPr>
              <a:t>DAMU</a:t>
            </a:r>
            <a:r>
              <a:rPr lang="cs-CZ" sz="2000" b="1" dirty="0">
                <a:hlinkClick r:id="rId3"/>
              </a:rPr>
              <a:t> — AMU</a:t>
            </a:r>
            <a:r>
              <a:rPr lang="cs-CZ" sz="2000" dirty="0" smtClean="0"/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9065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Evald Schorm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Evald </a:t>
            </a:r>
            <a:r>
              <a:rPr lang="cs-CZ" dirty="0" smtClean="0">
                <a:solidFill>
                  <a:srgbClr val="FF0000"/>
                </a:solidFill>
              </a:rPr>
              <a:t>Schorm </a:t>
            </a:r>
            <a:r>
              <a:rPr lang="cs-CZ" dirty="0" smtClean="0"/>
              <a:t>(1931 - 1988 Praha</a:t>
            </a:r>
            <a:r>
              <a:rPr lang="cs-CZ" dirty="0"/>
              <a:t>) </a:t>
            </a:r>
            <a:r>
              <a:rPr lang="cs-CZ" dirty="0" smtClean="0"/>
              <a:t>patří </a:t>
            </a:r>
            <a:r>
              <a:rPr lang="cs-CZ" dirty="0"/>
              <a:t>do tzv. Nové vlny českého </a:t>
            </a:r>
            <a:r>
              <a:rPr lang="cs-CZ" dirty="0" smtClean="0"/>
              <a:t>filmu (60</a:t>
            </a:r>
            <a:r>
              <a:rPr lang="cs-CZ" dirty="0"/>
              <a:t>. </a:t>
            </a:r>
            <a:r>
              <a:rPr lang="cs-CZ" dirty="0" smtClean="0"/>
              <a:t>léta </a:t>
            </a:r>
            <a:r>
              <a:rPr lang="cs-CZ" dirty="0"/>
              <a:t>20. </a:t>
            </a:r>
            <a:r>
              <a:rPr lang="cs-CZ" dirty="0" smtClean="0"/>
              <a:t>stol.), po </a:t>
            </a:r>
            <a:r>
              <a:rPr lang="cs-CZ" dirty="0"/>
              <a:t>roce 1968 </a:t>
            </a:r>
            <a:r>
              <a:rPr lang="cs-CZ" dirty="0" smtClean="0"/>
              <a:t>se </a:t>
            </a:r>
            <a:r>
              <a:rPr lang="cs-CZ" dirty="0"/>
              <a:t>věnoval </a:t>
            </a:r>
            <a:r>
              <a:rPr lang="cs-CZ" dirty="0" smtClean="0"/>
              <a:t>pouze </a:t>
            </a:r>
            <a:r>
              <a:rPr lang="cs-CZ" dirty="0"/>
              <a:t>divadelní </a:t>
            </a:r>
            <a:r>
              <a:rPr lang="cs-CZ" dirty="0" smtClean="0"/>
              <a:t>režii. </a:t>
            </a:r>
          </a:p>
          <a:p>
            <a:r>
              <a:rPr lang="cs-CZ" dirty="0" smtClean="0"/>
              <a:t>V 60. letech hostoval </a:t>
            </a:r>
            <a:r>
              <a:rPr lang="cs-CZ" dirty="0"/>
              <a:t>jako </a:t>
            </a:r>
            <a:r>
              <a:rPr lang="cs-CZ" dirty="0" smtClean="0"/>
              <a:t>režisér v pražském Činoherním </a:t>
            </a:r>
            <a:r>
              <a:rPr lang="cs-CZ" dirty="0"/>
              <a:t>klubu </a:t>
            </a:r>
            <a:r>
              <a:rPr lang="cs-CZ" dirty="0" smtClean="0"/>
              <a:t>(Zločin </a:t>
            </a:r>
            <a:r>
              <a:rPr lang="cs-CZ" dirty="0"/>
              <a:t>a </a:t>
            </a:r>
            <a:r>
              <a:rPr lang="cs-CZ" dirty="0" smtClean="0"/>
              <a:t>trest, Hodinový hoteliér),</a:t>
            </a:r>
            <a:br>
              <a:rPr lang="cs-CZ" dirty="0" smtClean="0"/>
            </a:br>
            <a:r>
              <a:rPr lang="cs-CZ" dirty="0" smtClean="0"/>
              <a:t>v 70. letech ve Studiu </a:t>
            </a:r>
            <a:r>
              <a:rPr lang="cs-CZ" dirty="0"/>
              <a:t>Ypsilon, </a:t>
            </a:r>
            <a:r>
              <a:rPr lang="cs-CZ" dirty="0" smtClean="0"/>
              <a:t>Divadle </a:t>
            </a:r>
            <a:r>
              <a:rPr lang="cs-CZ" dirty="0"/>
              <a:t>Na zábradlí, </a:t>
            </a:r>
            <a:r>
              <a:rPr lang="cs-CZ" dirty="0" smtClean="0"/>
              <a:t>Semaforu, Národním divadle, v </a:t>
            </a:r>
            <a:r>
              <a:rPr lang="cs-CZ" dirty="0"/>
              <a:t>oblastních divadlech (ústecké Činoherní studio, Olomouc, </a:t>
            </a:r>
            <a:r>
              <a:rPr lang="cs-CZ" dirty="0" smtClean="0"/>
              <a:t>Brno, Zlín</a:t>
            </a:r>
            <a:r>
              <a:rPr lang="cs-CZ" dirty="0"/>
              <a:t>)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v </a:t>
            </a:r>
            <a:r>
              <a:rPr lang="cs-CZ" dirty="0" smtClean="0"/>
              <a:t>zahraničí. </a:t>
            </a:r>
          </a:p>
          <a:p>
            <a:r>
              <a:rPr lang="cs-CZ" b="1" dirty="0"/>
              <a:t>Cena Evalda Schorma </a:t>
            </a:r>
            <a:r>
              <a:rPr lang="cs-CZ" dirty="0"/>
              <a:t>je prestižní ocenění určené 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pro </a:t>
            </a:r>
            <a:r>
              <a:rPr lang="cs-CZ" dirty="0"/>
              <a:t>studenty uměleckých vysokých škol za původní hru, dramatizaci či překlad. </a:t>
            </a:r>
          </a:p>
        </p:txBody>
      </p:sp>
    </p:spTree>
    <p:extLst>
      <p:ext uri="{BB962C8B-B14F-4D97-AF65-F5344CB8AC3E}">
        <p14:creationId xmlns:p14="http://schemas.microsoft.com/office/powerpoint/2010/main" val="382993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Alfréd </a:t>
            </a:r>
            <a:r>
              <a:rPr lang="cs-CZ" dirty="0" err="1" smtClean="0"/>
              <a:t>Radok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Divadelní </a:t>
            </a:r>
            <a:r>
              <a:rPr lang="cs-CZ" dirty="0" smtClean="0"/>
              <a:t>a </a:t>
            </a:r>
            <a:r>
              <a:rPr lang="cs-CZ" dirty="0"/>
              <a:t>filmový </a:t>
            </a:r>
            <a:r>
              <a:rPr lang="cs-CZ" dirty="0" smtClean="0"/>
              <a:t>režisér </a:t>
            </a:r>
            <a:r>
              <a:rPr lang="cs-CZ" dirty="0"/>
              <a:t>(1914 </a:t>
            </a:r>
            <a:r>
              <a:rPr lang="cs-CZ" dirty="0" smtClean="0"/>
              <a:t>- 1976).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Světově známý se stal po uvedení </a:t>
            </a:r>
            <a:r>
              <a:rPr lang="cs-CZ" dirty="0" smtClean="0"/>
              <a:t>Laterny magiky</a:t>
            </a:r>
            <a:r>
              <a:rPr lang="cs-CZ" dirty="0"/>
              <a:t>, což je multimediální divadlo </a:t>
            </a:r>
            <a:br>
              <a:rPr lang="cs-CZ" dirty="0"/>
            </a:br>
            <a:r>
              <a:rPr lang="cs-CZ" dirty="0"/>
              <a:t>v Praze, v němž se kombinuje filmová produkce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vystoupení živých herců nebo tanečníků. Takové divadlo bylo vytvořeno pro výstavu Expo 1958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Bruselu. Zásluhy na jeho vzniku má režisér Alfréd  </a:t>
            </a:r>
            <a:r>
              <a:rPr lang="cs-CZ" dirty="0" err="1"/>
              <a:t>Radok</a:t>
            </a:r>
            <a:r>
              <a:rPr lang="cs-CZ" dirty="0"/>
              <a:t> a scénograf Josef Svoboda. </a:t>
            </a:r>
          </a:p>
          <a:p>
            <a:r>
              <a:rPr lang="cs-CZ" dirty="0"/>
              <a:t>Spojit herecký výkon a film se pokoušeli i jiní umělci, třeba Miloš Forman nebo Jiří Trnka.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816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Existuje ještě dnes Divadlo Na zábradlí?                    </a:t>
            </a:r>
            <a:r>
              <a:rPr lang="cs-CZ" sz="2400" b="1" i="1" dirty="0" smtClean="0">
                <a:hlinkClick r:id="rId2"/>
              </a:rPr>
              <a:t>Divadlo </a:t>
            </a:r>
            <a:r>
              <a:rPr lang="cs-CZ" sz="2400" b="1" i="1" dirty="0">
                <a:hlinkClick r:id="rId2"/>
              </a:rPr>
              <a:t>Na </a:t>
            </a:r>
            <a:r>
              <a:rPr lang="cs-CZ" sz="2400" b="1" i="1" dirty="0" smtClean="0">
                <a:hlinkClick r:id="rId2"/>
              </a:rPr>
              <a:t>zábradlí</a:t>
            </a:r>
            <a:endParaRPr lang="cs-CZ" sz="2400" b="1" i="1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Režisér </a:t>
            </a:r>
            <a:r>
              <a:rPr lang="cs-CZ" dirty="0"/>
              <a:t>Evald </a:t>
            </a:r>
            <a:r>
              <a:rPr lang="cs-CZ" dirty="0" smtClean="0"/>
              <a:t>Schorm  zůstal v Divadle </a:t>
            </a:r>
            <a:r>
              <a:rPr lang="cs-CZ" dirty="0"/>
              <a:t>Na zábradlí </a:t>
            </a:r>
            <a:r>
              <a:rPr lang="cs-CZ" dirty="0" smtClean="0"/>
              <a:t>dvanáct let. </a:t>
            </a:r>
            <a:r>
              <a:rPr lang="cs-CZ" dirty="0"/>
              <a:t>Vychoval generaci </a:t>
            </a:r>
            <a:r>
              <a:rPr lang="cs-CZ" dirty="0" smtClean="0"/>
              <a:t>silných herců. </a:t>
            </a:r>
            <a:r>
              <a:rPr lang="cs-CZ" dirty="0"/>
              <a:t>Ve hře Bratři </a:t>
            </a:r>
            <a:r>
              <a:rPr lang="cs-CZ" dirty="0" err="1"/>
              <a:t>Karamazovi</a:t>
            </a:r>
            <a:r>
              <a:rPr lang="cs-CZ" dirty="0"/>
              <a:t> se na jevišti předvedl v plné síle tehdejší </a:t>
            </a:r>
            <a:r>
              <a:rPr lang="cs-CZ" dirty="0" smtClean="0"/>
              <a:t>herecký soubor -  </a:t>
            </a:r>
            <a:r>
              <a:rPr lang="cs-CZ" dirty="0"/>
              <a:t>mimo jiné Jana Preissová (</a:t>
            </a:r>
            <a:r>
              <a:rPr lang="cs-CZ" dirty="0" err="1"/>
              <a:t>Grušenka</a:t>
            </a:r>
            <a:r>
              <a:rPr lang="cs-CZ" dirty="0"/>
              <a:t>), Libuše Geprtová (Káťa), Jiří Bartoška (Ivan </a:t>
            </a:r>
            <a:r>
              <a:rPr lang="cs-CZ" dirty="0" err="1"/>
              <a:t>Karamazov</a:t>
            </a:r>
            <a:r>
              <a:rPr lang="cs-CZ" dirty="0"/>
              <a:t>), Karel Heřmánek (Míťa </a:t>
            </a:r>
            <a:r>
              <a:rPr lang="cs-CZ" dirty="0" err="1"/>
              <a:t>Karamazov</a:t>
            </a:r>
            <a:r>
              <a:rPr lang="cs-CZ" dirty="0"/>
              <a:t>), Pavel Zedníček (Aljoša </a:t>
            </a:r>
            <a:r>
              <a:rPr lang="cs-CZ" dirty="0" err="1"/>
              <a:t>Karamazov</a:t>
            </a:r>
            <a:r>
              <a:rPr lang="cs-CZ" dirty="0"/>
              <a:t>), Ladislav Mrkvička (</a:t>
            </a:r>
            <a:r>
              <a:rPr lang="cs-CZ" dirty="0" err="1"/>
              <a:t>Smerďakov</a:t>
            </a:r>
            <a:r>
              <a:rPr lang="cs-CZ" dirty="0"/>
              <a:t>). </a:t>
            </a:r>
            <a:r>
              <a:rPr lang="cs-CZ" dirty="0" smtClean="0"/>
              <a:t>Znáte obsah tohoto díla?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79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i="1" dirty="0" smtClean="0"/>
          </a:p>
          <a:p>
            <a:r>
              <a:rPr lang="cs-CZ" i="1" dirty="0" smtClean="0"/>
              <a:t>Navštivte </a:t>
            </a:r>
            <a:r>
              <a:rPr lang="cs-CZ" b="1" i="1" dirty="0" smtClean="0"/>
              <a:t> </a:t>
            </a:r>
            <a:r>
              <a:rPr lang="cs-CZ" sz="2000" i="1" dirty="0" smtClean="0">
                <a:hlinkClick r:id="rId2"/>
              </a:rPr>
              <a:t>Divadlo </a:t>
            </a:r>
            <a:r>
              <a:rPr lang="cs-CZ" sz="2000" i="1" dirty="0">
                <a:hlinkClick r:id="rId2"/>
              </a:rPr>
              <a:t>Na </a:t>
            </a:r>
            <a:r>
              <a:rPr lang="cs-CZ" sz="2000" i="1" dirty="0" smtClean="0">
                <a:hlinkClick r:id="rId2"/>
              </a:rPr>
              <a:t>zábradlí</a:t>
            </a:r>
            <a:endParaRPr lang="cs-CZ" sz="2000" b="1" i="1" dirty="0"/>
          </a:p>
          <a:p>
            <a:endParaRPr lang="cs-CZ" b="1" i="1" dirty="0"/>
          </a:p>
          <a:p>
            <a:r>
              <a:rPr lang="cs-CZ" dirty="0" err="1" smtClean="0"/>
              <a:t>Fjodor</a:t>
            </a:r>
            <a:r>
              <a:rPr lang="cs-CZ" dirty="0" smtClean="0"/>
              <a:t> Michajlovič Dostojevský: román Bratři </a:t>
            </a:r>
            <a:r>
              <a:rPr lang="cs-CZ" dirty="0" err="1" smtClean="0"/>
              <a:t>Karamazovi</a:t>
            </a:r>
            <a:r>
              <a:rPr lang="cs-CZ" dirty="0" smtClean="0"/>
              <a:t> </a:t>
            </a:r>
            <a:r>
              <a:rPr lang="cs-CZ" sz="2000" i="1" dirty="0">
                <a:hlinkClick r:id="rId3"/>
              </a:rPr>
              <a:t>Bratři </a:t>
            </a:r>
            <a:r>
              <a:rPr lang="cs-CZ" sz="2000" i="1" dirty="0" err="1">
                <a:hlinkClick r:id="rId3"/>
              </a:rPr>
              <a:t>Karamazovi</a:t>
            </a:r>
            <a:r>
              <a:rPr lang="cs-CZ" sz="2000" dirty="0">
                <a:hlinkClick r:id="rId3"/>
              </a:rPr>
              <a:t> – Wikipedie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37218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Václav Havel</a:t>
            </a:r>
            <a:endParaRPr lang="cs-CZ" sz="1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9800" dirty="0" smtClean="0">
                <a:solidFill>
                  <a:srgbClr val="FF0000"/>
                </a:solidFill>
              </a:rPr>
              <a:t>Václav </a:t>
            </a:r>
            <a:r>
              <a:rPr lang="cs-CZ" sz="9800" dirty="0">
                <a:solidFill>
                  <a:srgbClr val="FF0000"/>
                </a:solidFill>
              </a:rPr>
              <a:t>Havel </a:t>
            </a:r>
            <a:r>
              <a:rPr lang="cs-CZ" sz="9800" dirty="0" smtClean="0"/>
              <a:t>(1936 – </a:t>
            </a:r>
            <a:r>
              <a:rPr lang="cs-CZ" sz="9800" dirty="0"/>
              <a:t>2011) vynikl už v 60. </a:t>
            </a:r>
            <a:r>
              <a:rPr lang="cs-CZ" sz="9800" dirty="0" smtClean="0"/>
              <a:t>letech 20. století absurdními dramaty. </a:t>
            </a:r>
          </a:p>
          <a:p>
            <a:r>
              <a:rPr lang="cs-CZ" sz="9800" dirty="0" smtClean="0"/>
              <a:t>Působil v </a:t>
            </a:r>
            <a:r>
              <a:rPr lang="cs-CZ" sz="9800" dirty="0"/>
              <a:t>Divadle </a:t>
            </a:r>
            <a:r>
              <a:rPr lang="cs-CZ" sz="9800" dirty="0" smtClean="0"/>
              <a:t>ABC, Na zábradlí a v Městských divadlech pražských. Proslavily jej </a:t>
            </a:r>
            <a:r>
              <a:rPr lang="cs-CZ" sz="9800" dirty="0"/>
              <a:t>hry </a:t>
            </a:r>
            <a:r>
              <a:rPr lang="cs-CZ" sz="9800" dirty="0">
                <a:solidFill>
                  <a:srgbClr val="FF0000"/>
                </a:solidFill>
              </a:rPr>
              <a:t>Zahradní slavnost </a:t>
            </a:r>
            <a:r>
              <a:rPr lang="cs-CZ" sz="9800" dirty="0"/>
              <a:t>(1963) </a:t>
            </a:r>
            <a:r>
              <a:rPr lang="cs-CZ" sz="9800" dirty="0" smtClean="0"/>
              <a:t/>
            </a:r>
            <a:br>
              <a:rPr lang="cs-CZ" sz="9800" dirty="0" smtClean="0"/>
            </a:br>
            <a:r>
              <a:rPr lang="cs-CZ" sz="9800" dirty="0" smtClean="0"/>
              <a:t>a </a:t>
            </a:r>
            <a:r>
              <a:rPr lang="cs-CZ" sz="9800" dirty="0">
                <a:solidFill>
                  <a:srgbClr val="FF0000"/>
                </a:solidFill>
              </a:rPr>
              <a:t>Vyrozumění</a:t>
            </a:r>
            <a:r>
              <a:rPr lang="cs-CZ" sz="9800" dirty="0"/>
              <a:t> (1965</a:t>
            </a:r>
            <a:r>
              <a:rPr lang="cs-CZ" sz="9800" dirty="0" smtClean="0"/>
              <a:t>).V dalších letech vznikly divadelní hry Ztížená </a:t>
            </a:r>
            <a:r>
              <a:rPr lang="cs-CZ" sz="9800" dirty="0"/>
              <a:t>možnost </a:t>
            </a:r>
            <a:r>
              <a:rPr lang="cs-CZ" sz="9800" dirty="0" smtClean="0"/>
              <a:t>soustředění (1968), Anděl strážný</a:t>
            </a:r>
            <a:r>
              <a:rPr lang="cs-CZ" sz="9800" dirty="0"/>
              <a:t> </a:t>
            </a:r>
            <a:r>
              <a:rPr lang="cs-CZ" sz="9800" dirty="0" smtClean="0"/>
              <a:t>(1968), Motýl </a:t>
            </a:r>
            <a:r>
              <a:rPr lang="cs-CZ" sz="9800" dirty="0"/>
              <a:t>na </a:t>
            </a:r>
            <a:r>
              <a:rPr lang="cs-CZ" sz="9800" dirty="0" smtClean="0"/>
              <a:t>anténě (1968), Spiklenci (1971), Žebrácká opera (1972), </a:t>
            </a:r>
            <a:r>
              <a:rPr lang="cs-CZ" sz="9800" dirty="0" smtClean="0">
                <a:solidFill>
                  <a:srgbClr val="FF0000"/>
                </a:solidFill>
              </a:rPr>
              <a:t>Audience</a:t>
            </a:r>
            <a:r>
              <a:rPr lang="cs-CZ" sz="9800" dirty="0" smtClean="0"/>
              <a:t> (1975), </a:t>
            </a:r>
            <a:r>
              <a:rPr lang="cs-CZ" sz="9800" dirty="0" smtClean="0">
                <a:solidFill>
                  <a:srgbClr val="FF0000"/>
                </a:solidFill>
              </a:rPr>
              <a:t>Vernisáž</a:t>
            </a:r>
            <a:r>
              <a:rPr lang="cs-CZ" sz="9800" dirty="0" smtClean="0"/>
              <a:t> (1975), Horský hotel (1976), Protest (1978), Chyba (1983), Largo </a:t>
            </a:r>
            <a:r>
              <a:rPr lang="cs-CZ" sz="9800" dirty="0" err="1" smtClean="0"/>
              <a:t>desolato</a:t>
            </a:r>
            <a:r>
              <a:rPr lang="cs-CZ" sz="9800" dirty="0" smtClean="0"/>
              <a:t> (1984), Pokoušení (1985), Asanace (1987), Zítra </a:t>
            </a:r>
            <a:r>
              <a:rPr lang="cs-CZ" sz="9800" dirty="0"/>
              <a:t>to </a:t>
            </a:r>
            <a:r>
              <a:rPr lang="cs-CZ" sz="9800" dirty="0" smtClean="0"/>
              <a:t>spustíme (1988).</a:t>
            </a:r>
          </a:p>
          <a:p>
            <a:r>
              <a:rPr lang="cs-CZ" sz="9800" dirty="0"/>
              <a:t>Zdroj: </a:t>
            </a:r>
            <a:r>
              <a:rPr lang="cs-CZ" sz="9800" dirty="0">
                <a:hlinkClick r:id="rId2"/>
              </a:rPr>
              <a:t>http://</a:t>
            </a:r>
            <a:r>
              <a:rPr lang="cs-CZ" sz="9800" dirty="0" smtClean="0">
                <a:hlinkClick r:id="rId2"/>
              </a:rPr>
              <a:t>www.spisovatele.cz/vaclav-havel#cv</a:t>
            </a:r>
            <a:r>
              <a:rPr lang="cs-CZ" sz="9800" dirty="0" smtClean="0"/>
              <a:t> </a:t>
            </a:r>
          </a:p>
          <a:p>
            <a:r>
              <a:rPr lang="cs-CZ" sz="9600" dirty="0" smtClean="0"/>
              <a:t>Obsahy her pod heslem: Vývoj českého divadla ve 20. století</a:t>
            </a:r>
            <a:r>
              <a:rPr lang="cs-CZ" sz="9600" dirty="0"/>
              <a:t/>
            </a:r>
            <a:br>
              <a:rPr lang="cs-CZ" sz="96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07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2120</TotalTime>
  <Words>530</Words>
  <Application>Microsoft Office PowerPoint</Application>
  <PresentationFormat>Předvádění na obrazovce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Prezentace aplikace PowerPoint</vt:lpstr>
      <vt:lpstr>Režiséři</vt:lpstr>
      <vt:lpstr>Ivan Vyskočil</vt:lpstr>
      <vt:lpstr>Opakování</vt:lpstr>
      <vt:lpstr>Evald Schorm</vt:lpstr>
      <vt:lpstr>Alfréd Radok</vt:lpstr>
      <vt:lpstr>Opakování</vt:lpstr>
      <vt:lpstr>Odpovědi</vt:lpstr>
      <vt:lpstr>Václav Havel</vt:lpstr>
      <vt:lpstr>Josef Topol</vt:lpstr>
      <vt:lpstr>Oldřich Daněk</vt:lpstr>
      <vt:lpstr> Jan Kačer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226</cp:revision>
  <dcterms:created xsi:type="dcterms:W3CDTF">2012-06-18T15:15:37Z</dcterms:created>
  <dcterms:modified xsi:type="dcterms:W3CDTF">2014-02-10T17:03:49Z</dcterms:modified>
</cp:coreProperties>
</file>