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  <p:sldId id="301" r:id="rId3"/>
    <p:sldId id="285" r:id="rId4"/>
    <p:sldId id="287" r:id="rId5"/>
    <p:sldId id="313" r:id="rId6"/>
    <p:sldId id="299" r:id="rId7"/>
    <p:sldId id="311" r:id="rId8"/>
    <p:sldId id="290" r:id="rId9"/>
    <p:sldId id="314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>
        <p:scale>
          <a:sx n="76" d="100"/>
          <a:sy n="76" d="100"/>
        </p:scale>
        <p:origin x="-972" y="-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heatre-architecture.eu/cs/db/?cmd=show&amp;imageID=104120" TargetMode="External"/><Relationship Id="rId2" Type="http://schemas.openxmlformats.org/officeDocument/2006/relationships/hyperlink" Target="http://www.cinoherak.cz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Ladislav_Smoljak" TargetMode="External"/><Relationship Id="rId2" Type="http://schemas.openxmlformats.org/officeDocument/2006/relationships/hyperlink" Target="http://host.divadlo.cz/art/clanek.asp?id=1395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youtube.com/watch?v=I-2Ao3FANdQ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adivadlo.cz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Prozat%C3%ADmn%C3%AD_divadlo" TargetMode="External"/><Relationship Id="rId2" Type="http://schemas.openxmlformats.org/officeDocument/2006/relationships/hyperlink" Target="http://www.narodni-divadlo.cz/cs/narodni-divadlo/historie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685800" y="1772816"/>
            <a:ext cx="7772400" cy="43204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smtClean="0"/>
              <a:t>České divadlo po 2. světové válce</a:t>
            </a:r>
            <a:endParaRPr lang="cs-CZ" sz="3600" b="1" dirty="0"/>
          </a:p>
        </p:txBody>
      </p:sp>
      <p:cxnSp>
        <p:nvCxnSpPr>
          <p:cNvPr id="4" name="Přímá spojnice 3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4557221"/>
              </p:ext>
            </p:extLst>
          </p:nvPr>
        </p:nvGraphicFramePr>
        <p:xfrm>
          <a:off x="729020" y="2492896"/>
          <a:ext cx="766651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Divadla v 70. letech 20. století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1. 6. 2103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Čtvrtý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 70. letech 20. století vznikaly nové divadelní soubory studiového typu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Rozšíření základního učiva  v  </a:t>
                      </a:r>
                      <a:r>
                        <a:rPr lang="cs-CZ" baseline="0" dirty="0" smtClean="0"/>
                        <a:t>divadelním semináři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Dana Rambousková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VY_32_INOVACE_13_CRAM15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Obdélník 6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871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70.léta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Po 21. srpnu 1968 každé dílo procházelo systémem schvalování</a:t>
            </a:r>
            <a:r>
              <a:rPr lang="cs-CZ" dirty="0" smtClean="0"/>
              <a:t>. </a:t>
            </a:r>
            <a:r>
              <a:rPr lang="cs-CZ" dirty="0"/>
              <a:t>Nepohodlní autoři se stali zakázanými, což znamenalo, že jim přestala vycházet jejich díla a média se o nich přestala zmiňovat.</a:t>
            </a:r>
          </a:p>
          <a:p>
            <a:r>
              <a:rPr lang="cs-CZ" dirty="0" smtClean="0"/>
              <a:t>70</a:t>
            </a:r>
            <a:r>
              <a:rPr lang="cs-CZ" dirty="0"/>
              <a:t>. a 80. léta jsou i v dramatu poznamenána „normalizací“. </a:t>
            </a:r>
            <a:endParaRPr lang="cs-CZ" dirty="0" smtClean="0"/>
          </a:p>
          <a:p>
            <a:r>
              <a:rPr lang="cs-CZ" dirty="0" smtClean="0"/>
              <a:t>Vznikají nové </a:t>
            </a:r>
            <a:r>
              <a:rPr lang="cs-CZ" dirty="0"/>
              <a:t>divadelní soubory studiového typu </a:t>
            </a:r>
            <a:r>
              <a:rPr lang="cs-CZ" dirty="0" smtClean="0"/>
              <a:t> </a:t>
            </a:r>
            <a:r>
              <a:rPr lang="cs-CZ" u="sng" dirty="0"/>
              <a:t>Činoherní studio v Ústí nad Labem</a:t>
            </a:r>
            <a:r>
              <a:rPr lang="cs-CZ" dirty="0"/>
              <a:t>, </a:t>
            </a:r>
            <a:r>
              <a:rPr lang="cs-CZ" u="sng" dirty="0" smtClean="0"/>
              <a:t>Hanácké </a:t>
            </a:r>
            <a:r>
              <a:rPr lang="cs-CZ" u="sng" dirty="0"/>
              <a:t>divadlo v </a:t>
            </a:r>
            <a:r>
              <a:rPr lang="cs-CZ" u="sng" dirty="0" smtClean="0"/>
              <a:t>Prostějově…</a:t>
            </a:r>
            <a:endParaRPr lang="cs-CZ" u="sng" dirty="0"/>
          </a:p>
        </p:txBody>
      </p:sp>
    </p:spTree>
    <p:extLst>
      <p:ext uri="{BB962C8B-B14F-4D97-AF65-F5344CB8AC3E}">
        <p14:creationId xmlns:p14="http://schemas.microsoft.com/office/powerpoint/2010/main" val="156855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Autorské osobnosti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Přitažlivější repertoár než velká divadla si udržovala divadla malých forem a různá neprofesionální, popř. poloprofesionální </a:t>
            </a:r>
            <a:r>
              <a:rPr lang="cs-CZ" dirty="0" smtClean="0"/>
              <a:t>divadla.</a:t>
            </a:r>
          </a:p>
          <a:p>
            <a:r>
              <a:rPr lang="cs-CZ" dirty="0" smtClean="0"/>
              <a:t>Z </a:t>
            </a:r>
            <a:r>
              <a:rPr lang="cs-CZ" dirty="0"/>
              <a:t>autorských osobností si pozornost zaslouží </a:t>
            </a:r>
            <a:r>
              <a:rPr lang="cs-CZ" dirty="0" smtClean="0"/>
              <a:t> </a:t>
            </a:r>
            <a:r>
              <a:rPr lang="cs-CZ" dirty="0" smtClean="0">
                <a:solidFill>
                  <a:srgbClr val="FF0000"/>
                </a:solidFill>
              </a:rPr>
              <a:t>Bolek </a:t>
            </a:r>
            <a:r>
              <a:rPr lang="cs-CZ" dirty="0">
                <a:solidFill>
                  <a:srgbClr val="FF0000"/>
                </a:solidFill>
              </a:rPr>
              <a:t>Polívka, Miroslav Horníček, Miloslav Šimek</a:t>
            </a:r>
            <a:r>
              <a:rPr lang="cs-CZ" dirty="0" smtClean="0">
                <a:solidFill>
                  <a:srgbClr val="FF0000"/>
                </a:solidFill>
              </a:rPr>
              <a:t>, Zdeněk Svěrák, režiséři Ivan </a:t>
            </a:r>
            <a:r>
              <a:rPr lang="cs-CZ" dirty="0" err="1" smtClean="0">
                <a:solidFill>
                  <a:srgbClr val="FF0000"/>
                </a:solidFill>
              </a:rPr>
              <a:t>Rajmont</a:t>
            </a:r>
            <a:r>
              <a:rPr lang="cs-CZ" dirty="0" smtClean="0">
                <a:solidFill>
                  <a:srgbClr val="FF0000"/>
                </a:solidFill>
              </a:rPr>
              <a:t>, Arnošt </a:t>
            </a:r>
            <a:r>
              <a:rPr lang="cs-CZ" dirty="0" err="1" smtClean="0">
                <a:solidFill>
                  <a:srgbClr val="FF0000"/>
                </a:solidFill>
              </a:rPr>
              <a:t>Goldflam</a:t>
            </a:r>
            <a:r>
              <a:rPr lang="cs-CZ" dirty="0" smtClean="0">
                <a:solidFill>
                  <a:srgbClr val="FF0000"/>
                </a:solidFill>
              </a:rPr>
              <a:t>,… 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244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cs-CZ" dirty="0" smtClean="0"/>
              <a:t>Činoherní studio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908720"/>
            <a:ext cx="8229600" cy="5661248"/>
          </a:xfrm>
        </p:spPr>
        <p:txBody>
          <a:bodyPr>
            <a:normAutofit fontScale="77500" lnSpcReduction="20000"/>
          </a:bodyPr>
          <a:lstStyle/>
          <a:p>
            <a:r>
              <a:rPr lang="cs-CZ" i="1" dirty="0" smtClean="0">
                <a:hlinkClick r:id="rId2"/>
              </a:rPr>
              <a:t>www.cinoherak.cz</a:t>
            </a:r>
            <a:r>
              <a:rPr lang="cs-CZ" i="1" dirty="0" smtClean="0"/>
              <a:t> </a:t>
            </a:r>
            <a:endParaRPr lang="cs-CZ" dirty="0" smtClean="0"/>
          </a:p>
          <a:p>
            <a:r>
              <a:rPr lang="cs-CZ" dirty="0" smtClean="0">
                <a:solidFill>
                  <a:srgbClr val="FF0000"/>
                </a:solidFill>
              </a:rPr>
              <a:t>Činoherní </a:t>
            </a:r>
            <a:r>
              <a:rPr lang="cs-CZ" dirty="0">
                <a:solidFill>
                  <a:srgbClr val="FF0000"/>
                </a:solidFill>
              </a:rPr>
              <a:t>studio </a:t>
            </a:r>
            <a:r>
              <a:rPr lang="cs-CZ" dirty="0"/>
              <a:t>bylo založeno </a:t>
            </a:r>
            <a:r>
              <a:rPr lang="cs-CZ" dirty="0">
                <a:solidFill>
                  <a:srgbClr val="FF0000"/>
                </a:solidFill>
              </a:rPr>
              <a:t>v Ústí nad Labem </a:t>
            </a:r>
            <a:r>
              <a:rPr lang="cs-CZ" dirty="0"/>
              <a:t>roku </a:t>
            </a:r>
            <a:r>
              <a:rPr lang="cs-CZ" dirty="0" smtClean="0"/>
              <a:t>1972 na základech poloprofesionálního Kladivadla . V </a:t>
            </a:r>
            <a:r>
              <a:rPr lang="cs-CZ" dirty="0"/>
              <a:t>Kladivadle začala umělecká dráha </a:t>
            </a:r>
            <a:r>
              <a:rPr lang="cs-CZ" dirty="0" smtClean="0"/>
              <a:t> třeba Josefa Dvořáka nebo Uršuly Klukové.</a:t>
            </a:r>
            <a:endParaRPr lang="cs-CZ" dirty="0"/>
          </a:p>
          <a:p>
            <a:r>
              <a:rPr lang="cs-CZ" dirty="0"/>
              <a:t>V sezóně 1975/1976 nastoupil </a:t>
            </a:r>
            <a:r>
              <a:rPr lang="cs-CZ" dirty="0" smtClean="0">
                <a:solidFill>
                  <a:srgbClr val="FF0000"/>
                </a:solidFill>
              </a:rPr>
              <a:t>mladý </a:t>
            </a:r>
            <a:r>
              <a:rPr lang="cs-CZ" dirty="0">
                <a:solidFill>
                  <a:srgbClr val="FF0000"/>
                </a:solidFill>
              </a:rPr>
              <a:t>režisér Ivan </a:t>
            </a:r>
            <a:r>
              <a:rPr lang="cs-CZ" dirty="0" err="1">
                <a:solidFill>
                  <a:srgbClr val="FF0000"/>
                </a:solidFill>
              </a:rPr>
              <a:t>Rajmont</a:t>
            </a:r>
            <a:r>
              <a:rPr lang="cs-CZ" dirty="0"/>
              <a:t>, jenž ve spolupráci s Leošem </a:t>
            </a:r>
            <a:r>
              <a:rPr lang="cs-CZ" dirty="0" err="1"/>
              <a:t>Suchařípou</a:t>
            </a:r>
            <a:r>
              <a:rPr lang="cs-CZ" dirty="0"/>
              <a:t>, </a:t>
            </a:r>
            <a:r>
              <a:rPr lang="cs-CZ" dirty="0" smtClean="0"/>
              <a:t>Alexem </a:t>
            </a:r>
            <a:r>
              <a:rPr lang="cs-CZ" dirty="0"/>
              <a:t>Koenigsmarkem a Karlem </a:t>
            </a:r>
            <a:r>
              <a:rPr lang="cs-CZ" dirty="0" err="1"/>
              <a:t>Steigerwaldem</a:t>
            </a:r>
            <a:r>
              <a:rPr lang="cs-CZ" dirty="0"/>
              <a:t> z Činoherního studia vybudoval </a:t>
            </a:r>
            <a:r>
              <a:rPr lang="cs-CZ" dirty="0" smtClean="0"/>
              <a:t>divadelní scénu </a:t>
            </a:r>
            <a:r>
              <a:rPr lang="cs-CZ" dirty="0"/>
              <a:t>celostátního významu</a:t>
            </a:r>
            <a:r>
              <a:rPr lang="cs-CZ" dirty="0" smtClean="0"/>
              <a:t>.</a:t>
            </a:r>
          </a:p>
          <a:p>
            <a:r>
              <a:rPr lang="cs-CZ" dirty="0" smtClean="0"/>
              <a:t>Studiu </a:t>
            </a:r>
            <a:r>
              <a:rPr lang="cs-CZ" dirty="0"/>
              <a:t>v </a:t>
            </a:r>
            <a:r>
              <a:rPr lang="cs-CZ" dirty="0" smtClean="0"/>
              <a:t>Ústí pomohli i špičkoví </a:t>
            </a:r>
            <a:r>
              <a:rPr lang="cs-CZ" dirty="0"/>
              <a:t>režiséři Jan Grossman, Jaroslav Vostrý, Jan Kačer, Petr </a:t>
            </a:r>
            <a:r>
              <a:rPr lang="cs-CZ" dirty="0" err="1"/>
              <a:t>Kracik</a:t>
            </a:r>
            <a:r>
              <a:rPr lang="cs-CZ" dirty="0"/>
              <a:t> či Miroslav </a:t>
            </a:r>
            <a:r>
              <a:rPr lang="cs-CZ" dirty="0" smtClean="0"/>
              <a:t>Krobot</a:t>
            </a:r>
            <a:br>
              <a:rPr lang="cs-CZ" dirty="0" smtClean="0"/>
            </a:br>
            <a:r>
              <a:rPr lang="cs-CZ" dirty="0" smtClean="0"/>
              <a:t> a herci </a:t>
            </a:r>
            <a:r>
              <a:rPr lang="cs-CZ" dirty="0"/>
              <a:t>Jiří Bartoška, Karel Heřmánek, Pavel Zedníček, Jiří Schmitzer, Tomáš </a:t>
            </a:r>
            <a:r>
              <a:rPr lang="cs-CZ" dirty="0" err="1"/>
              <a:t>Töpfer</a:t>
            </a:r>
            <a:r>
              <a:rPr lang="cs-CZ" dirty="0"/>
              <a:t>, Ondřej Vetchý</a:t>
            </a:r>
            <a:r>
              <a:rPr lang="cs-CZ" dirty="0" smtClean="0"/>
              <a:t>, Pavel </a:t>
            </a:r>
            <a:r>
              <a:rPr lang="cs-CZ" dirty="0" err="1"/>
              <a:t>Rímský</a:t>
            </a:r>
            <a:r>
              <a:rPr lang="cs-CZ" dirty="0"/>
              <a:t>, Leoš </a:t>
            </a:r>
            <a:r>
              <a:rPr lang="cs-CZ" dirty="0" err="1" smtClean="0"/>
              <a:t>Suchařípa</a:t>
            </a:r>
            <a:r>
              <a:rPr lang="cs-CZ" dirty="0" smtClean="0"/>
              <a:t>.</a:t>
            </a:r>
          </a:p>
          <a:p>
            <a:r>
              <a:rPr lang="cs-CZ" dirty="0"/>
              <a:t>Foto Činoherního studia na: </a:t>
            </a:r>
            <a:r>
              <a:rPr lang="cs-CZ" dirty="0">
                <a:hlinkClick r:id="rId3"/>
              </a:rPr>
              <a:t>http://www.theatre-architecture.eu/cs/db/?cmd=show&amp;imageID=104120</a:t>
            </a:r>
            <a:r>
              <a:rPr lang="cs-CZ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786914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Co je studiové divadlo? </a:t>
            </a:r>
          </a:p>
          <a:p>
            <a:pPr marL="457200" lvl="1" indent="0">
              <a:buNone/>
            </a:pPr>
            <a:r>
              <a:rPr lang="cs-CZ" dirty="0" smtClean="0"/>
              <a:t>Odpověď:  </a:t>
            </a:r>
            <a:r>
              <a:rPr lang="cs-CZ" sz="2000" b="1" i="1" dirty="0">
                <a:hlinkClick r:id="rId2"/>
              </a:rPr>
              <a:t>DIVADLO</a:t>
            </a:r>
            <a:r>
              <a:rPr lang="cs-CZ" sz="2000" b="1" dirty="0">
                <a:hlinkClick r:id="rId2"/>
              </a:rPr>
              <a:t>.CZ: Studiové </a:t>
            </a:r>
            <a:r>
              <a:rPr lang="cs-CZ" sz="2000" b="1" i="1" dirty="0" smtClean="0">
                <a:hlinkClick r:id="rId2"/>
              </a:rPr>
              <a:t>divadlo</a:t>
            </a:r>
            <a:endParaRPr lang="cs-CZ" sz="2000" b="1" i="1" dirty="0" smtClean="0"/>
          </a:p>
          <a:p>
            <a:pPr marL="457200" lvl="1" indent="0">
              <a:buNone/>
            </a:pPr>
            <a:endParaRPr lang="cs-CZ" sz="32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Kdo byl Ladislav Smoljak? </a:t>
            </a:r>
          </a:p>
          <a:p>
            <a:pPr marL="457200" lvl="1" indent="0">
              <a:buNone/>
            </a:pPr>
            <a:r>
              <a:rPr lang="cs-CZ" dirty="0" smtClean="0"/>
              <a:t>Odpověď:</a:t>
            </a:r>
            <a:r>
              <a:rPr lang="cs-CZ" sz="3200" dirty="0" smtClean="0"/>
              <a:t> </a:t>
            </a:r>
            <a:r>
              <a:rPr lang="cs-CZ" sz="2000" b="1" i="1" dirty="0">
                <a:hlinkClick r:id="rId3"/>
              </a:rPr>
              <a:t>Ladislav Smoljak</a:t>
            </a:r>
            <a:r>
              <a:rPr lang="cs-CZ" sz="2000" b="1" dirty="0">
                <a:hlinkClick r:id="rId3"/>
              </a:rPr>
              <a:t> – </a:t>
            </a:r>
            <a:r>
              <a:rPr lang="cs-CZ" sz="2000" b="1" dirty="0" smtClean="0">
                <a:hlinkClick r:id="rId3"/>
              </a:rPr>
              <a:t>Wikipedie</a:t>
            </a:r>
            <a:endParaRPr lang="cs-CZ" sz="2000" b="1" dirty="0" smtClean="0"/>
          </a:p>
          <a:p>
            <a:pPr marL="457200" lvl="1" indent="0">
              <a:buNone/>
            </a:pPr>
            <a:r>
              <a:rPr lang="cs-CZ" sz="2000" b="1" dirty="0">
                <a:hlinkClick r:id="rId4"/>
              </a:rPr>
              <a:t>Komici na jedničku - Zdeněk Svěrák a </a:t>
            </a:r>
            <a:r>
              <a:rPr lang="cs-CZ" sz="2000" b="1" i="1" dirty="0">
                <a:hlinkClick r:id="rId4"/>
              </a:rPr>
              <a:t>Ladislav Smoljak</a:t>
            </a:r>
            <a:r>
              <a:rPr lang="cs-CZ" sz="2000" b="1" dirty="0">
                <a:hlinkClick r:id="rId4"/>
              </a:rPr>
              <a:t> - </a:t>
            </a:r>
            <a:r>
              <a:rPr lang="cs-CZ" sz="2000" b="1" dirty="0" err="1">
                <a:hlinkClick r:id="rId4"/>
              </a:rPr>
              <a:t>YouTube</a:t>
            </a:r>
            <a:r>
              <a:rPr lang="cs-CZ" sz="2000" dirty="0" smtClean="0"/>
              <a:t>    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786016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HaDivadlo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b="1" dirty="0" err="1"/>
              <a:t>HaDivadlo</a:t>
            </a:r>
            <a:r>
              <a:rPr lang="cs-CZ" b="1" dirty="0"/>
              <a:t>, ALFA pasáž, Poštovská 8D, </a:t>
            </a:r>
            <a:r>
              <a:rPr lang="cs-CZ" b="1" dirty="0" smtClean="0"/>
              <a:t>Brno </a:t>
            </a:r>
            <a:r>
              <a:rPr lang="cs-CZ" i="1" dirty="0" smtClean="0">
                <a:hlinkClick r:id="rId2"/>
              </a:rPr>
              <a:t>www.</a:t>
            </a:r>
            <a:r>
              <a:rPr lang="cs-CZ" b="1" i="1" dirty="0" smtClean="0">
                <a:hlinkClick r:id="rId2"/>
              </a:rPr>
              <a:t>hadivadlo</a:t>
            </a:r>
            <a:r>
              <a:rPr lang="cs-CZ" i="1" dirty="0" smtClean="0">
                <a:hlinkClick r:id="rId2"/>
              </a:rPr>
              <a:t>.cz</a:t>
            </a:r>
            <a:r>
              <a:rPr lang="cs-CZ" i="1" dirty="0" smtClean="0"/>
              <a:t> </a:t>
            </a:r>
            <a:endParaRPr lang="cs-CZ" b="1" dirty="0"/>
          </a:p>
          <a:p>
            <a:r>
              <a:rPr lang="cs-CZ" dirty="0" smtClean="0"/>
              <a:t>PhDr</a:t>
            </a:r>
            <a:r>
              <a:rPr lang="cs-CZ" dirty="0"/>
              <a:t>. Svatopluk </a:t>
            </a:r>
            <a:r>
              <a:rPr lang="cs-CZ" dirty="0" smtClean="0"/>
              <a:t>Vála založil v </a:t>
            </a:r>
            <a:r>
              <a:rPr lang="cs-CZ" dirty="0"/>
              <a:t>roce 1974 s bývalými členy Studia </a:t>
            </a:r>
            <a:r>
              <a:rPr lang="cs-CZ" dirty="0" smtClean="0"/>
              <a:t>LŠU </a:t>
            </a:r>
            <a:r>
              <a:rPr lang="cs-CZ" dirty="0"/>
              <a:t>poloprofesionální </a:t>
            </a:r>
            <a:r>
              <a:rPr lang="cs-CZ" u="sng" dirty="0"/>
              <a:t>Hanácké divadlo</a:t>
            </a:r>
            <a:r>
              <a:rPr lang="cs-CZ" dirty="0"/>
              <a:t>, později známé pod názvem </a:t>
            </a:r>
            <a:r>
              <a:rPr lang="cs-CZ" dirty="0" err="1">
                <a:solidFill>
                  <a:srgbClr val="FF0000"/>
                </a:solidFill>
              </a:rPr>
              <a:t>HaDivadlo</a:t>
            </a:r>
            <a:r>
              <a:rPr lang="cs-CZ" dirty="0"/>
              <a:t>, které se stalo jednou z nejvýraznějších autorských a studiových scén.</a:t>
            </a:r>
            <a:br>
              <a:rPr lang="cs-CZ" dirty="0"/>
            </a:br>
            <a:r>
              <a:rPr lang="cs-CZ" dirty="0" smtClean="0"/>
              <a:t>Dramatik</a:t>
            </a:r>
            <a:r>
              <a:rPr lang="cs-CZ" dirty="0"/>
              <a:t>, režisér a </a:t>
            </a:r>
            <a:r>
              <a:rPr lang="cs-CZ" dirty="0" smtClean="0"/>
              <a:t>první </a:t>
            </a:r>
            <a:r>
              <a:rPr lang="cs-CZ" dirty="0"/>
              <a:t>umělecký vedoucí </a:t>
            </a:r>
            <a:r>
              <a:rPr lang="cs-CZ" dirty="0" smtClean="0"/>
              <a:t>Vála vedl Hanácké divadlo do </a:t>
            </a:r>
            <a:r>
              <a:rPr lang="cs-CZ" dirty="0"/>
              <a:t>konce jeho prostějovské etapy</a:t>
            </a:r>
            <a:r>
              <a:rPr lang="cs-CZ" dirty="0" smtClean="0"/>
              <a:t>. </a:t>
            </a:r>
          </a:p>
          <a:p>
            <a:r>
              <a:rPr lang="cs-CZ" u="sng" dirty="0" smtClean="0"/>
              <a:t>Po roce 1979  se </a:t>
            </a:r>
            <a:r>
              <a:rPr lang="cs-CZ" u="sng" dirty="0" err="1" smtClean="0"/>
              <a:t>HaDivadlo</a:t>
            </a:r>
            <a:r>
              <a:rPr lang="cs-CZ" u="sng" dirty="0" smtClean="0"/>
              <a:t> přestěhovalo do Brna</a:t>
            </a:r>
            <a:r>
              <a:rPr lang="cs-CZ" dirty="0" smtClean="0"/>
              <a:t>, stalo se experimentální scénou brněnského Státního divadla.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118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Národní divadlo v Praze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cs-CZ" dirty="0" smtClean="0"/>
          </a:p>
          <a:p>
            <a:r>
              <a:rPr lang="cs-CZ" dirty="0" smtClean="0"/>
              <a:t>V </a:t>
            </a:r>
            <a:r>
              <a:rPr lang="cs-CZ" i="1" dirty="0"/>
              <a:t>70</a:t>
            </a:r>
            <a:r>
              <a:rPr lang="cs-CZ" dirty="0"/>
              <a:t>. </a:t>
            </a:r>
            <a:r>
              <a:rPr lang="cs-CZ" i="1" dirty="0"/>
              <a:t>letech</a:t>
            </a:r>
            <a:r>
              <a:rPr lang="cs-CZ" dirty="0"/>
              <a:t> se ukázal stav </a:t>
            </a:r>
            <a:r>
              <a:rPr lang="cs-CZ" i="1" dirty="0">
                <a:solidFill>
                  <a:srgbClr val="FF0000"/>
                </a:solidFill>
              </a:rPr>
              <a:t>Národního divadla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/>
              <a:t>jako velmi špatný, a tak byla </a:t>
            </a:r>
            <a:r>
              <a:rPr lang="cs-CZ" dirty="0" smtClean="0"/>
              <a:t>v letech </a:t>
            </a:r>
            <a:r>
              <a:rPr lang="cs-CZ" u="sng" dirty="0" smtClean="0"/>
              <a:t>1977 – 1983 podniknuta </a:t>
            </a:r>
            <a:r>
              <a:rPr lang="cs-CZ" u="sng" dirty="0"/>
              <a:t>rozsáhlá rekonstrukce</a:t>
            </a:r>
            <a:r>
              <a:rPr lang="cs-CZ" dirty="0"/>
              <a:t>. </a:t>
            </a:r>
            <a:r>
              <a:rPr lang="cs-CZ" dirty="0" smtClean="0"/>
              <a:t>Při </a:t>
            </a:r>
            <a:r>
              <a:rPr lang="cs-CZ" dirty="0"/>
              <a:t>ní byla jednak opravena původní </a:t>
            </a:r>
            <a:r>
              <a:rPr lang="cs-CZ" dirty="0" smtClean="0"/>
              <a:t>budova, jednak postavena Nová scéna.</a:t>
            </a:r>
          </a:p>
          <a:p>
            <a:r>
              <a:rPr lang="cs-CZ" dirty="0" smtClean="0"/>
              <a:t>Pod </a:t>
            </a:r>
            <a:r>
              <a:rPr lang="cs-CZ" dirty="0"/>
              <a:t>Národní divadlo </a:t>
            </a:r>
            <a:r>
              <a:rPr lang="cs-CZ" dirty="0" smtClean="0"/>
              <a:t>patřily scény: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	</a:t>
            </a:r>
            <a:r>
              <a:rPr lang="cs-CZ" dirty="0" smtClean="0">
                <a:solidFill>
                  <a:srgbClr val="FF0000"/>
                </a:solidFill>
              </a:rPr>
              <a:t>historická budova Národního divadla </a:t>
            </a:r>
            <a:endParaRPr lang="cs-CZ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dirty="0" smtClean="0"/>
              <a:t>	</a:t>
            </a:r>
            <a:r>
              <a:rPr lang="cs-CZ" dirty="0" smtClean="0">
                <a:solidFill>
                  <a:srgbClr val="FF0000"/>
                </a:solidFill>
              </a:rPr>
              <a:t>Nová scéna </a:t>
            </a:r>
            <a:r>
              <a:rPr lang="cs-CZ" dirty="0"/>
              <a:t>(vedle historické budovy, otevřena 1983)</a:t>
            </a:r>
          </a:p>
          <a:p>
            <a:pPr marL="0" indent="0">
              <a:buNone/>
            </a:pPr>
            <a:r>
              <a:rPr lang="cs-CZ" dirty="0" smtClean="0"/>
              <a:t>	</a:t>
            </a:r>
            <a:r>
              <a:rPr lang="cs-CZ" dirty="0" smtClean="0">
                <a:solidFill>
                  <a:srgbClr val="FF0000"/>
                </a:solidFill>
              </a:rPr>
              <a:t>Tylovo </a:t>
            </a:r>
            <a:r>
              <a:rPr lang="cs-CZ" dirty="0">
                <a:solidFill>
                  <a:srgbClr val="FF0000"/>
                </a:solidFill>
              </a:rPr>
              <a:t>divadlo </a:t>
            </a:r>
            <a:r>
              <a:rPr lang="cs-CZ" dirty="0" smtClean="0"/>
              <a:t>(1949 – 1989) dnes Stavovské divadlo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	</a:t>
            </a:r>
            <a:r>
              <a:rPr lang="cs-CZ" dirty="0" smtClean="0">
                <a:solidFill>
                  <a:srgbClr val="FF0000"/>
                </a:solidFill>
              </a:rPr>
              <a:t>Smetanovo divadlo</a:t>
            </a:r>
            <a:r>
              <a:rPr lang="cs-CZ" dirty="0"/>
              <a:t> </a:t>
            </a:r>
            <a:r>
              <a:rPr lang="cs-CZ" dirty="0" smtClean="0"/>
              <a:t>(od roku </a:t>
            </a:r>
            <a:r>
              <a:rPr lang="cs-CZ" dirty="0"/>
              <a:t>1992 </a:t>
            </a:r>
            <a:r>
              <a:rPr lang="cs-CZ" dirty="0" smtClean="0"/>
              <a:t>Státní </a:t>
            </a:r>
            <a:r>
              <a:rPr lang="cs-CZ" dirty="0"/>
              <a:t>opera </a:t>
            </a:r>
            <a:r>
              <a:rPr lang="cs-CZ" dirty="0" smtClean="0"/>
              <a:t>Praha)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  </a:t>
            </a:r>
            <a:r>
              <a:rPr lang="cs-CZ" dirty="0" smtClean="0">
                <a:solidFill>
                  <a:srgbClr val="FF0000"/>
                </a:solidFill>
              </a:rPr>
              <a:t>Laterna magika</a:t>
            </a:r>
          </a:p>
        </p:txBody>
      </p:sp>
    </p:spTree>
    <p:extLst>
      <p:ext uri="{BB962C8B-B14F-4D97-AF65-F5344CB8AC3E}">
        <p14:creationId xmlns:p14="http://schemas.microsoft.com/office/powerpoint/2010/main" val="2235843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cs-CZ" dirty="0" smtClean="0"/>
          </a:p>
          <a:p>
            <a:r>
              <a:rPr lang="cs-CZ" dirty="0" smtClean="0"/>
              <a:t>Proč se malé scény z krajských měst přestěhovaly do Prahy, příp. do Brna?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Kdy bylo poprvé otevřeno Národní divadlo? Jak souvisí Prozatímní divadlo s Národním divadlem? 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Odpověď: </a:t>
            </a:r>
            <a:r>
              <a:rPr lang="cs-CZ" sz="2200" b="1" dirty="0">
                <a:hlinkClick r:id="rId2"/>
              </a:rPr>
              <a:t>Historie - </a:t>
            </a:r>
            <a:r>
              <a:rPr lang="cs-CZ" sz="2200" b="1" i="1" dirty="0">
                <a:hlinkClick r:id="rId2"/>
              </a:rPr>
              <a:t>Národní divadlo</a:t>
            </a:r>
            <a:endParaRPr lang="cs-CZ" sz="2200" dirty="0" smtClean="0"/>
          </a:p>
          <a:p>
            <a:pPr marL="0" indent="0">
              <a:buNone/>
            </a:pPr>
            <a:r>
              <a:rPr lang="cs-CZ" sz="2200" dirty="0"/>
              <a:t>	</a:t>
            </a:r>
            <a:r>
              <a:rPr lang="cs-CZ" sz="2200" dirty="0" smtClean="0"/>
              <a:t>                            </a:t>
            </a:r>
            <a:r>
              <a:rPr lang="cs-CZ" sz="2200" i="1" dirty="0" smtClean="0">
                <a:hlinkClick r:id="rId3"/>
              </a:rPr>
              <a:t>Prozatímní </a:t>
            </a:r>
            <a:r>
              <a:rPr lang="cs-CZ" sz="2200" i="1" dirty="0">
                <a:hlinkClick r:id="rId3"/>
              </a:rPr>
              <a:t>divadlo</a:t>
            </a:r>
            <a:r>
              <a:rPr lang="cs-CZ" sz="2200" dirty="0">
                <a:hlinkClick r:id="rId3"/>
              </a:rPr>
              <a:t> – Wikipedie</a:t>
            </a:r>
            <a:endParaRPr lang="cs-CZ" sz="2200" dirty="0" smtClean="0"/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72736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cs-CZ" sz="2800" dirty="0" smtClean="0"/>
          </a:p>
          <a:p>
            <a:r>
              <a:rPr lang="cs-CZ" sz="2800" dirty="0" smtClean="0"/>
              <a:t>Historie </a:t>
            </a:r>
            <a:r>
              <a:rPr lang="cs-CZ" sz="2800" dirty="0"/>
              <a:t>- Národní </a:t>
            </a:r>
            <a:r>
              <a:rPr lang="cs-CZ" sz="2800" dirty="0" smtClean="0"/>
              <a:t>divadlo</a:t>
            </a:r>
          </a:p>
          <a:p>
            <a:r>
              <a:rPr lang="cs-CZ" sz="2800" dirty="0" smtClean="0"/>
              <a:t>www.cinoherak.cz</a:t>
            </a:r>
          </a:p>
          <a:p>
            <a:r>
              <a:rPr lang="cs-CZ" sz="2800" dirty="0"/>
              <a:t>http://www.theatre-architecture.eu/cs/db/?</a:t>
            </a:r>
            <a:r>
              <a:rPr lang="cs-CZ" sz="2800" dirty="0" smtClean="0"/>
              <a:t>cmd=show&amp;imageID=104120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cs-CZ" i="1" dirty="0"/>
              <a:t>DIVADLO</a:t>
            </a:r>
            <a:r>
              <a:rPr lang="cs-CZ" dirty="0"/>
              <a:t>.CZ: Studiové </a:t>
            </a:r>
            <a:r>
              <a:rPr lang="cs-CZ" dirty="0" smtClean="0"/>
              <a:t>divadlo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cs-CZ" dirty="0" smtClean="0"/>
              <a:t>www.hadivadlo.cz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cs-CZ" dirty="0"/>
              <a:t>Prozatímní divadlo – Wikipedie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	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85665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2017</TotalTime>
  <Words>429</Words>
  <Application>Microsoft Office PowerPoint</Application>
  <PresentationFormat>Předvádění na obrazovce (4:3)</PresentationFormat>
  <Paragraphs>69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systému Office</vt:lpstr>
      <vt:lpstr>Prezentace aplikace PowerPoint</vt:lpstr>
      <vt:lpstr>70.léta</vt:lpstr>
      <vt:lpstr>Autorské osobnosti</vt:lpstr>
      <vt:lpstr>Činoherní studio </vt:lpstr>
      <vt:lpstr>Opakování</vt:lpstr>
      <vt:lpstr>HaDivadlo</vt:lpstr>
      <vt:lpstr>Národní divadlo v Praze</vt:lpstr>
      <vt:lpstr>Opakování</vt:lpstr>
      <vt:lpstr>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PC</cp:lastModifiedBy>
  <cp:revision>210</cp:revision>
  <dcterms:created xsi:type="dcterms:W3CDTF">2012-06-18T15:15:37Z</dcterms:created>
  <dcterms:modified xsi:type="dcterms:W3CDTF">2014-02-10T17:05:07Z</dcterms:modified>
</cp:coreProperties>
</file>