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2" r:id="rId2"/>
    <p:sldId id="291" r:id="rId3"/>
    <p:sldId id="294" r:id="rId4"/>
    <p:sldId id="292" r:id="rId5"/>
    <p:sldId id="313" r:id="rId6"/>
    <p:sldId id="298" r:id="rId7"/>
    <p:sldId id="310" r:id="rId8"/>
    <p:sldId id="315" r:id="rId9"/>
    <p:sldId id="303" r:id="rId10"/>
    <p:sldId id="308" r:id="rId11"/>
    <p:sldId id="309" r:id="rId12"/>
    <p:sldId id="305" r:id="rId13"/>
    <p:sldId id="289" r:id="rId14"/>
    <p:sldId id="316" r:id="rId15"/>
    <p:sldId id="314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83" d="100"/>
          <a:sy n="83" d="100"/>
        </p:scale>
        <p:origin x="-7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AFD26-7572-419A-994E-63B51F84F938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709EF-1102-4E70-B443-4B4C462FE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510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709EF-1102-4E70-B443-4B4C462FEE2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279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z/url?sa=t&amp;rct=j&amp;q=&amp;esrc=s&amp;source=web&amp;cd=1&amp;ved=0CC0QtwIwAA&amp;url=http://www.youtube.com/watch?v%3DWKEaixx9G0M&amp;ei=eyjkUpfBGueo4gSm9IBA&amp;usg=AFQjCNHWsdIfIzvdKg2L08JE2PFBPZsS8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atelevize.cz/porady/1186000189-13-komnata/205562210800001-13-komnata-borise-hybnera/" TargetMode="External"/><Relationship Id="rId2" Type="http://schemas.openxmlformats.org/officeDocument/2006/relationships/hyperlink" Target="http://cs.wikipedia.org/wiki/Boris_Hybne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rodni-divadlo.cz/cs/predstaveni/3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ozhlas.cz/radiowave/kultura/_zprava/ivan-rajmont-devadesatky-nam-daly-svobodu--1256096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y-jazyk.cz/ctenarsky-denik/bertolt-brecht/matka-kuraz-a-jeji-deti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Bertolt_Brecht" TargetMode="External"/><Relationship Id="rId2" Type="http://schemas.openxmlformats.org/officeDocument/2006/relationships/hyperlink" Target="http://cs.wikipedia.org/wiki/Epick%C3%A9_divadl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esky-jazyk.cz/ctenarsky-denik/bertolt-brecht/matka-kuraz-a-jeji-deti.html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atelevize.cz/porady/1001405950-zblizka/20036219907-oldrich-danek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PwNLWYEeU9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fl-cdZGkNw" TargetMode="External"/><Relationship Id="rId2" Type="http://schemas.openxmlformats.org/officeDocument/2006/relationships/hyperlink" Target="http://www.youtube.com/watch?v=2ExADYtrjM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jaracimrman.ic.cz/Hry.html" TargetMode="External"/><Relationship Id="rId4" Type="http://schemas.openxmlformats.org/officeDocument/2006/relationships/hyperlink" Target="http://www.youtube.com/watch?v=Pgg3OZKSQyI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u23evRZtug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y-jazyk.cz/ctenarsky-denik/oldrich-danek/vevodkyne-valdstejnskych-vojsk.html" TargetMode="External"/><Relationship Id="rId2" Type="http://schemas.openxmlformats.org/officeDocument/2006/relationships/hyperlink" Target="http://www.google.cz/url?sa=t&amp;rct=j&amp;q=&amp;esrc=s&amp;frm=1&amp;source=web&amp;cd=4&amp;ved=0CD0QtwIwAw&amp;url=http://www.youtube.com/watch?v%3DmFskBptYSJQ&amp;ei=q-2YUt71KKHgygPLkYGwDQ&amp;usg=AFQjCNHp865l5oVNxRJFOlo0hgRSXymQg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u23evRZtugg" TargetMode="External"/><Relationship Id="rId4" Type="http://schemas.openxmlformats.org/officeDocument/2006/relationships/hyperlink" Target="http://www.youtube.com/watch?v=NhLYiEEWTbA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668388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Osobnosti 70. a 80. let 20. století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2. 6. </a:t>
                      </a:r>
                      <a:r>
                        <a:rPr lang="cs-CZ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Významné divadelní osobnosti v 70. a 80. letech 20. století.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VY_32_INOVACE_13_CRAM16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Vodňanský - Skoumal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Student ČVUT </a:t>
            </a:r>
            <a:r>
              <a:rPr lang="cs-CZ" dirty="0" smtClean="0">
                <a:solidFill>
                  <a:srgbClr val="FF0000"/>
                </a:solidFill>
              </a:rPr>
              <a:t>Jan Vodňanský </a:t>
            </a:r>
            <a:r>
              <a:rPr lang="cs-CZ" dirty="0" smtClean="0"/>
              <a:t>se v 60. letech seznámil </a:t>
            </a:r>
            <a:r>
              <a:rPr lang="cs-CZ" dirty="0"/>
              <a:t>s hudebníkem </a:t>
            </a:r>
            <a:r>
              <a:rPr lang="cs-CZ" dirty="0" smtClean="0">
                <a:solidFill>
                  <a:srgbClr val="FF0000"/>
                </a:solidFill>
              </a:rPr>
              <a:t>Petrem Skoumalem</a:t>
            </a:r>
            <a:r>
              <a:rPr lang="cs-CZ" b="1" dirty="0" smtClean="0"/>
              <a:t> </a:t>
            </a:r>
            <a:br>
              <a:rPr lang="cs-CZ" b="1" dirty="0" smtClean="0"/>
            </a:br>
            <a:r>
              <a:rPr lang="cs-CZ" dirty="0" smtClean="0"/>
              <a:t>a </a:t>
            </a:r>
            <a:r>
              <a:rPr lang="cs-CZ" dirty="0"/>
              <a:t>na téměř 20 let </a:t>
            </a:r>
            <a:r>
              <a:rPr lang="cs-CZ" dirty="0" smtClean="0"/>
              <a:t>vytvořili autorskou </a:t>
            </a:r>
            <a:r>
              <a:rPr lang="cs-CZ" dirty="0"/>
              <a:t>dvojici. Vrcholem jejich tvorby byla společná autorská představení v </a:t>
            </a:r>
            <a:r>
              <a:rPr lang="cs-CZ" dirty="0" smtClean="0"/>
              <a:t>Činoherním klubu </a:t>
            </a:r>
            <a:r>
              <a:rPr lang="cs-CZ" u="sng" dirty="0"/>
              <a:t>S úsměvem idiota</a:t>
            </a:r>
            <a:r>
              <a:rPr lang="cs-CZ" dirty="0"/>
              <a:t> (1969),  </a:t>
            </a:r>
            <a:r>
              <a:rPr lang="cs-CZ" u="sng" dirty="0"/>
              <a:t>Hurá na </a:t>
            </a:r>
            <a:r>
              <a:rPr lang="cs-CZ" u="sng" dirty="0" smtClean="0"/>
              <a:t>Bastilu</a:t>
            </a:r>
            <a:r>
              <a:rPr lang="cs-CZ" dirty="0" smtClean="0"/>
              <a:t> </a:t>
            </a:r>
            <a:r>
              <a:rPr lang="cs-CZ" dirty="0"/>
              <a:t>(1970</a:t>
            </a:r>
            <a:r>
              <a:rPr lang="cs-CZ" dirty="0" smtClean="0"/>
              <a:t>) a také </a:t>
            </a:r>
            <a:br>
              <a:rPr lang="cs-CZ" dirty="0" smtClean="0"/>
            </a:br>
            <a:r>
              <a:rPr lang="cs-CZ" u="sng" dirty="0" smtClean="0"/>
              <a:t>S </a:t>
            </a:r>
            <a:r>
              <a:rPr lang="cs-CZ" u="sng" dirty="0"/>
              <a:t>úsměvem Donkichota</a:t>
            </a:r>
            <a:r>
              <a:rPr lang="cs-CZ" dirty="0"/>
              <a:t> (1970</a:t>
            </a:r>
            <a:r>
              <a:rPr lang="cs-CZ" dirty="0" smtClean="0"/>
              <a:t>).</a:t>
            </a:r>
          </a:p>
          <a:p>
            <a:r>
              <a:rPr lang="cs-CZ" dirty="0" smtClean="0"/>
              <a:t>Spolu skládali písně:</a:t>
            </a:r>
          </a:p>
          <a:p>
            <a:r>
              <a:rPr lang="cs-CZ" sz="2400" i="1" dirty="0">
                <a:hlinkClick r:id="rId2"/>
              </a:rPr>
              <a:t>Vodňanský</a:t>
            </a:r>
            <a:r>
              <a:rPr lang="cs-CZ" sz="2400" dirty="0">
                <a:hlinkClick r:id="rId2"/>
              </a:rPr>
              <a:t> + </a:t>
            </a:r>
            <a:r>
              <a:rPr lang="cs-CZ" sz="2400" i="1" dirty="0">
                <a:hlinkClick r:id="rId2"/>
              </a:rPr>
              <a:t>Skoumal</a:t>
            </a:r>
            <a:r>
              <a:rPr lang="cs-CZ" sz="2400" dirty="0">
                <a:hlinkClick r:id="rId2"/>
              </a:rPr>
              <a:t>: Maršálové - </a:t>
            </a:r>
            <a:r>
              <a:rPr lang="cs-CZ" sz="2400" i="1" dirty="0" err="1" smtClean="0">
                <a:hlinkClick r:id="rId2"/>
              </a:rPr>
              <a:t>YouTube</a:t>
            </a:r>
            <a:endParaRPr lang="cs-CZ" sz="2400" dirty="0" smtClean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964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Boris Hybner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Boris Hybner</a:t>
            </a:r>
            <a:r>
              <a:rPr lang="cs-CZ" dirty="0"/>
              <a:t> (* </a:t>
            </a:r>
            <a:r>
              <a:rPr lang="cs-CZ" dirty="0" smtClean="0"/>
              <a:t>1941</a:t>
            </a:r>
            <a:r>
              <a:rPr lang="cs-CZ" dirty="0"/>
              <a:t>, Vyškov) je </a:t>
            </a:r>
            <a:r>
              <a:rPr lang="cs-CZ" dirty="0" smtClean="0"/>
              <a:t>mim</a:t>
            </a:r>
            <a:r>
              <a:rPr lang="cs-CZ" dirty="0"/>
              <a:t>, herec, režisér, scenárista, vysokoškolský </a:t>
            </a:r>
            <a:r>
              <a:rPr lang="cs-CZ" dirty="0" smtClean="0"/>
              <a:t>pedagog.</a:t>
            </a:r>
            <a:endParaRPr lang="cs-CZ" dirty="0"/>
          </a:p>
          <a:p>
            <a:r>
              <a:rPr lang="cs-CZ" dirty="0" smtClean="0"/>
              <a:t>Začínal </a:t>
            </a:r>
            <a:r>
              <a:rPr lang="cs-CZ" dirty="0"/>
              <a:t>v pantomimickém souboru Ladislava Fialky.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roce 1966 založil s Ctiborem </a:t>
            </a:r>
            <a:r>
              <a:rPr lang="cs-CZ" dirty="0" err="1"/>
              <a:t>Turbou</a:t>
            </a:r>
            <a:r>
              <a:rPr lang="cs-CZ" dirty="0"/>
              <a:t> </a:t>
            </a:r>
            <a:r>
              <a:rPr lang="cs-CZ" u="sng" dirty="0"/>
              <a:t>Pantomimu Alfréda </a:t>
            </a:r>
            <a:r>
              <a:rPr lang="cs-CZ" u="sng" dirty="0" err="1" smtClean="0"/>
              <a:t>Jarryho</a:t>
            </a:r>
            <a:r>
              <a:rPr lang="cs-CZ" u="sng" dirty="0" smtClean="0"/>
              <a:t> </a:t>
            </a:r>
            <a:r>
              <a:rPr lang="cs-CZ" dirty="0" smtClean="0"/>
              <a:t>a tento </a:t>
            </a:r>
            <a:r>
              <a:rPr lang="cs-CZ" dirty="0"/>
              <a:t>soubor </a:t>
            </a:r>
            <a:r>
              <a:rPr lang="cs-CZ" dirty="0" smtClean="0"/>
              <a:t>hned zvítězil </a:t>
            </a:r>
            <a:r>
              <a:rPr lang="cs-CZ" dirty="0"/>
              <a:t>na prvním festivalu pantomimy v Litvínově. V roce 1978 založili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 </a:t>
            </a:r>
            <a:r>
              <a:rPr lang="cs-CZ" dirty="0"/>
              <a:t>Ctiborem </a:t>
            </a:r>
            <a:r>
              <a:rPr lang="cs-CZ" dirty="0" err="1"/>
              <a:t>Turbou</a:t>
            </a:r>
            <a:r>
              <a:rPr lang="cs-CZ" dirty="0"/>
              <a:t> soubor </a:t>
            </a:r>
            <a:r>
              <a:rPr lang="cs-CZ" dirty="0" smtClean="0"/>
              <a:t>Gag. V </a:t>
            </a:r>
            <a:r>
              <a:rPr lang="cs-CZ" dirty="0"/>
              <a:t>roce 1990 založil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Praze </a:t>
            </a:r>
            <a:r>
              <a:rPr lang="cs-CZ" u="sng" dirty="0"/>
              <a:t>stálou scénu Gag</a:t>
            </a:r>
            <a:r>
              <a:rPr lang="cs-CZ" dirty="0"/>
              <a:t>. Pedagogicky působí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pražské HAMU, </a:t>
            </a:r>
            <a:r>
              <a:rPr lang="cs-CZ" dirty="0" smtClean="0"/>
              <a:t>od </a:t>
            </a:r>
            <a:r>
              <a:rPr lang="cs-CZ" dirty="0"/>
              <a:t>2008 je profesorem pro obor taneční umění – nonverbální a komediální divadlo</a:t>
            </a:r>
            <a:r>
              <a:rPr lang="cs-CZ" dirty="0" smtClean="0"/>
              <a:t>.</a:t>
            </a:r>
          </a:p>
          <a:p>
            <a:r>
              <a:rPr lang="cs-CZ" sz="2400" b="1" i="1" dirty="0">
                <a:hlinkClick r:id="rId2"/>
              </a:rPr>
              <a:t>Boris Hybner</a:t>
            </a:r>
            <a:r>
              <a:rPr lang="cs-CZ" sz="2400" b="1" dirty="0">
                <a:hlinkClick r:id="rId2"/>
              </a:rPr>
              <a:t> – </a:t>
            </a:r>
            <a:r>
              <a:rPr lang="cs-CZ" sz="2400" b="1" dirty="0" smtClean="0">
                <a:hlinkClick r:id="rId2"/>
              </a:rPr>
              <a:t>Wikipedie</a:t>
            </a:r>
            <a:r>
              <a:rPr lang="cs-CZ" sz="2400" b="1" dirty="0" smtClean="0"/>
              <a:t> </a:t>
            </a:r>
          </a:p>
          <a:p>
            <a:r>
              <a:rPr lang="cs-CZ" sz="2400" b="1" dirty="0">
                <a:hlinkClick r:id="rId3"/>
              </a:rPr>
              <a:t>13. komnata </a:t>
            </a:r>
            <a:r>
              <a:rPr lang="cs-CZ" sz="2400" b="1" i="1" dirty="0">
                <a:hlinkClick r:id="rId3"/>
              </a:rPr>
              <a:t>Borise Hybnera</a:t>
            </a:r>
            <a:r>
              <a:rPr lang="cs-CZ" sz="2400" b="1" dirty="0">
                <a:hlinkClick r:id="rId3"/>
              </a:rPr>
              <a:t> — Česká </a:t>
            </a:r>
            <a:r>
              <a:rPr lang="cs-CZ" sz="2400" b="1" dirty="0" smtClean="0">
                <a:hlinkClick r:id="rId3"/>
              </a:rPr>
              <a:t>televize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238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Režisér Ivan </a:t>
            </a:r>
            <a:r>
              <a:rPr lang="cs-CZ" dirty="0" err="1" smtClean="0"/>
              <a:t>Rajmont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Ivan </a:t>
            </a:r>
            <a:r>
              <a:rPr lang="cs-CZ" dirty="0" err="1">
                <a:solidFill>
                  <a:srgbClr val="FF0000"/>
                </a:solidFill>
              </a:rPr>
              <a:t>Rajmont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(* </a:t>
            </a:r>
            <a:r>
              <a:rPr lang="cs-CZ" dirty="0" smtClean="0"/>
              <a:t>1945 </a:t>
            </a:r>
            <a:r>
              <a:rPr lang="cs-CZ" dirty="0"/>
              <a:t>v Hradci Králové) je </a:t>
            </a:r>
            <a:r>
              <a:rPr lang="cs-CZ" dirty="0" smtClean="0"/>
              <a:t>režisér </a:t>
            </a:r>
            <a:r>
              <a:rPr lang="cs-CZ" dirty="0"/>
              <a:t>a divadelní pedagog na pražské DAMU</a:t>
            </a:r>
            <a:r>
              <a:rPr lang="cs-CZ" dirty="0" smtClean="0"/>
              <a:t>.</a:t>
            </a:r>
          </a:p>
          <a:p>
            <a:r>
              <a:rPr lang="cs-CZ" dirty="0" smtClean="0"/>
              <a:t>Jako režisér </a:t>
            </a:r>
            <a:r>
              <a:rPr lang="cs-CZ" dirty="0"/>
              <a:t>i umělecký šéf </a:t>
            </a:r>
            <a:r>
              <a:rPr lang="cs-CZ" dirty="0" smtClean="0"/>
              <a:t>začínal v </a:t>
            </a:r>
            <a:r>
              <a:rPr lang="cs-CZ" dirty="0"/>
              <a:t>Činoherním studiu v Ústí nad Labem (1975–86). </a:t>
            </a:r>
            <a:r>
              <a:rPr lang="cs-CZ" dirty="0" smtClean="0"/>
              <a:t>Třeba Kunderův Jakub Fatalista </a:t>
            </a:r>
            <a:r>
              <a:rPr lang="cs-CZ" dirty="0"/>
              <a:t>se hraje </a:t>
            </a:r>
            <a:r>
              <a:rPr lang="cs-CZ" dirty="0" smtClean="0"/>
              <a:t>dodnes nebo Čechovovy Tři sestry. Úspěšně hostoval v </a:t>
            </a:r>
            <a:r>
              <a:rPr lang="cs-CZ" dirty="0"/>
              <a:t>řadě dalších </a:t>
            </a:r>
            <a:r>
              <a:rPr lang="cs-CZ" dirty="0" smtClean="0"/>
              <a:t>divadel. </a:t>
            </a:r>
          </a:p>
          <a:p>
            <a:r>
              <a:rPr lang="cs-CZ" dirty="0" smtClean="0"/>
              <a:t>Roku 1989 zakotvil v Národním divadle, např. režie Goldoniho hry: </a:t>
            </a:r>
            <a:r>
              <a:rPr lang="cs-CZ" b="1" dirty="0">
                <a:hlinkClick r:id="rId3"/>
              </a:rPr>
              <a:t>Sluha dvou pánů</a:t>
            </a:r>
            <a:r>
              <a:rPr lang="cs-CZ" dirty="0"/>
              <a:t> </a:t>
            </a:r>
            <a:r>
              <a:rPr lang="cs-CZ" dirty="0" smtClean="0"/>
              <a:t>(1994</a:t>
            </a:r>
            <a:r>
              <a:rPr lang="cs-CZ" dirty="0"/>
              <a:t>) – divácky nejúspěšnější inscenace </a:t>
            </a:r>
            <a:r>
              <a:rPr lang="cs-CZ" dirty="0" smtClean="0"/>
              <a:t>desetiletí s </a:t>
            </a:r>
            <a:r>
              <a:rPr lang="cs-CZ" dirty="0"/>
              <a:t>Miroslavem Donutilem v hlavní </a:t>
            </a:r>
            <a:r>
              <a:rPr lang="cs-CZ" dirty="0" smtClean="0"/>
              <a:t>roli.</a:t>
            </a:r>
          </a:p>
          <a:p>
            <a:r>
              <a:rPr lang="cs-CZ" sz="2900" b="1" i="1" dirty="0" smtClean="0">
                <a:hlinkClick r:id="rId4"/>
              </a:rPr>
              <a:t>Ivan </a:t>
            </a:r>
            <a:r>
              <a:rPr lang="cs-CZ" sz="2900" b="1" i="1" dirty="0" err="1" smtClean="0">
                <a:hlinkClick r:id="rId4"/>
              </a:rPr>
              <a:t>Rajmont</a:t>
            </a:r>
            <a:r>
              <a:rPr lang="cs-CZ" sz="2900" b="1" dirty="0" smtClean="0">
                <a:hlinkClick r:id="rId4"/>
              </a:rPr>
              <a:t>: Devadesátky nám daly svobodu | Kultura</a:t>
            </a:r>
            <a:r>
              <a:rPr lang="cs-CZ" sz="2900" b="1" dirty="0" smtClean="0"/>
              <a:t> – audiozáznam</a:t>
            </a:r>
          </a:p>
        </p:txBody>
      </p:sp>
    </p:spTree>
    <p:extLst>
      <p:ext uri="{BB962C8B-B14F-4D97-AF65-F5344CB8AC3E}">
        <p14:creationId xmlns:p14="http://schemas.microsoft.com/office/powerpoint/2010/main" val="357826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sz="2800" dirty="0" smtClean="0"/>
              <a:t>Znáte epické divadlo? 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endParaRPr lang="cs-CZ" sz="2800" dirty="0" smtClean="0"/>
          </a:p>
          <a:p>
            <a:r>
              <a:rPr lang="cs-CZ" sz="2800" dirty="0" smtClean="0"/>
              <a:t>Kdo byl Bertold Brecht? Znáte jeho drama Matka </a:t>
            </a:r>
            <a:r>
              <a:rPr lang="cs-CZ" sz="2800" dirty="0"/>
              <a:t>Kuráž a její </a:t>
            </a:r>
            <a:r>
              <a:rPr lang="cs-CZ" sz="2800" dirty="0" smtClean="0"/>
              <a:t>děti? </a:t>
            </a:r>
          </a:p>
          <a:p>
            <a:pPr marL="0" indent="0">
              <a:buNone/>
            </a:pPr>
            <a:r>
              <a:rPr lang="cs-CZ" sz="2800" b="1" dirty="0" smtClean="0">
                <a:hlinkClick r:id="rId2"/>
              </a:rPr>
              <a:t> </a:t>
            </a:r>
            <a:endParaRPr lang="cs-CZ" sz="2800" dirty="0" smtClean="0"/>
          </a:p>
          <a:p>
            <a:r>
              <a:rPr lang="cs-CZ" sz="2800" dirty="0" smtClean="0"/>
              <a:t>Existuje dnes zájezdové divadlo?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7616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Znáte epické divadlo? </a:t>
            </a:r>
          </a:p>
          <a:p>
            <a:pPr marL="0" indent="0">
              <a:buNone/>
            </a:pPr>
            <a:r>
              <a:rPr lang="cs-CZ" dirty="0" smtClean="0"/>
              <a:t>    </a:t>
            </a:r>
            <a:r>
              <a:rPr lang="cs-CZ" sz="2400" b="1" i="1" dirty="0" smtClean="0">
                <a:hlinkClick r:id="rId2"/>
              </a:rPr>
              <a:t>Epické </a:t>
            </a:r>
            <a:r>
              <a:rPr lang="cs-CZ" sz="2400" b="1" i="1" dirty="0">
                <a:hlinkClick r:id="rId2"/>
              </a:rPr>
              <a:t>divadlo</a:t>
            </a:r>
            <a:r>
              <a:rPr lang="cs-CZ" sz="2400" b="1" dirty="0">
                <a:hlinkClick r:id="rId2"/>
              </a:rPr>
              <a:t> – Wikipedie</a:t>
            </a:r>
            <a:endParaRPr lang="cs-CZ" sz="2400" dirty="0"/>
          </a:p>
          <a:p>
            <a:endParaRPr lang="cs-CZ" dirty="0" smtClean="0"/>
          </a:p>
          <a:p>
            <a:r>
              <a:rPr lang="cs-CZ" dirty="0" smtClean="0"/>
              <a:t>Bertold Brecht: </a:t>
            </a:r>
            <a:r>
              <a:rPr lang="cs-CZ" dirty="0"/>
              <a:t>Matka Kuráž a její děti </a:t>
            </a:r>
            <a:r>
              <a:rPr lang="cs-CZ" i="1" dirty="0"/>
              <a:t>(</a:t>
            </a:r>
            <a:r>
              <a:rPr lang="cs-CZ" dirty="0"/>
              <a:t>1939) </a:t>
            </a:r>
            <a:r>
              <a:rPr lang="cs-CZ" dirty="0" smtClean="0"/>
              <a:t> : </a:t>
            </a:r>
            <a:r>
              <a:rPr lang="cs-CZ" sz="2400" b="1" dirty="0" err="1">
                <a:hlinkClick r:id="rId3"/>
              </a:rPr>
              <a:t>Bertolt</a:t>
            </a:r>
            <a:r>
              <a:rPr lang="cs-CZ" sz="2400" b="1" dirty="0">
                <a:hlinkClick r:id="rId3"/>
              </a:rPr>
              <a:t> Brecht – </a:t>
            </a:r>
            <a:r>
              <a:rPr lang="cs-CZ" sz="2400" b="1" dirty="0" smtClean="0">
                <a:hlinkClick r:id="rId3"/>
              </a:rPr>
              <a:t>Wikipedie</a:t>
            </a:r>
            <a:r>
              <a:rPr lang="cs-CZ" sz="2400" b="1" dirty="0" smtClean="0"/>
              <a:t>                       </a:t>
            </a:r>
            <a:r>
              <a:rPr lang="cs-CZ" sz="2400" b="1" dirty="0" err="1">
                <a:hlinkClick r:id="rId4"/>
              </a:rPr>
              <a:t>Bertolt</a:t>
            </a:r>
            <a:r>
              <a:rPr lang="cs-CZ" sz="2400" b="1" dirty="0">
                <a:hlinkClick r:id="rId4"/>
              </a:rPr>
              <a:t> Brecht - </a:t>
            </a:r>
            <a:r>
              <a:rPr lang="cs-CZ" sz="2400" b="1" i="1" dirty="0">
                <a:hlinkClick r:id="rId4"/>
              </a:rPr>
              <a:t>Matka Kuráž a její děti</a:t>
            </a:r>
            <a:r>
              <a:rPr lang="cs-CZ" sz="2400" b="1" dirty="0">
                <a:hlinkClick r:id="rId4"/>
              </a:rPr>
              <a:t> | Čtenářský deník | Studentský 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100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mtClean="0"/>
              <a:t>www.osobnosti.cz</a:t>
            </a:r>
            <a:endParaRPr lang="cs-CZ" dirty="0" smtClean="0"/>
          </a:p>
          <a:p>
            <a:r>
              <a:rPr lang="cs-CZ" dirty="0"/>
              <a:t>Oldřich Daněk — Česká </a:t>
            </a:r>
            <a:r>
              <a:rPr lang="cs-CZ" dirty="0" smtClean="0"/>
              <a:t>televize</a:t>
            </a:r>
          </a:p>
          <a:p>
            <a:r>
              <a:rPr lang="cs-CZ" dirty="0"/>
              <a:t>video on-line v archivu </a:t>
            </a:r>
            <a:r>
              <a:rPr lang="cs-CZ" dirty="0" smtClean="0"/>
              <a:t>ČT</a:t>
            </a:r>
          </a:p>
          <a:p>
            <a:r>
              <a:rPr lang="cs-CZ" dirty="0"/>
              <a:t>Hry - Jára </a:t>
            </a:r>
            <a:r>
              <a:rPr lang="cs-CZ" dirty="0" smtClean="0"/>
              <a:t>Cimrman</a:t>
            </a:r>
          </a:p>
          <a:p>
            <a:r>
              <a:rPr lang="cs-CZ" dirty="0"/>
              <a:t>Diskografie Vodňanský Jan, Skoumal Petr - Texty písní - </a:t>
            </a:r>
            <a:r>
              <a:rPr lang="cs-CZ" dirty="0" smtClean="0"/>
              <a:t>Koule.cz</a:t>
            </a:r>
          </a:p>
          <a:p>
            <a:r>
              <a:rPr lang="cs-CZ" dirty="0"/>
              <a:t>13. komnata Borise Hybnera — Česká televize</a:t>
            </a:r>
          </a:p>
          <a:p>
            <a:r>
              <a:rPr lang="cs-CZ" dirty="0"/>
              <a:t>Sluha dvou pánů</a:t>
            </a: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490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70. léta – 80.léta osobnosti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České </a:t>
            </a:r>
            <a:r>
              <a:rPr lang="cs-CZ" dirty="0"/>
              <a:t>divadlo </a:t>
            </a:r>
            <a:r>
              <a:rPr lang="cs-CZ" dirty="0" smtClean="0"/>
              <a:t>hledalo </a:t>
            </a:r>
            <a:r>
              <a:rPr lang="cs-CZ" dirty="0"/>
              <a:t>nové </a:t>
            </a:r>
            <a:r>
              <a:rPr lang="cs-CZ" dirty="0" smtClean="0"/>
              <a:t>způsoby, jak by umělecky vyjádřilo </a:t>
            </a:r>
            <a:r>
              <a:rPr lang="cs-CZ" dirty="0"/>
              <a:t>problematiku </a:t>
            </a:r>
            <a:r>
              <a:rPr lang="cs-CZ" dirty="0" smtClean="0"/>
              <a:t>běžného života. K významným divadelním osobnostem té doby patřili Oldřich</a:t>
            </a:r>
            <a:r>
              <a:rPr lang="cs-CZ" b="1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Daněk, </a:t>
            </a:r>
            <a:r>
              <a:rPr lang="cs-CZ" dirty="0" smtClean="0"/>
              <a:t>Miloslav</a:t>
            </a:r>
            <a:r>
              <a:rPr lang="cs-CZ" dirty="0" smtClean="0">
                <a:solidFill>
                  <a:srgbClr val="FF0000"/>
                </a:solidFill>
              </a:rPr>
              <a:t> Šimek 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/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Jiří</a:t>
            </a:r>
            <a:r>
              <a:rPr lang="cs-CZ" dirty="0" smtClean="0">
                <a:solidFill>
                  <a:srgbClr val="FF0000"/>
                </a:solidFill>
              </a:rPr>
              <a:t> Grossmann, </a:t>
            </a:r>
            <a:r>
              <a:rPr lang="cs-CZ" dirty="0" smtClean="0"/>
              <a:t>Zdeněk</a:t>
            </a:r>
            <a:r>
              <a:rPr lang="cs-CZ" dirty="0" smtClean="0">
                <a:solidFill>
                  <a:srgbClr val="FF0000"/>
                </a:solidFill>
              </a:rPr>
              <a:t> Svěrák </a:t>
            </a:r>
            <a:r>
              <a:rPr lang="cs-CZ" dirty="0" smtClean="0"/>
              <a:t>a Ladislav </a:t>
            </a:r>
            <a:r>
              <a:rPr lang="cs-CZ" dirty="0" smtClean="0">
                <a:solidFill>
                  <a:srgbClr val="FF0000"/>
                </a:solidFill>
              </a:rPr>
              <a:t>Smoljak, </a:t>
            </a:r>
            <a:r>
              <a:rPr lang="cs-CZ" dirty="0" smtClean="0"/>
              <a:t>Miroslav</a:t>
            </a:r>
            <a:r>
              <a:rPr lang="cs-CZ" dirty="0" smtClean="0">
                <a:solidFill>
                  <a:srgbClr val="FF0000"/>
                </a:solidFill>
              </a:rPr>
              <a:t> Horníček, </a:t>
            </a:r>
            <a:r>
              <a:rPr lang="cs-CZ" dirty="0" smtClean="0"/>
              <a:t>Boleslav</a:t>
            </a:r>
            <a:r>
              <a:rPr lang="cs-CZ" dirty="0" smtClean="0">
                <a:solidFill>
                  <a:srgbClr val="FF0000"/>
                </a:solidFill>
              </a:rPr>
              <a:t> Polívka, </a:t>
            </a:r>
            <a:r>
              <a:rPr lang="cs-CZ" dirty="0" smtClean="0"/>
              <a:t>Jan </a:t>
            </a:r>
            <a:r>
              <a:rPr lang="cs-CZ" dirty="0" smtClean="0">
                <a:solidFill>
                  <a:srgbClr val="FF0000"/>
                </a:solidFill>
              </a:rPr>
              <a:t>Vodňanský a Petr Skoumal, Boris Hybner, </a:t>
            </a:r>
            <a:r>
              <a:rPr lang="cs-CZ" dirty="0" smtClean="0"/>
              <a:t>Ivan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Rajmont</a:t>
            </a:r>
            <a:r>
              <a:rPr lang="cs-CZ" dirty="0"/>
              <a:t> </a:t>
            </a:r>
            <a:r>
              <a:rPr lang="cs-CZ" dirty="0" smtClean="0"/>
              <a:t>a další.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Oldřich Daněk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Oldřich Daněk </a:t>
            </a:r>
            <a:r>
              <a:rPr lang="cs-CZ" dirty="0" smtClean="0"/>
              <a:t>(1927 </a:t>
            </a:r>
            <a:r>
              <a:rPr lang="cs-CZ" dirty="0"/>
              <a:t>– </a:t>
            </a:r>
            <a:r>
              <a:rPr lang="cs-CZ" dirty="0" smtClean="0"/>
              <a:t>2000) </a:t>
            </a:r>
            <a:r>
              <a:rPr lang="cs-CZ" dirty="0"/>
              <a:t>byl český dramatik, spisovatel, režisér a scenárista. Ve své dramatické tvorbě se inspiroval </a:t>
            </a:r>
            <a:r>
              <a:rPr lang="cs-CZ" dirty="0" smtClean="0"/>
              <a:t>epickým </a:t>
            </a:r>
            <a:r>
              <a:rPr lang="cs-CZ" dirty="0"/>
              <a:t>divadlem </a:t>
            </a:r>
            <a:r>
              <a:rPr lang="cs-CZ" dirty="0" err="1"/>
              <a:t>Bertolta</a:t>
            </a:r>
            <a:r>
              <a:rPr lang="cs-CZ" dirty="0"/>
              <a:t> </a:t>
            </a:r>
            <a:r>
              <a:rPr lang="cs-CZ" dirty="0" smtClean="0"/>
              <a:t>Brechta.</a:t>
            </a:r>
          </a:p>
          <a:p>
            <a:r>
              <a:rPr lang="cs-CZ" dirty="0" smtClean="0"/>
              <a:t>Vystudoval </a:t>
            </a:r>
            <a:r>
              <a:rPr lang="cs-CZ" dirty="0"/>
              <a:t>pražskou DAMU v letech 1946–1950. </a:t>
            </a:r>
            <a:r>
              <a:rPr lang="cs-CZ" dirty="0" smtClean="0"/>
              <a:t>Stal </a:t>
            </a:r>
            <a:br>
              <a:rPr lang="cs-CZ" dirty="0" smtClean="0"/>
            </a:br>
            <a:r>
              <a:rPr lang="cs-CZ" dirty="0" smtClean="0"/>
              <a:t>se </a:t>
            </a:r>
            <a:r>
              <a:rPr lang="cs-CZ" dirty="0"/>
              <a:t>režisérem Klicperova divadla v Hradci Králové, </a:t>
            </a:r>
            <a:r>
              <a:rPr lang="cs-CZ" dirty="0" smtClean="0"/>
              <a:t>pak Divadla </a:t>
            </a:r>
            <a:r>
              <a:rPr lang="cs-CZ" dirty="0"/>
              <a:t>F. X. Šaldy v </a:t>
            </a:r>
            <a:r>
              <a:rPr lang="cs-CZ" dirty="0" smtClean="0"/>
              <a:t>Liberci, v </a:t>
            </a:r>
            <a:r>
              <a:rPr lang="cs-CZ" dirty="0"/>
              <a:t>závěru života spolupracoval zejména s pražským Vinohradským </a:t>
            </a:r>
            <a:r>
              <a:rPr lang="cs-CZ" dirty="0" smtClean="0"/>
              <a:t>divadlem. </a:t>
            </a:r>
            <a:r>
              <a:rPr lang="cs-CZ" dirty="0">
                <a:hlinkClick r:id="rId2"/>
              </a:rPr>
              <a:t>Oldřich Daněk — Česká </a:t>
            </a:r>
            <a:r>
              <a:rPr lang="cs-CZ" dirty="0" smtClean="0">
                <a:hlinkClick r:id="rId2"/>
              </a:rPr>
              <a:t>televize</a:t>
            </a:r>
            <a:endParaRPr lang="cs-CZ" dirty="0" smtClean="0"/>
          </a:p>
          <a:p>
            <a:r>
              <a:rPr lang="cs-CZ" dirty="0"/>
              <a:t>Jeho hry se často zabývají </a:t>
            </a:r>
            <a:r>
              <a:rPr lang="cs-CZ" dirty="0" smtClean="0"/>
              <a:t>morálkou, např.</a:t>
            </a:r>
            <a:r>
              <a:rPr lang="cs-CZ" i="1" dirty="0"/>
              <a:t> </a:t>
            </a:r>
            <a:r>
              <a:rPr lang="cs-CZ" u="sng" dirty="0"/>
              <a:t>Svatba sňatkového </a:t>
            </a:r>
            <a:r>
              <a:rPr lang="cs-CZ" u="sng" dirty="0" smtClean="0"/>
              <a:t>podvodníka</a:t>
            </a:r>
            <a:r>
              <a:rPr lang="cs-CZ" dirty="0" smtClean="0"/>
              <a:t> (1961</a:t>
            </a:r>
            <a:r>
              <a:rPr lang="cs-CZ" i="1" u="sng" dirty="0" smtClean="0"/>
              <a:t>), </a:t>
            </a:r>
            <a:r>
              <a:rPr lang="cs-CZ" i="1" u="sng" dirty="0"/>
              <a:t>Dva na koni, jeden </a:t>
            </a:r>
            <a:r>
              <a:rPr lang="cs-CZ" i="1" u="sng" dirty="0" smtClean="0"/>
              <a:t/>
            </a:r>
            <a:br>
              <a:rPr lang="cs-CZ" i="1" u="sng" dirty="0" smtClean="0"/>
            </a:br>
            <a:r>
              <a:rPr lang="cs-CZ" i="1" u="sng" dirty="0" smtClean="0"/>
              <a:t>na oslu</a:t>
            </a:r>
            <a:r>
              <a:rPr lang="cs-CZ" dirty="0"/>
              <a:t> </a:t>
            </a:r>
            <a:r>
              <a:rPr lang="cs-CZ" dirty="0" smtClean="0"/>
              <a:t>(1971), </a:t>
            </a:r>
            <a:r>
              <a:rPr lang="cs-CZ" u="sng" dirty="0"/>
              <a:t>Vévodkyně valdštejnských </a:t>
            </a:r>
            <a:r>
              <a:rPr lang="cs-CZ" u="sng" dirty="0" smtClean="0"/>
              <a:t>vojsk</a:t>
            </a:r>
            <a:r>
              <a:rPr lang="cs-CZ" u="sng" dirty="0"/>
              <a:t> </a:t>
            </a:r>
            <a:r>
              <a:rPr lang="cs-CZ" dirty="0" smtClean="0"/>
              <a:t>(1980).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932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Šimek - Grossmann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Jiří Grossmann </a:t>
            </a:r>
            <a:r>
              <a:rPr lang="cs-CZ" dirty="0" smtClean="0"/>
              <a:t>( 1941 –</a:t>
            </a:r>
            <a:r>
              <a:rPr lang="cs-CZ" dirty="0"/>
              <a:t> </a:t>
            </a:r>
            <a:r>
              <a:rPr lang="cs-CZ" dirty="0" smtClean="0"/>
              <a:t>1971) </a:t>
            </a:r>
            <a:r>
              <a:rPr lang="cs-CZ" dirty="0"/>
              <a:t>byl </a:t>
            </a:r>
            <a:r>
              <a:rPr lang="cs-CZ" dirty="0" smtClean="0"/>
              <a:t>komik</a:t>
            </a:r>
            <a:r>
              <a:rPr lang="cs-CZ" dirty="0"/>
              <a:t>, </a:t>
            </a:r>
            <a:r>
              <a:rPr lang="cs-CZ" dirty="0" smtClean="0"/>
              <a:t>divadelní autor.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Miloslav Šimek </a:t>
            </a:r>
            <a:r>
              <a:rPr lang="cs-CZ" dirty="0" smtClean="0"/>
              <a:t>(1940 – 2004) známý komik </a:t>
            </a:r>
            <a:br>
              <a:rPr lang="cs-CZ" dirty="0" smtClean="0"/>
            </a:br>
            <a:r>
              <a:rPr lang="cs-CZ" dirty="0" smtClean="0"/>
              <a:t>a spisovatel. V</a:t>
            </a:r>
            <a:r>
              <a:rPr lang="cs-CZ" dirty="0"/>
              <a:t> roce 1968 nastoupili do divadla Semafor. Zde vznikaly jejich známé </a:t>
            </a:r>
            <a:r>
              <a:rPr lang="cs-CZ" u="sng" dirty="0"/>
              <a:t>Návštěvní </a:t>
            </a:r>
            <a:r>
              <a:rPr lang="cs-CZ" u="sng" dirty="0" smtClean="0"/>
              <a:t>dny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 smtClean="0"/>
              <a:t>Po Grossmannově </a:t>
            </a:r>
            <a:r>
              <a:rPr lang="cs-CZ" dirty="0"/>
              <a:t>smrti </a:t>
            </a:r>
            <a:r>
              <a:rPr lang="cs-CZ" dirty="0" smtClean="0"/>
              <a:t>Šimek vystupoval s Luďkem </a:t>
            </a:r>
            <a:r>
              <a:rPr lang="cs-CZ" dirty="0"/>
              <a:t>Sobotou a </a:t>
            </a:r>
            <a:r>
              <a:rPr lang="cs-CZ" dirty="0" smtClean="0"/>
              <a:t>Petrem </a:t>
            </a:r>
            <a:r>
              <a:rPr lang="cs-CZ" dirty="0"/>
              <a:t>Nárožným. </a:t>
            </a:r>
            <a:r>
              <a:rPr lang="cs-CZ" dirty="0" smtClean="0"/>
              <a:t>Založil </a:t>
            </a:r>
            <a:r>
              <a:rPr lang="cs-CZ" dirty="0"/>
              <a:t>v bývalém kině Jalta </a:t>
            </a:r>
            <a:r>
              <a:rPr lang="cs-CZ" u="sng" dirty="0"/>
              <a:t>Divadlo Jiřího Grossmanna </a:t>
            </a:r>
            <a:r>
              <a:rPr lang="cs-CZ" dirty="0"/>
              <a:t>( s </a:t>
            </a:r>
            <a:r>
              <a:rPr lang="cs-CZ" dirty="0" smtClean="0"/>
              <a:t>Jiřím </a:t>
            </a:r>
            <a:r>
              <a:rPr lang="cs-CZ" dirty="0" err="1"/>
              <a:t>Krampolem</a:t>
            </a:r>
            <a:r>
              <a:rPr lang="cs-CZ" dirty="0"/>
              <a:t>, </a:t>
            </a:r>
            <a:r>
              <a:rPr lang="cs-CZ" dirty="0" smtClean="0"/>
              <a:t>Uršulou </a:t>
            </a:r>
            <a:r>
              <a:rPr lang="cs-CZ" dirty="0"/>
              <a:t>Klukovou). Posléze  se </a:t>
            </a:r>
            <a:r>
              <a:rPr lang="cs-CZ" dirty="0" smtClean="0"/>
              <a:t>věnoval </a:t>
            </a:r>
            <a:r>
              <a:rPr lang="cs-CZ" dirty="0"/>
              <a:t>spolu se </a:t>
            </a:r>
            <a:r>
              <a:rPr lang="cs-CZ" dirty="0" smtClean="0">
                <a:solidFill>
                  <a:srgbClr val="FF0000"/>
                </a:solidFill>
              </a:rPr>
              <a:t>Zuzanou Bubílkovou</a:t>
            </a:r>
            <a:r>
              <a:rPr lang="cs-CZ" dirty="0" smtClean="0"/>
              <a:t> </a:t>
            </a:r>
            <a:r>
              <a:rPr lang="cs-CZ" dirty="0"/>
              <a:t>politické satiře (S politiky netančím</a:t>
            </a:r>
            <a:r>
              <a:rPr lang="cs-CZ" dirty="0" smtClean="0"/>
              <a:t>).</a:t>
            </a:r>
          </a:p>
          <a:p>
            <a:r>
              <a:rPr lang="cs-CZ" b="1" i="1" dirty="0" err="1" smtClean="0">
                <a:hlinkClick r:id="rId2"/>
              </a:rPr>
              <a:t>Šimek</a:t>
            </a:r>
            <a:r>
              <a:rPr lang="cs-CZ" b="1" dirty="0" err="1" smtClean="0">
                <a:hlinkClick r:id="rId2"/>
              </a:rPr>
              <a:t>+</a:t>
            </a:r>
            <a:r>
              <a:rPr lang="cs-CZ" b="1" i="1" dirty="0" err="1" smtClean="0">
                <a:hlinkClick r:id="rId2"/>
              </a:rPr>
              <a:t>Grossman</a:t>
            </a:r>
            <a:r>
              <a:rPr lang="cs-CZ" b="1" dirty="0" smtClean="0">
                <a:hlinkClick r:id="rId2"/>
              </a:rPr>
              <a:t> </a:t>
            </a:r>
            <a:r>
              <a:rPr lang="cs-CZ" b="1" dirty="0">
                <a:hlinkClick r:id="rId2"/>
              </a:rPr>
              <a:t>- Jak jsem se učil kouřit - </a:t>
            </a:r>
            <a:r>
              <a:rPr lang="cs-CZ" b="1" dirty="0" err="1">
                <a:hlinkClick r:id="rId2"/>
              </a:rPr>
              <a:t>YouTube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693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Svěrák - Smoljak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Zdeněk Svěrák </a:t>
            </a:r>
            <a:r>
              <a:rPr lang="cs-CZ" dirty="0"/>
              <a:t>(* </a:t>
            </a:r>
            <a:r>
              <a:rPr lang="cs-CZ" dirty="0" smtClean="0"/>
              <a:t>1936) </a:t>
            </a:r>
            <a:r>
              <a:rPr lang="cs-CZ" dirty="0"/>
              <a:t>je </a:t>
            </a:r>
            <a:r>
              <a:rPr lang="cs-CZ" dirty="0" smtClean="0"/>
              <a:t>humorista</a:t>
            </a:r>
            <a:r>
              <a:rPr lang="cs-CZ" dirty="0"/>
              <a:t>, dramatik, scenárista, textař a herec. </a:t>
            </a:r>
            <a:r>
              <a:rPr lang="cs-CZ" dirty="0" smtClean="0"/>
              <a:t>Úzce </a:t>
            </a:r>
            <a:r>
              <a:rPr lang="cs-CZ" dirty="0"/>
              <a:t>spolupracoval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 </a:t>
            </a:r>
            <a:r>
              <a:rPr lang="cs-CZ" dirty="0">
                <a:solidFill>
                  <a:srgbClr val="FF0000"/>
                </a:solidFill>
              </a:rPr>
              <a:t>Ladislavem </a:t>
            </a:r>
            <a:r>
              <a:rPr lang="cs-CZ" dirty="0" smtClean="0">
                <a:solidFill>
                  <a:srgbClr val="FF0000"/>
                </a:solidFill>
              </a:rPr>
              <a:t>Smoljakem </a:t>
            </a:r>
            <a:r>
              <a:rPr lang="cs-CZ" dirty="0" smtClean="0"/>
              <a:t>(1931 - 2010) v </a:t>
            </a:r>
            <a:r>
              <a:rPr lang="cs-CZ" u="sng" dirty="0" smtClean="0"/>
              <a:t>Divadle </a:t>
            </a:r>
            <a:r>
              <a:rPr lang="cs-CZ" u="sng" dirty="0"/>
              <a:t>Járy </a:t>
            </a:r>
            <a:r>
              <a:rPr lang="cs-CZ" u="sng" dirty="0" smtClean="0"/>
              <a:t>Cimrmana</a:t>
            </a:r>
            <a:r>
              <a:rPr lang="cs-CZ" dirty="0" smtClean="0"/>
              <a:t> a </a:t>
            </a:r>
            <a:r>
              <a:rPr lang="cs-CZ" dirty="0"/>
              <a:t>s hudebním skladatelem </a:t>
            </a:r>
            <a:r>
              <a:rPr lang="cs-CZ" dirty="0">
                <a:solidFill>
                  <a:srgbClr val="FF0000"/>
                </a:solidFill>
              </a:rPr>
              <a:t>Jaroslavem </a:t>
            </a:r>
            <a:r>
              <a:rPr lang="cs-CZ" dirty="0" smtClean="0">
                <a:solidFill>
                  <a:srgbClr val="FF0000"/>
                </a:solidFill>
              </a:rPr>
              <a:t>Uhlířem </a:t>
            </a:r>
            <a:r>
              <a:rPr lang="cs-CZ" dirty="0" smtClean="0"/>
              <a:t>na </a:t>
            </a:r>
            <a:r>
              <a:rPr lang="cs-CZ" dirty="0"/>
              <a:t>písních pro děti a hudbě ke svým </a:t>
            </a:r>
            <a:r>
              <a:rPr lang="cs-CZ" dirty="0" smtClean="0"/>
              <a:t>filmům.</a:t>
            </a:r>
          </a:p>
          <a:p>
            <a:r>
              <a:rPr lang="cs-CZ" sz="2600" b="1" i="1" dirty="0">
                <a:hlinkClick r:id="rId2"/>
              </a:rPr>
              <a:t>Zdeněk Svěrák a Jaroslav Uhlíř</a:t>
            </a:r>
            <a:r>
              <a:rPr lang="cs-CZ" sz="2600" b="1" dirty="0">
                <a:hlinkClick r:id="rId2"/>
              </a:rPr>
              <a:t> - Mravenčí Ukolébavka </a:t>
            </a:r>
            <a:r>
              <a:rPr lang="cs-CZ" sz="2600" b="1" dirty="0" smtClean="0">
                <a:hlinkClick r:id="rId2"/>
              </a:rPr>
              <a:t>– </a:t>
            </a:r>
            <a:r>
              <a:rPr lang="cs-CZ" sz="2600" b="1" dirty="0" err="1" smtClean="0">
                <a:hlinkClick r:id="rId2"/>
              </a:rPr>
              <a:t>YouTube</a:t>
            </a:r>
            <a:endParaRPr lang="cs-CZ" sz="2600" b="1" dirty="0" smtClean="0"/>
          </a:p>
          <a:p>
            <a:r>
              <a:rPr lang="cs-CZ" sz="2600" b="1" i="1" dirty="0">
                <a:hlinkClick r:id="rId3"/>
              </a:rPr>
              <a:t>Když se zamiluje kůň</a:t>
            </a:r>
            <a:r>
              <a:rPr lang="cs-CZ" sz="2600" b="1" dirty="0">
                <a:hlinkClick r:id="rId3"/>
              </a:rPr>
              <a:t> </a:t>
            </a:r>
            <a:r>
              <a:rPr lang="cs-CZ" sz="2600" b="1" dirty="0" smtClean="0">
                <a:hlinkClick r:id="rId3"/>
              </a:rPr>
              <a:t>– </a:t>
            </a:r>
            <a:r>
              <a:rPr lang="cs-CZ" sz="2600" b="1" dirty="0" err="1" smtClean="0">
                <a:hlinkClick r:id="rId3"/>
              </a:rPr>
              <a:t>YouTube</a:t>
            </a:r>
            <a:endParaRPr lang="cs-CZ" sz="2600" b="1" dirty="0" smtClean="0"/>
          </a:p>
          <a:p>
            <a:r>
              <a:rPr lang="cs-CZ" sz="2600" b="1" dirty="0">
                <a:hlinkClick r:id="rId4"/>
              </a:rPr>
              <a:t>Jiří </a:t>
            </a:r>
            <a:r>
              <a:rPr lang="cs-CZ" sz="2600" b="1" dirty="0" err="1">
                <a:hlinkClick r:id="rId4"/>
              </a:rPr>
              <a:t>Schelinger</a:t>
            </a:r>
            <a:r>
              <a:rPr lang="cs-CZ" sz="2600" b="1" dirty="0">
                <a:hlinkClick r:id="rId4"/>
              </a:rPr>
              <a:t> - </a:t>
            </a:r>
            <a:r>
              <a:rPr lang="cs-CZ" sz="2600" b="1" i="1" dirty="0">
                <a:hlinkClick r:id="rId4"/>
              </a:rPr>
              <a:t>Holubí dům</a:t>
            </a:r>
            <a:r>
              <a:rPr lang="cs-CZ" sz="2600" b="1" dirty="0">
                <a:hlinkClick r:id="rId4"/>
              </a:rPr>
              <a:t> </a:t>
            </a:r>
            <a:r>
              <a:rPr lang="cs-CZ" sz="2600" b="1" dirty="0" smtClean="0">
                <a:hlinkClick r:id="rId4"/>
              </a:rPr>
              <a:t>– </a:t>
            </a:r>
            <a:r>
              <a:rPr lang="cs-CZ" sz="2600" b="1" dirty="0" err="1" smtClean="0">
                <a:hlinkClick r:id="rId4"/>
              </a:rPr>
              <a:t>YouTube</a:t>
            </a:r>
            <a:endParaRPr lang="cs-CZ" sz="2600" b="1" dirty="0" smtClean="0"/>
          </a:p>
          <a:p>
            <a:r>
              <a:rPr lang="cs-CZ" sz="2600" b="1" i="1" dirty="0">
                <a:hlinkClick r:id="rId5"/>
              </a:rPr>
              <a:t>Hry</a:t>
            </a:r>
            <a:r>
              <a:rPr lang="cs-CZ" sz="2600" b="1" dirty="0">
                <a:hlinkClick r:id="rId5"/>
              </a:rPr>
              <a:t> - </a:t>
            </a:r>
            <a:r>
              <a:rPr lang="cs-CZ" sz="2600" b="1" i="1" dirty="0">
                <a:hlinkClick r:id="rId5"/>
              </a:rPr>
              <a:t>Jára Cimrman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171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Miroslav Horníček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Miroslav Horníček </a:t>
            </a:r>
            <a:r>
              <a:rPr lang="cs-CZ" dirty="0" smtClean="0"/>
              <a:t>(1918 </a:t>
            </a:r>
            <a:r>
              <a:rPr lang="cs-CZ" dirty="0"/>
              <a:t>– </a:t>
            </a:r>
            <a:r>
              <a:rPr lang="cs-CZ" dirty="0" smtClean="0"/>
              <a:t>2003) </a:t>
            </a:r>
            <a:r>
              <a:rPr lang="cs-CZ" dirty="0"/>
              <a:t>byl český herec, spisovatel, dramatik, </a:t>
            </a:r>
            <a:r>
              <a:rPr lang="cs-CZ" dirty="0" smtClean="0"/>
              <a:t>režisér.</a:t>
            </a:r>
          </a:p>
          <a:p>
            <a:r>
              <a:rPr lang="cs-CZ" dirty="0" smtClean="0"/>
              <a:t>Od roku </a:t>
            </a:r>
            <a:r>
              <a:rPr lang="cs-CZ" dirty="0"/>
              <a:t>1955 se </a:t>
            </a:r>
            <a:r>
              <a:rPr lang="cs-CZ" dirty="0" smtClean="0"/>
              <a:t>stal na šest let </a:t>
            </a:r>
            <a:r>
              <a:rPr lang="cs-CZ" dirty="0"/>
              <a:t>partnerem Jana Wericha v Divadle </a:t>
            </a:r>
            <a:r>
              <a:rPr lang="cs-CZ" dirty="0" smtClean="0"/>
              <a:t>ABC, </a:t>
            </a:r>
            <a:r>
              <a:rPr lang="cs-CZ" dirty="0"/>
              <a:t>například ve hrách </a:t>
            </a:r>
            <a:r>
              <a:rPr lang="cs-CZ" u="sng" dirty="0" smtClean="0"/>
              <a:t>Těžká </a:t>
            </a:r>
            <a:r>
              <a:rPr lang="cs-CZ" u="sng" dirty="0"/>
              <a:t>Barbora</a:t>
            </a:r>
            <a:r>
              <a:rPr lang="cs-CZ" dirty="0"/>
              <a:t> nebo </a:t>
            </a:r>
            <a:r>
              <a:rPr lang="cs-CZ" u="sng" dirty="0"/>
              <a:t>Husaři</a:t>
            </a:r>
            <a:r>
              <a:rPr lang="cs-CZ" dirty="0"/>
              <a:t>.</a:t>
            </a:r>
          </a:p>
          <a:p>
            <a:r>
              <a:rPr lang="cs-CZ" dirty="0"/>
              <a:t>Po Werichově </a:t>
            </a:r>
            <a:r>
              <a:rPr lang="cs-CZ" dirty="0" smtClean="0"/>
              <a:t>odchodu </a:t>
            </a:r>
            <a:r>
              <a:rPr lang="cs-CZ" dirty="0"/>
              <a:t>vytvořil podobnou </a:t>
            </a:r>
            <a:r>
              <a:rPr lang="cs-CZ" dirty="0" smtClean="0"/>
              <a:t>dvojici</a:t>
            </a:r>
            <a:br>
              <a:rPr lang="cs-CZ" dirty="0" smtClean="0"/>
            </a:br>
            <a:r>
              <a:rPr lang="cs-CZ" dirty="0" smtClean="0"/>
              <a:t>s </a:t>
            </a:r>
            <a:r>
              <a:rPr lang="cs-CZ" dirty="0"/>
              <a:t>Milošem </a:t>
            </a:r>
            <a:r>
              <a:rPr lang="cs-CZ" dirty="0" smtClean="0"/>
              <a:t>Kopeckým</a:t>
            </a:r>
            <a:r>
              <a:rPr lang="cs-CZ" sz="2400" dirty="0" smtClean="0"/>
              <a:t>.                                                                                        </a:t>
            </a:r>
            <a:r>
              <a:rPr lang="cs-CZ" sz="2400" b="1" i="1" dirty="0" smtClean="0">
                <a:hlinkClick r:id="rId2"/>
              </a:rPr>
              <a:t>Miroslav </a:t>
            </a:r>
            <a:r>
              <a:rPr lang="cs-CZ" sz="2400" b="1" i="1" dirty="0" err="1">
                <a:hlinkClick r:id="rId2"/>
              </a:rPr>
              <a:t>Hornicek</a:t>
            </a:r>
            <a:r>
              <a:rPr lang="cs-CZ" sz="2400" b="1" dirty="0">
                <a:hlinkClick r:id="rId2"/>
              </a:rPr>
              <a:t> a </a:t>
            </a:r>
            <a:r>
              <a:rPr lang="cs-CZ" sz="2400" b="1" dirty="0" err="1">
                <a:hlinkClick r:id="rId2"/>
              </a:rPr>
              <a:t>Milos</a:t>
            </a:r>
            <a:r>
              <a:rPr lang="cs-CZ" sz="2400" b="1" dirty="0">
                <a:hlinkClick r:id="rId2"/>
              </a:rPr>
              <a:t> </a:t>
            </a:r>
            <a:r>
              <a:rPr lang="cs-CZ" sz="2400" b="1" dirty="0" err="1">
                <a:hlinkClick r:id="rId2"/>
              </a:rPr>
              <a:t>Kopecky</a:t>
            </a:r>
            <a:r>
              <a:rPr lang="cs-CZ" sz="2400" b="1" dirty="0">
                <a:hlinkClick r:id="rId2"/>
              </a:rPr>
              <a:t> medituji o </a:t>
            </a:r>
            <a:r>
              <a:rPr lang="cs-CZ" sz="2400" b="1" dirty="0" err="1">
                <a:hlinkClick r:id="rId2"/>
              </a:rPr>
              <a:t>zenach</a:t>
            </a:r>
            <a:r>
              <a:rPr lang="cs-CZ" sz="2400" b="1" dirty="0">
                <a:hlinkClick r:id="rId2"/>
              </a:rPr>
              <a:t> - </a:t>
            </a:r>
            <a:r>
              <a:rPr lang="cs-CZ" sz="2400" b="1" dirty="0" err="1">
                <a:hlinkClick r:id="rId2"/>
              </a:rPr>
              <a:t>YouTube</a:t>
            </a:r>
            <a:r>
              <a:rPr lang="cs-CZ" sz="2400" dirty="0" smtClean="0"/>
              <a:t> </a:t>
            </a:r>
          </a:p>
          <a:p>
            <a:r>
              <a:rPr lang="cs-CZ" dirty="0" smtClean="0"/>
              <a:t>Potom se </a:t>
            </a:r>
            <a:r>
              <a:rPr lang="cs-CZ" dirty="0"/>
              <a:t>stal </a:t>
            </a:r>
            <a:r>
              <a:rPr lang="cs-CZ" dirty="0" smtClean="0"/>
              <a:t>členem </a:t>
            </a:r>
            <a:r>
              <a:rPr lang="cs-CZ" dirty="0"/>
              <a:t>Hudebního divadla v </a:t>
            </a:r>
            <a:r>
              <a:rPr lang="cs-CZ" dirty="0" smtClean="0"/>
              <a:t>Karlíně, </a:t>
            </a:r>
            <a:r>
              <a:rPr lang="cs-CZ" dirty="0"/>
              <a:t>záhy i Divadla </a:t>
            </a:r>
            <a:r>
              <a:rPr lang="cs-CZ" dirty="0" smtClean="0"/>
              <a:t>Semafor. </a:t>
            </a:r>
            <a:r>
              <a:rPr lang="cs-CZ" dirty="0"/>
              <a:t>P</a:t>
            </a:r>
            <a:r>
              <a:rPr lang="cs-CZ" dirty="0" smtClean="0"/>
              <a:t>ůsobil </a:t>
            </a:r>
            <a:r>
              <a:rPr lang="cs-CZ" dirty="0"/>
              <a:t>i v Městských divadlech </a:t>
            </a:r>
            <a:r>
              <a:rPr lang="cs-CZ" dirty="0" smtClean="0"/>
              <a:t>pražských.</a:t>
            </a:r>
            <a:endParaRPr lang="cs-CZ" dirty="0"/>
          </a:p>
          <a:p>
            <a:r>
              <a:rPr lang="cs-CZ" dirty="0" smtClean="0"/>
              <a:t>Velkou oblibu si získal televizní pořad </a:t>
            </a:r>
            <a:r>
              <a:rPr lang="cs-CZ" dirty="0" smtClean="0">
                <a:solidFill>
                  <a:srgbClr val="FF0000"/>
                </a:solidFill>
              </a:rPr>
              <a:t>Hovory H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810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O které události pojednává inscenace Oldřicha  Daňka Vévodkyně valdštejnských vojsk?</a:t>
            </a:r>
          </a:p>
          <a:p>
            <a:pPr marL="0" indent="0">
              <a:buNone/>
            </a:pPr>
            <a:endParaRPr lang="cs-CZ" sz="2800" dirty="0" smtClean="0"/>
          </a:p>
          <a:p>
            <a:r>
              <a:rPr lang="cs-CZ" sz="2800" dirty="0" smtClean="0"/>
              <a:t>Poslechněte si některou povídku Miloslava Šimka </a:t>
            </a:r>
            <a:br>
              <a:rPr lang="cs-CZ" sz="2800" dirty="0" smtClean="0"/>
            </a:br>
            <a:r>
              <a:rPr lang="cs-CZ" sz="2800" dirty="0" smtClean="0"/>
              <a:t>a Jiřího Grossmanna.</a:t>
            </a:r>
          </a:p>
          <a:p>
            <a:pPr marL="0" indent="0">
              <a:buNone/>
            </a:pPr>
            <a:r>
              <a:rPr lang="cs-CZ" sz="2800" dirty="0" smtClean="0"/>
              <a:t> </a:t>
            </a:r>
          </a:p>
          <a:p>
            <a:r>
              <a:rPr lang="cs-CZ" sz="2800" dirty="0" smtClean="0"/>
              <a:t>V čem je humor Miroslava Horníčka a Miloše Kopeckého odlišný?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5579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b="1" i="1" dirty="0" smtClean="0">
              <a:hlinkClick r:id="rId2"/>
            </a:endParaRPr>
          </a:p>
          <a:p>
            <a:r>
              <a:rPr lang="cs-CZ" sz="2400" b="1" i="1" dirty="0" smtClean="0">
                <a:hlinkClick r:id="rId2"/>
              </a:rPr>
              <a:t>Vévodkyně </a:t>
            </a:r>
            <a:r>
              <a:rPr lang="cs-CZ" sz="2400" b="1" i="1" dirty="0">
                <a:hlinkClick r:id="rId2"/>
              </a:rPr>
              <a:t>valdštejnských vojsk</a:t>
            </a:r>
            <a:r>
              <a:rPr lang="cs-CZ" sz="2400" b="1" dirty="0">
                <a:hlinkClick r:id="rId2"/>
              </a:rPr>
              <a:t> – </a:t>
            </a:r>
            <a:r>
              <a:rPr lang="cs-CZ" sz="2400" b="1" dirty="0" err="1" smtClean="0">
                <a:hlinkClick r:id="rId2"/>
              </a:rPr>
              <a:t>YouTube</a:t>
            </a:r>
            <a:r>
              <a:rPr lang="cs-CZ" sz="2400" b="1" dirty="0" smtClean="0"/>
              <a:t>,  </a:t>
            </a:r>
            <a:r>
              <a:rPr lang="cs-CZ" sz="2400" b="1" dirty="0">
                <a:hlinkClick r:id="rId3"/>
              </a:rPr>
              <a:t>Oldřich Daněk - </a:t>
            </a:r>
            <a:r>
              <a:rPr lang="cs-CZ" sz="2400" b="1" i="1" dirty="0">
                <a:hlinkClick r:id="rId3"/>
              </a:rPr>
              <a:t>Vévodkyně valdštejnských vojsk</a:t>
            </a:r>
            <a:r>
              <a:rPr lang="cs-CZ" sz="2400" b="1" dirty="0">
                <a:hlinkClick r:id="rId3"/>
              </a:rPr>
              <a:t> | Čtenářský </a:t>
            </a:r>
            <a:r>
              <a:rPr lang="cs-CZ" sz="2400" b="1" dirty="0" smtClean="0">
                <a:hlinkClick r:id="rId3"/>
              </a:rPr>
              <a:t>deník</a:t>
            </a:r>
            <a:endParaRPr lang="cs-CZ" sz="2400" b="1" dirty="0" smtClean="0"/>
          </a:p>
          <a:p>
            <a:pPr marL="0" indent="0">
              <a:buNone/>
            </a:pPr>
            <a:endParaRPr lang="cs-CZ" sz="2400" b="1" dirty="0" smtClean="0"/>
          </a:p>
          <a:p>
            <a:r>
              <a:rPr lang="cs-CZ" sz="2400" b="1" i="1" dirty="0">
                <a:hlinkClick r:id="rId4"/>
              </a:rPr>
              <a:t>Šimek</a:t>
            </a:r>
            <a:r>
              <a:rPr lang="cs-CZ" sz="2400" b="1" dirty="0">
                <a:hlinkClick r:id="rId4"/>
              </a:rPr>
              <a:t> a </a:t>
            </a:r>
            <a:r>
              <a:rPr lang="cs-CZ" sz="2400" b="1" i="1" dirty="0">
                <a:hlinkClick r:id="rId4"/>
              </a:rPr>
              <a:t>Grossmann</a:t>
            </a:r>
            <a:r>
              <a:rPr lang="cs-CZ" sz="2400" b="1" dirty="0">
                <a:hlinkClick r:id="rId4"/>
              </a:rPr>
              <a:t> - </a:t>
            </a:r>
            <a:r>
              <a:rPr lang="cs-CZ" sz="2400" b="1" i="1" dirty="0">
                <a:hlinkClick r:id="rId4"/>
              </a:rPr>
              <a:t>Povídky</a:t>
            </a:r>
            <a:r>
              <a:rPr lang="cs-CZ" sz="2400" b="1" dirty="0">
                <a:hlinkClick r:id="rId4"/>
              </a:rPr>
              <a:t> 1 - Výchovný koncert (01) - </a:t>
            </a:r>
            <a:r>
              <a:rPr lang="cs-CZ" sz="2400" b="1" dirty="0" err="1">
                <a:hlinkClick r:id="rId4"/>
              </a:rPr>
              <a:t>YouTube</a:t>
            </a:r>
            <a:r>
              <a:rPr lang="cs-CZ" sz="2400" dirty="0"/>
              <a:t> Vyhovuje vám jejich humor? </a:t>
            </a:r>
            <a:endParaRPr lang="cs-CZ" sz="2400" dirty="0" smtClean="0"/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b="1" i="1" dirty="0">
                <a:hlinkClick r:id="rId5"/>
              </a:rPr>
              <a:t>Miroslav </a:t>
            </a:r>
            <a:r>
              <a:rPr lang="cs-CZ" sz="2400" b="1" i="1" dirty="0" err="1">
                <a:hlinkClick r:id="rId5"/>
              </a:rPr>
              <a:t>Hornicek</a:t>
            </a:r>
            <a:r>
              <a:rPr lang="cs-CZ" sz="2400" b="1" dirty="0">
                <a:hlinkClick r:id="rId5"/>
              </a:rPr>
              <a:t> a </a:t>
            </a:r>
            <a:r>
              <a:rPr lang="cs-CZ" sz="2400" b="1" dirty="0" err="1">
                <a:hlinkClick r:id="rId5"/>
              </a:rPr>
              <a:t>Milos</a:t>
            </a:r>
            <a:r>
              <a:rPr lang="cs-CZ" sz="2400" b="1" dirty="0">
                <a:hlinkClick r:id="rId5"/>
              </a:rPr>
              <a:t> </a:t>
            </a:r>
            <a:r>
              <a:rPr lang="cs-CZ" sz="2400" b="1" dirty="0" err="1">
                <a:hlinkClick r:id="rId5"/>
              </a:rPr>
              <a:t>Kopecky</a:t>
            </a:r>
            <a:r>
              <a:rPr lang="cs-CZ" sz="2400" b="1" dirty="0">
                <a:hlinkClick r:id="rId5"/>
              </a:rPr>
              <a:t> medituji o </a:t>
            </a:r>
            <a:r>
              <a:rPr lang="cs-CZ" sz="2400" b="1" dirty="0" err="1">
                <a:hlinkClick r:id="rId5"/>
              </a:rPr>
              <a:t>zenach</a:t>
            </a:r>
            <a:r>
              <a:rPr lang="cs-CZ" sz="2400" b="1" dirty="0">
                <a:hlinkClick r:id="rId5"/>
              </a:rPr>
              <a:t> - </a:t>
            </a:r>
            <a:r>
              <a:rPr lang="cs-CZ" sz="2400" b="1" dirty="0" err="1" smtClean="0">
                <a:hlinkClick r:id="rId5"/>
              </a:rPr>
              <a:t>YouTube</a:t>
            </a:r>
            <a:r>
              <a:rPr lang="cs-CZ" sz="2400" dirty="0" smtClean="0"/>
              <a:t> </a:t>
            </a:r>
            <a:endParaRPr lang="cs-CZ" sz="2400" dirty="0"/>
          </a:p>
          <a:p>
            <a:endParaRPr 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806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Bolek Polívka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Boleslav Polívka </a:t>
            </a:r>
            <a:r>
              <a:rPr lang="cs-CZ" dirty="0"/>
              <a:t>(* </a:t>
            </a:r>
            <a:r>
              <a:rPr lang="cs-CZ" dirty="0" smtClean="0"/>
              <a:t>1949 </a:t>
            </a:r>
            <a:r>
              <a:rPr lang="cs-CZ" dirty="0"/>
              <a:t>Vizovice) je významný </a:t>
            </a:r>
            <a:r>
              <a:rPr lang="cs-CZ" dirty="0" smtClean="0"/>
              <a:t>herec</a:t>
            </a:r>
            <a:r>
              <a:rPr lang="cs-CZ" dirty="0"/>
              <a:t>, mim, dramatik a scenárista. Vystudoval brněnskou JAMU a v roce 1972 spoluzaložil </a:t>
            </a:r>
            <a:r>
              <a:rPr lang="cs-CZ" u="sng" dirty="0"/>
              <a:t>Divadlo Husa na </a:t>
            </a:r>
            <a:r>
              <a:rPr lang="cs-CZ" u="sng" dirty="0" smtClean="0"/>
              <a:t>provázku</a:t>
            </a:r>
            <a:r>
              <a:rPr lang="cs-CZ" dirty="0" smtClean="0"/>
              <a:t>. V </a:t>
            </a:r>
            <a:r>
              <a:rPr lang="cs-CZ" dirty="0"/>
              <a:t>roce 1993 si v Brně založil své vlastní </a:t>
            </a:r>
            <a:r>
              <a:rPr lang="cs-CZ" u="sng" dirty="0"/>
              <a:t>Divadlo Bolka Polívky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V pantomimických </a:t>
            </a:r>
            <a:r>
              <a:rPr lang="cs-CZ" dirty="0"/>
              <a:t>inscenacích, které si sám režíroval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vytvářel v nich hlavní role </a:t>
            </a:r>
            <a:r>
              <a:rPr lang="cs-CZ" i="1" dirty="0"/>
              <a:t>(</a:t>
            </a:r>
            <a:r>
              <a:rPr lang="cs-CZ" dirty="0" err="1">
                <a:solidFill>
                  <a:srgbClr val="FF0000"/>
                </a:solidFill>
              </a:rPr>
              <a:t>Am</a:t>
            </a:r>
            <a:r>
              <a:rPr lang="cs-CZ" dirty="0">
                <a:solidFill>
                  <a:srgbClr val="FF0000"/>
                </a:solidFill>
              </a:rPr>
              <a:t> a </a:t>
            </a:r>
            <a:r>
              <a:rPr lang="cs-CZ" dirty="0" err="1">
                <a:solidFill>
                  <a:srgbClr val="FF0000"/>
                </a:solidFill>
              </a:rPr>
              <a:t>Ea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Pezza</a:t>
            </a:r>
            <a:r>
              <a:rPr lang="cs-CZ" dirty="0">
                <a:solidFill>
                  <a:srgbClr val="FF0000"/>
                </a:solidFill>
              </a:rPr>
              <a:t> versus </a:t>
            </a:r>
            <a:r>
              <a:rPr lang="cs-CZ" dirty="0" err="1">
                <a:solidFill>
                  <a:srgbClr val="FF0000"/>
                </a:solidFill>
              </a:rPr>
              <a:t>Čorba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Pépe</a:t>
            </a:r>
            <a:r>
              <a:rPr lang="cs-CZ" dirty="0">
                <a:solidFill>
                  <a:srgbClr val="FF0000"/>
                </a:solidFill>
              </a:rPr>
              <a:t>, Trosečník, Poslední leč, </a:t>
            </a:r>
            <a:r>
              <a:rPr lang="cs-CZ" u="sng" dirty="0">
                <a:solidFill>
                  <a:srgbClr val="FF0000"/>
                </a:solidFill>
              </a:rPr>
              <a:t>Šašek a královna</a:t>
            </a:r>
            <a:r>
              <a:rPr lang="cs-CZ" i="1" dirty="0"/>
              <a:t>)</a:t>
            </a:r>
            <a:r>
              <a:rPr lang="cs-CZ" dirty="0"/>
              <a:t>, se inspiroval klauniádou, komedií dell'arte i filmovou </a:t>
            </a:r>
            <a:r>
              <a:rPr lang="cs-CZ" dirty="0" smtClean="0"/>
              <a:t>groteskou</a:t>
            </a:r>
            <a:r>
              <a:rPr lang="cs-CZ" dirty="0"/>
              <a:t>.</a:t>
            </a:r>
            <a:endParaRPr lang="cs-CZ" b="1" dirty="0" smtClean="0"/>
          </a:p>
          <a:p>
            <a:r>
              <a:rPr lang="cs-CZ" sz="2600" dirty="0" smtClean="0">
                <a:hlinkClick r:id="rId2"/>
              </a:rPr>
              <a:t>www.youtube.cz</a:t>
            </a:r>
            <a:r>
              <a:rPr lang="cs-CZ" sz="2600" dirty="0" smtClean="0"/>
              <a:t> 1</a:t>
            </a:r>
            <a:r>
              <a:rPr lang="cs-CZ" sz="2600" dirty="0"/>
              <a:t>. Bolek Polívka - Show Jana Krause 7. 9. </a:t>
            </a:r>
            <a:r>
              <a:rPr lang="cs-CZ" sz="2600" dirty="0" smtClean="0"/>
              <a:t>2012</a:t>
            </a:r>
          </a:p>
          <a:p>
            <a:pPr marL="0" indent="0">
              <a:buNone/>
            </a:pPr>
            <a:r>
              <a:rPr lang="cs-CZ" sz="2600" dirty="0" smtClean="0"/>
              <a:t>		       1</a:t>
            </a:r>
            <a:r>
              <a:rPr lang="cs-CZ" sz="2600" dirty="0"/>
              <a:t>. Anna Polívková - Show Jana Krause 10. 2. </a:t>
            </a:r>
            <a:r>
              <a:rPr lang="cs-CZ" sz="2600" dirty="0" smtClean="0"/>
              <a:t>2012 </a:t>
            </a:r>
            <a:br>
              <a:rPr lang="cs-CZ" sz="2600" dirty="0" smtClean="0"/>
            </a:br>
            <a:endParaRPr lang="cs-CZ" sz="26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657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1522</TotalTime>
  <Words>556</Words>
  <Application>Microsoft Office PowerPoint</Application>
  <PresentationFormat>Předvádění na obrazovce (4:3)</PresentationFormat>
  <Paragraphs>94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Prezentace aplikace PowerPoint</vt:lpstr>
      <vt:lpstr>70. léta – 80.léta osobnosti</vt:lpstr>
      <vt:lpstr>Oldřich Daněk</vt:lpstr>
      <vt:lpstr>Šimek - Grossmann</vt:lpstr>
      <vt:lpstr> Svěrák - Smoljak</vt:lpstr>
      <vt:lpstr>Miroslav Horníček</vt:lpstr>
      <vt:lpstr>Opakování</vt:lpstr>
      <vt:lpstr>Odpovědi</vt:lpstr>
      <vt:lpstr>Bolek Polívka</vt:lpstr>
      <vt:lpstr>Vodňanský - Skoumal</vt:lpstr>
      <vt:lpstr>Boris Hybner</vt:lpstr>
      <vt:lpstr>Režisér Ivan Rajmont</vt:lpstr>
      <vt:lpstr>Opakování</vt:lpstr>
      <vt:lpstr>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217</cp:revision>
  <dcterms:created xsi:type="dcterms:W3CDTF">2012-06-18T15:15:37Z</dcterms:created>
  <dcterms:modified xsi:type="dcterms:W3CDTF">2014-02-10T17:07:48Z</dcterms:modified>
</cp:coreProperties>
</file>