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  <p:sldId id="291" r:id="rId4"/>
    <p:sldId id="292" r:id="rId5"/>
    <p:sldId id="299" r:id="rId6"/>
    <p:sldId id="314" r:id="rId7"/>
    <p:sldId id="319" r:id="rId8"/>
    <p:sldId id="285" r:id="rId9"/>
    <p:sldId id="287" r:id="rId10"/>
    <p:sldId id="288" r:id="rId11"/>
    <p:sldId id="301" r:id="rId12"/>
    <p:sldId id="316" r:id="rId13"/>
    <p:sldId id="320" r:id="rId14"/>
    <p:sldId id="317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76" d="100"/>
          <a:sy n="76" d="100"/>
        </p:scale>
        <p:origin x="-972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apnimozek.cz/alternativni-divadlo-%e2%80%93-8-forem-ktere-mozna-neznate/#ixzz2lamrFOoR" TargetMode="External"/><Relationship Id="rId2" Type="http://schemas.openxmlformats.org/officeDocument/2006/relationships/hyperlink" Target="http://www.zapnimozek.cz/alternativni-divadlo-%E2%80%93-8-forem-ktere-mozna-neznate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Epick%C3%A9_divadlo" TargetMode="External"/><Relationship Id="rId2" Type="http://schemas.openxmlformats.org/officeDocument/2006/relationships/hyperlink" Target="http://www.youtube.com/watch?v=9Xw5nODlMPY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AUQTWIZQxKM" TargetMode="External"/><Relationship Id="rId2" Type="http://schemas.openxmlformats.org/officeDocument/2006/relationships/hyperlink" Target="http://www.divadlosklep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z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%C4%8Cinohern%C3%AD_studio_%C3%9Ast%C3%AD_nad_Labem" TargetMode="External"/><Relationship Id="rId2" Type="http://schemas.openxmlformats.org/officeDocument/2006/relationships/hyperlink" Target="http://www.divadlosklep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s.wikipedia.org/wiki/Sy%C5%BEet" TargetMode="External"/><Relationship Id="rId4" Type="http://schemas.openxmlformats.org/officeDocument/2006/relationships/hyperlink" Target="http://cs.wikipedia.org/wiki/%C4%8Cinohern%C3%AD_klub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host.divadlo.cz/art/clanek.asp?id=139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České divadlo po 2. světové válce</a:t>
            </a:r>
            <a:endParaRPr lang="cs-CZ" sz="3600" b="1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791128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Divadelní scény v 80. letech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22. 6. </a:t>
                      </a:r>
                      <a:r>
                        <a:rPr lang="cs-CZ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80. léta 20. století přinesla změny v divadle.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Rozšíření základního učiva  v  </a:t>
                      </a:r>
                      <a:r>
                        <a:rPr lang="cs-CZ" baseline="0" dirty="0" smtClean="0"/>
                        <a:t>divadelním semináři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VY_32_INOVACE_13_CRAM17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87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9776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Autorské divadlo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6912768"/>
          </a:xfrm>
        </p:spPr>
        <p:txBody>
          <a:bodyPr>
            <a:normAutofit fontScale="47500" lnSpcReduction="20000"/>
          </a:bodyPr>
          <a:lstStyle/>
          <a:p>
            <a:endParaRPr lang="cs-CZ" dirty="0" smtClean="0"/>
          </a:p>
          <a:p>
            <a:r>
              <a:rPr lang="cs-CZ" sz="6700" dirty="0" smtClean="0"/>
              <a:t>Je specifická </a:t>
            </a:r>
            <a:r>
              <a:rPr lang="cs-CZ" sz="6700" dirty="0"/>
              <a:t>forma divadla, v němž </a:t>
            </a:r>
            <a:r>
              <a:rPr lang="cs-CZ" sz="6700" dirty="0">
                <a:solidFill>
                  <a:srgbClr val="FF0000"/>
                </a:solidFill>
              </a:rPr>
              <a:t>autoři </a:t>
            </a:r>
            <a:r>
              <a:rPr lang="cs-CZ" sz="6700" dirty="0" smtClean="0">
                <a:solidFill>
                  <a:srgbClr val="FF0000"/>
                </a:solidFill>
              </a:rPr>
              <a:t/>
            </a:r>
            <a:br>
              <a:rPr lang="cs-CZ" sz="6700" dirty="0" smtClean="0">
                <a:solidFill>
                  <a:srgbClr val="FF0000"/>
                </a:solidFill>
              </a:rPr>
            </a:br>
            <a:r>
              <a:rPr lang="cs-CZ" sz="6700" dirty="0" smtClean="0">
                <a:solidFill>
                  <a:srgbClr val="FF0000"/>
                </a:solidFill>
              </a:rPr>
              <a:t>hrají </a:t>
            </a:r>
            <a:r>
              <a:rPr lang="cs-CZ" sz="6700" u="sng" dirty="0">
                <a:solidFill>
                  <a:srgbClr val="FF0000"/>
                </a:solidFill>
              </a:rPr>
              <a:t>své vlastní </a:t>
            </a:r>
            <a:r>
              <a:rPr lang="cs-CZ" sz="6700" u="sng" dirty="0" smtClean="0">
                <a:solidFill>
                  <a:srgbClr val="FF0000"/>
                </a:solidFill>
              </a:rPr>
              <a:t>texty</a:t>
            </a:r>
            <a:r>
              <a:rPr lang="cs-CZ" sz="6700" dirty="0" smtClean="0"/>
              <a:t>. Často jsou </a:t>
            </a:r>
            <a:r>
              <a:rPr lang="cs-CZ" sz="6700" dirty="0"/>
              <a:t>také režiséry těchto inscenací. </a:t>
            </a:r>
            <a:r>
              <a:rPr lang="cs-CZ" sz="6700" dirty="0" smtClean="0"/>
              <a:t>Autorská </a:t>
            </a:r>
            <a:r>
              <a:rPr lang="cs-CZ" sz="6700" dirty="0"/>
              <a:t>divadla vznikají velmi často jako divadla amatérská, která se později </a:t>
            </a:r>
            <a:r>
              <a:rPr lang="cs-CZ" sz="6700" dirty="0" smtClean="0"/>
              <a:t>stávají profesionálními.</a:t>
            </a:r>
          </a:p>
          <a:p>
            <a:r>
              <a:rPr lang="cs-CZ" sz="6700" dirty="0" smtClean="0"/>
              <a:t> </a:t>
            </a:r>
            <a:r>
              <a:rPr lang="cs-CZ" sz="6700" dirty="0"/>
              <a:t>Nejznámější profesionální autorská divadla </a:t>
            </a:r>
            <a:r>
              <a:rPr lang="cs-CZ" sz="6700" dirty="0" smtClean="0"/>
              <a:t>byla </a:t>
            </a:r>
            <a:r>
              <a:rPr lang="cs-CZ" sz="6700" dirty="0"/>
              <a:t>commedia dell’arte</a:t>
            </a:r>
            <a:r>
              <a:rPr lang="cs-CZ" sz="6700" dirty="0" smtClean="0"/>
              <a:t>, </a:t>
            </a:r>
            <a:r>
              <a:rPr lang="cs-CZ" sz="6700" dirty="0" err="1" smtClean="0"/>
              <a:t>Molièrovo</a:t>
            </a:r>
            <a:r>
              <a:rPr lang="cs-CZ" sz="6700" dirty="0"/>
              <a:t> divadlo, </a:t>
            </a:r>
            <a:r>
              <a:rPr lang="cs-CZ" sz="6700" dirty="0" smtClean="0"/>
              <a:t>Shakespearovo </a:t>
            </a:r>
            <a:r>
              <a:rPr lang="cs-CZ" sz="6700" dirty="0" err="1" smtClean="0"/>
              <a:t>The</a:t>
            </a:r>
            <a:r>
              <a:rPr lang="cs-CZ" sz="6700" dirty="0" smtClean="0"/>
              <a:t> Globe </a:t>
            </a:r>
            <a:r>
              <a:rPr lang="cs-CZ" sz="6700" dirty="0" err="1" smtClean="0"/>
              <a:t>Theatre</a:t>
            </a:r>
            <a:r>
              <a:rPr lang="cs-CZ" sz="6700" dirty="0" smtClean="0"/>
              <a:t>, divadlo </a:t>
            </a:r>
            <a:br>
              <a:rPr lang="cs-CZ" sz="6700" dirty="0" smtClean="0"/>
            </a:br>
            <a:r>
              <a:rPr lang="cs-CZ" sz="6700" dirty="0" smtClean="0"/>
              <a:t>B</a:t>
            </a:r>
            <a:r>
              <a:rPr lang="cs-CZ" sz="6700" dirty="0"/>
              <a:t>. Brechta, J. Voskovce a J. Wericha, J. Suchého a J. </a:t>
            </a:r>
            <a:r>
              <a:rPr lang="cs-CZ" sz="6700" dirty="0" err="1"/>
              <a:t>Šlitra</a:t>
            </a:r>
            <a:r>
              <a:rPr lang="cs-CZ" sz="6700" dirty="0"/>
              <a:t>, B. Polívky a dalších</a:t>
            </a:r>
            <a:r>
              <a:rPr lang="cs-CZ" sz="6700" dirty="0" smtClean="0"/>
              <a:t>.</a:t>
            </a:r>
          </a:p>
          <a:p>
            <a:pPr marL="0" indent="0">
              <a:buNone/>
            </a:pPr>
            <a:r>
              <a:rPr lang="cs-CZ" sz="6700" dirty="0"/>
              <a:t/>
            </a:r>
            <a:br>
              <a:rPr lang="cs-CZ" sz="6700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986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Alternativní divadlo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72208"/>
            <a:ext cx="8229600" cy="4997152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Do 70. let bylo divadlo omezeno jenom na jeviště, hlediště a </a:t>
            </a:r>
            <a:r>
              <a:rPr lang="cs-CZ" dirty="0" smtClean="0"/>
              <a:t>herce</a:t>
            </a:r>
            <a:r>
              <a:rPr lang="cs-CZ" dirty="0"/>
              <a:t>. V období normalizace to chtělo nějaký proud, který narušuje </a:t>
            </a:r>
            <a:r>
              <a:rPr lang="cs-CZ" dirty="0" smtClean="0"/>
              <a:t>stereotyp. </a:t>
            </a:r>
            <a:r>
              <a:rPr lang="cs-CZ" dirty="0"/>
              <a:t>A přesně takovým proudem se </a:t>
            </a:r>
            <a:r>
              <a:rPr lang="cs-CZ" dirty="0" smtClean="0"/>
              <a:t>stala </a:t>
            </a:r>
            <a:r>
              <a:rPr lang="cs-CZ" dirty="0"/>
              <a:t>autorská a studiová divadla.</a:t>
            </a:r>
          </a:p>
          <a:p>
            <a:r>
              <a:rPr lang="cs-CZ" dirty="0"/>
              <a:t>Co to je alternativní </a:t>
            </a:r>
            <a:r>
              <a:rPr lang="cs-CZ" dirty="0" smtClean="0"/>
              <a:t>divadlo? </a:t>
            </a:r>
            <a:r>
              <a:rPr lang="cs-CZ" dirty="0"/>
              <a:t>„Alternativa“ znamená „druhá volba“. Může to být zkrátka </a:t>
            </a:r>
            <a:r>
              <a:rPr lang="cs-CZ" dirty="0" smtClean="0"/>
              <a:t>cokoli, co promění vztah </a:t>
            </a:r>
            <a:r>
              <a:rPr lang="cs-CZ" dirty="0"/>
              <a:t>mezi divákem </a:t>
            </a:r>
            <a:r>
              <a:rPr lang="cs-CZ" dirty="0" smtClean="0"/>
              <a:t>a </a:t>
            </a:r>
            <a:r>
              <a:rPr lang="cs-CZ" dirty="0"/>
              <a:t>hercem. Herci již nejsou svazováni prostorem jeviště a klidně vyjdou mezi diváky, rozmlouvají s nimi a vtahují je do hry. </a:t>
            </a:r>
          </a:p>
          <a:p>
            <a:pPr marL="0" indent="0">
              <a:buNone/>
            </a:pPr>
            <a:r>
              <a:rPr lang="cs-CZ" dirty="0" smtClean="0"/>
              <a:t>     Tady jsou ukázky:</a:t>
            </a:r>
          </a:p>
          <a:p>
            <a:r>
              <a:rPr lang="cs-CZ" sz="2900" b="1" i="1" dirty="0">
                <a:hlinkClick r:id="rId2"/>
              </a:rPr>
              <a:t>Alternativní divadlo</a:t>
            </a:r>
            <a:r>
              <a:rPr lang="cs-CZ" sz="2900" b="1" dirty="0">
                <a:hlinkClick r:id="rId2"/>
              </a:rPr>
              <a:t> – 8 forem, které možná neznáte | Zapni </a:t>
            </a:r>
            <a:r>
              <a:rPr lang="cs-CZ" sz="2900" b="1" dirty="0" smtClean="0">
                <a:hlinkClick r:id="rId2"/>
              </a:rPr>
              <a:t>mozek</a:t>
            </a:r>
            <a:r>
              <a:rPr lang="cs-CZ" sz="2900" dirty="0"/>
              <a:t/>
            </a:r>
            <a:br>
              <a:rPr lang="cs-CZ" sz="2900" dirty="0"/>
            </a:br>
            <a:r>
              <a:rPr lang="cs-CZ" sz="2100" dirty="0"/>
              <a:t>Zdroj: </a:t>
            </a:r>
            <a:r>
              <a:rPr lang="cs-CZ" sz="2100" dirty="0">
                <a:hlinkClick r:id="rId3"/>
              </a:rPr>
              <a:t>http://www.zapnimozek.cz/alternativni-divadlo-%e2%80%93-8-forem-ktere-mozna-neznate/#ixzz2lamrFOoR</a:t>
            </a:r>
            <a:endParaRPr lang="cs-CZ" sz="2100" dirty="0"/>
          </a:p>
        </p:txBody>
      </p:sp>
    </p:spTree>
    <p:extLst>
      <p:ext uri="{BB962C8B-B14F-4D97-AF65-F5344CB8AC3E}">
        <p14:creationId xmlns:p14="http://schemas.microsoft.com/office/powerpoint/2010/main" val="256893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 smtClean="0"/>
              <a:t>Vysvětlete pojmy: </a:t>
            </a:r>
            <a:r>
              <a:rPr lang="cs-CZ" u="sng" dirty="0" smtClean="0"/>
              <a:t>teatrologie</a:t>
            </a:r>
            <a:r>
              <a:rPr lang="cs-CZ" dirty="0" smtClean="0"/>
              <a:t>  </a:t>
            </a:r>
          </a:p>
          <a:p>
            <a:pPr marL="0" indent="0">
              <a:buNone/>
            </a:pPr>
            <a:r>
              <a:rPr lang="cs-CZ" dirty="0" smtClean="0"/>
              <a:t>			       </a:t>
            </a:r>
            <a:r>
              <a:rPr lang="cs-CZ" u="sng" dirty="0" smtClean="0"/>
              <a:t>epické divadlo </a:t>
            </a:r>
          </a:p>
          <a:p>
            <a:pPr marL="0" indent="0">
              <a:buNone/>
            </a:pPr>
            <a:r>
              <a:rPr lang="cs-CZ" dirty="0" smtClean="0"/>
              <a:t>   			       </a:t>
            </a:r>
            <a:r>
              <a:rPr lang="cs-CZ" u="sng" dirty="0" smtClean="0"/>
              <a:t>tradiční divadlo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Nacvičte krátký divadelní výstup, který jste viděli v některé divadelní inscenaci.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32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Teatrologie je:                                                    </a:t>
            </a:r>
            <a:r>
              <a:rPr lang="es-ES" sz="2400" b="1" dirty="0">
                <a:hlinkClick r:id="rId2"/>
              </a:rPr>
              <a:t>41:11 Vladimír Just - K čemu bude ve 21. století dobrá </a:t>
            </a:r>
            <a:r>
              <a:rPr lang="es-ES" sz="2400" b="1" i="1" dirty="0">
                <a:hlinkClick r:id="rId2"/>
              </a:rPr>
              <a:t>teatrologie</a:t>
            </a:r>
            <a:r>
              <a:rPr lang="es-ES" sz="2400" b="1" dirty="0" smtClean="0">
                <a:hlinkClick r:id="rId2"/>
              </a:rPr>
              <a:t>?</a:t>
            </a:r>
            <a:endParaRPr lang="cs-CZ" sz="2400" b="1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dirty="0" smtClean="0"/>
              <a:t>Epické divadlo je:  </a:t>
            </a:r>
            <a:r>
              <a:rPr lang="cs-CZ" sz="2400" b="1" i="1" dirty="0">
                <a:hlinkClick r:id="rId3"/>
              </a:rPr>
              <a:t>Epické divadlo</a:t>
            </a:r>
            <a:r>
              <a:rPr lang="cs-CZ" sz="2400" b="1" dirty="0">
                <a:hlinkClick r:id="rId3"/>
              </a:rPr>
              <a:t> –  Wikipedie</a:t>
            </a: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983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Prokop, Vladimír: Přehled české literatury 20. století, O. K. Soft Sokolov, 1998</a:t>
            </a:r>
            <a:endParaRPr lang="cs-CZ" i="1" dirty="0" smtClean="0"/>
          </a:p>
          <a:p>
            <a:r>
              <a:rPr lang="cs-CZ" dirty="0"/>
              <a:t>www.divadlosklep.cz</a:t>
            </a:r>
            <a:r>
              <a:rPr lang="cs-CZ" dirty="0" smtClean="0"/>
              <a:t>/</a:t>
            </a:r>
          </a:p>
          <a:p>
            <a:r>
              <a:rPr lang="cs-CZ" dirty="0" smtClean="0"/>
              <a:t>DIVADLO.CZ</a:t>
            </a:r>
            <a:r>
              <a:rPr lang="cs-CZ" dirty="0"/>
              <a:t>: Studiové </a:t>
            </a:r>
            <a:r>
              <a:rPr lang="cs-CZ" dirty="0" smtClean="0"/>
              <a:t>divadlo</a:t>
            </a:r>
          </a:p>
          <a:p>
            <a:r>
              <a:rPr lang="cs-CZ" dirty="0"/>
              <a:t>Alternativní divadlo – 8 forem, které možná neznáte | Zapni </a:t>
            </a:r>
            <a:r>
              <a:rPr lang="cs-CZ" dirty="0" smtClean="0"/>
              <a:t>mozek</a:t>
            </a:r>
          </a:p>
          <a:p>
            <a:r>
              <a:rPr lang="cs-CZ" dirty="0" smtClean="0"/>
              <a:t>http</a:t>
            </a:r>
            <a:r>
              <a:rPr lang="cs-CZ" dirty="0"/>
              <a:t>://www.zapnimozek.cz/alternativni-divadlo-%e2%80%93-8-forem-ktere-mozna-neznate/#</a:t>
            </a:r>
            <a:r>
              <a:rPr lang="cs-CZ" dirty="0" smtClean="0"/>
              <a:t>ixzz2lamrFOoR</a:t>
            </a:r>
            <a:endParaRPr lang="cs-CZ" dirty="0"/>
          </a:p>
          <a:p>
            <a:r>
              <a:rPr lang="es-ES" dirty="0"/>
              <a:t>41:11 Vladimír Just - K čemu bude ve 21. století dobrá </a:t>
            </a:r>
            <a:r>
              <a:rPr lang="es-ES" i="1" dirty="0"/>
              <a:t>teatrologie</a:t>
            </a:r>
            <a:r>
              <a:rPr lang="es-ES" dirty="0"/>
              <a:t>?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/>
            </a:r>
            <a:br>
              <a:rPr lang="cs-CZ" dirty="0"/>
            </a:br>
            <a:r>
              <a:rPr lang="cs-CZ" i="1" dirty="0" smtClean="0"/>
              <a:t> </a:t>
            </a:r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603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80. léta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 tomto období již </a:t>
            </a:r>
            <a:r>
              <a:rPr lang="cs-CZ" dirty="0">
                <a:solidFill>
                  <a:srgbClr val="FF0000"/>
                </a:solidFill>
              </a:rPr>
              <a:t>od </a:t>
            </a:r>
            <a:r>
              <a:rPr lang="cs-CZ" dirty="0" smtClean="0">
                <a:solidFill>
                  <a:srgbClr val="FF0000"/>
                </a:solidFill>
              </a:rPr>
              <a:t>českého divadla</a:t>
            </a:r>
            <a:r>
              <a:rPr lang="cs-CZ" dirty="0" smtClean="0"/>
              <a:t> </a:t>
            </a:r>
            <a:r>
              <a:rPr lang="cs-CZ" dirty="0"/>
              <a:t>nebyly </a:t>
            </a:r>
            <a:r>
              <a:rPr lang="cs-CZ" dirty="0" smtClean="0"/>
              <a:t>vyžadovány přímo socialistické </a:t>
            </a:r>
            <a:r>
              <a:rPr lang="cs-CZ" dirty="0"/>
              <a:t>hry, </a:t>
            </a:r>
            <a:r>
              <a:rPr lang="cs-CZ" dirty="0">
                <a:solidFill>
                  <a:srgbClr val="FF0000"/>
                </a:solidFill>
              </a:rPr>
              <a:t>byla</a:t>
            </a:r>
            <a:r>
              <a:rPr lang="cs-CZ" dirty="0"/>
              <a:t> od něj </a:t>
            </a:r>
            <a:r>
              <a:rPr lang="cs-CZ" dirty="0">
                <a:solidFill>
                  <a:srgbClr val="FF0000"/>
                </a:solidFill>
              </a:rPr>
              <a:t>vyžadována </a:t>
            </a:r>
            <a:r>
              <a:rPr lang="cs-CZ" dirty="0" smtClean="0">
                <a:solidFill>
                  <a:srgbClr val="FF0000"/>
                </a:solidFill>
              </a:rPr>
              <a:t>loajalita</a:t>
            </a:r>
            <a:r>
              <a:rPr lang="cs-CZ" dirty="0" smtClean="0"/>
              <a:t>.</a:t>
            </a:r>
          </a:p>
          <a:p>
            <a:r>
              <a:rPr lang="cs-CZ" dirty="0" smtClean="0"/>
              <a:t>Diváci </a:t>
            </a:r>
            <a:r>
              <a:rPr lang="cs-CZ" dirty="0"/>
              <a:t>neustále očekávali </a:t>
            </a:r>
            <a:r>
              <a:rPr lang="cs-CZ" dirty="0" smtClean="0"/>
              <a:t>jinotaje</a:t>
            </a:r>
            <a:r>
              <a:rPr lang="cs-CZ" dirty="0"/>
              <a:t>, </a:t>
            </a:r>
            <a:r>
              <a:rPr lang="cs-CZ" dirty="0" smtClean="0"/>
              <a:t>ale </a:t>
            </a:r>
            <a:r>
              <a:rPr lang="cs-CZ" dirty="0"/>
              <a:t>často je hledali i v místech, kde žádné nebyly. V těchto ohledech byla mnohem otevřenější </a:t>
            </a:r>
            <a:r>
              <a:rPr lang="cs-CZ" dirty="0">
                <a:solidFill>
                  <a:srgbClr val="FF0000"/>
                </a:solidFill>
              </a:rPr>
              <a:t>malá divadla</a:t>
            </a:r>
            <a:r>
              <a:rPr lang="cs-CZ" dirty="0"/>
              <a:t> </a:t>
            </a:r>
            <a:r>
              <a:rPr lang="cs-CZ" dirty="0" smtClean="0"/>
              <a:t>(např. Činoherní studio). Často se řídila heslem „</a:t>
            </a:r>
            <a:r>
              <a:rPr lang="cs-CZ" i="1" dirty="0" smtClean="0"/>
              <a:t>divadlo </a:t>
            </a:r>
            <a:r>
              <a:rPr lang="cs-CZ" i="1" dirty="0"/>
              <a:t>patří těm, kteří ho vytvářejí</a:t>
            </a:r>
            <a:r>
              <a:rPr lang="cs-CZ" dirty="0"/>
              <a:t>“. </a:t>
            </a:r>
            <a:r>
              <a:rPr lang="cs-CZ" dirty="0" smtClean="0"/>
              <a:t>Divadla </a:t>
            </a:r>
            <a:br>
              <a:rPr lang="cs-CZ" dirty="0" smtClean="0"/>
            </a:br>
            <a:r>
              <a:rPr lang="cs-CZ" dirty="0" smtClean="0"/>
              <a:t>ze 60. a70. let úspěšně pokračovala v činnosti, některá se stěhovala do Brna a do Prahy.  </a:t>
            </a:r>
            <a:endParaRPr lang="cs-CZ" dirty="0"/>
          </a:p>
          <a:p>
            <a:r>
              <a:rPr lang="cs-CZ" dirty="0" smtClean="0"/>
              <a:t>Velká </a:t>
            </a:r>
            <a:r>
              <a:rPr lang="cs-CZ" dirty="0"/>
              <a:t>divadla </a:t>
            </a:r>
            <a:r>
              <a:rPr lang="cs-CZ" dirty="0" smtClean="0"/>
              <a:t>se zpravidla držela klasických her.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00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Sklep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/>
          </a:bodyPr>
          <a:lstStyle/>
          <a:p>
            <a:r>
              <a:rPr lang="cs-CZ" dirty="0">
                <a:solidFill>
                  <a:srgbClr val="FF0000"/>
                </a:solidFill>
              </a:rPr>
              <a:t>Divadlo Sklep </a:t>
            </a:r>
            <a:r>
              <a:rPr lang="cs-CZ" dirty="0"/>
              <a:t>je </a:t>
            </a:r>
            <a:r>
              <a:rPr lang="cs-CZ" dirty="0" smtClean="0"/>
              <a:t>pražské divadlo založené r. 1971, ale do povědomí veřejnosti vešlo až začátkem 80. let. Název </a:t>
            </a:r>
            <a:r>
              <a:rPr lang="cs-CZ" dirty="0"/>
              <a:t>divadla Sklep pochází ze skutečného sklepního prostoru domku babičky Davida </a:t>
            </a:r>
            <a:r>
              <a:rPr lang="cs-CZ" dirty="0" smtClean="0"/>
              <a:t>Vávry.</a:t>
            </a:r>
            <a:endParaRPr lang="cs-CZ" dirty="0"/>
          </a:p>
          <a:p>
            <a:r>
              <a:rPr lang="cs-CZ" dirty="0" smtClean="0"/>
              <a:t>Koncem 70. let tvořili jádro souboru kromě </a:t>
            </a:r>
            <a:r>
              <a:rPr lang="cs-CZ" dirty="0" smtClean="0">
                <a:solidFill>
                  <a:srgbClr val="FF0000"/>
                </a:solidFill>
              </a:rPr>
              <a:t>Davida Vávry</a:t>
            </a:r>
            <a:r>
              <a:rPr lang="cs-CZ" dirty="0" smtClean="0"/>
              <a:t> a </a:t>
            </a:r>
            <a:r>
              <a:rPr lang="cs-CZ" dirty="0" smtClean="0">
                <a:solidFill>
                  <a:srgbClr val="FF0000"/>
                </a:solidFill>
              </a:rPr>
              <a:t>Milana </a:t>
            </a:r>
            <a:r>
              <a:rPr lang="cs-CZ" dirty="0" err="1" smtClean="0">
                <a:solidFill>
                  <a:srgbClr val="FF0000"/>
                </a:solidFill>
              </a:rPr>
              <a:t>Šteindlera</a:t>
            </a:r>
            <a:r>
              <a:rPr lang="cs-CZ" dirty="0" smtClean="0"/>
              <a:t> </a:t>
            </a:r>
            <a:r>
              <a:rPr lang="cs-CZ" dirty="0"/>
              <a:t>ještě </a:t>
            </a:r>
            <a:r>
              <a:rPr lang="cs-CZ" dirty="0" smtClean="0"/>
              <a:t>Jiří </a:t>
            </a:r>
            <a:r>
              <a:rPr lang="cs-CZ" dirty="0"/>
              <a:t>Burda, Tomáš Vorel, František Váša, Eva </a:t>
            </a:r>
            <a:r>
              <a:rPr lang="cs-CZ" dirty="0" smtClean="0"/>
              <a:t>Holubová a taky Tomáš Hanák.</a:t>
            </a:r>
            <a:r>
              <a:rPr lang="cs-CZ" dirty="0"/>
              <a:t> </a:t>
            </a:r>
            <a:r>
              <a:rPr lang="cs-CZ" dirty="0" smtClean="0"/>
              <a:t>	</a:t>
            </a:r>
            <a:r>
              <a:rPr lang="cs-CZ" sz="2200" i="1" dirty="0" smtClean="0">
                <a:hlinkClick r:id="rId2"/>
              </a:rPr>
              <a:t>www.</a:t>
            </a:r>
            <a:r>
              <a:rPr lang="cs-CZ" sz="2200" b="1" i="1" dirty="0" smtClean="0">
                <a:hlinkClick r:id="rId2"/>
              </a:rPr>
              <a:t>divadlosklep</a:t>
            </a:r>
            <a:r>
              <a:rPr lang="cs-CZ" sz="2200" i="1" dirty="0" smtClean="0">
                <a:hlinkClick r:id="rId2"/>
              </a:rPr>
              <a:t>.cz/</a:t>
            </a:r>
            <a:r>
              <a:rPr lang="cs-CZ" sz="2200" i="1" dirty="0" smtClean="0"/>
              <a:t> </a:t>
            </a:r>
          </a:p>
          <a:p>
            <a:r>
              <a:rPr lang="cs-CZ" sz="2200" b="1" dirty="0" smtClean="0">
                <a:hlinkClick r:id="rId3"/>
              </a:rPr>
              <a:t>BESÍDKA </a:t>
            </a:r>
            <a:r>
              <a:rPr lang="cs-CZ" sz="2200" b="1" i="1" dirty="0" smtClean="0">
                <a:hlinkClick r:id="rId3"/>
              </a:rPr>
              <a:t>DIVADLA SKLEP</a:t>
            </a:r>
            <a:r>
              <a:rPr lang="cs-CZ" sz="2200" b="1" dirty="0" smtClean="0">
                <a:hlinkClick r:id="rId3"/>
              </a:rPr>
              <a:t> – </a:t>
            </a:r>
            <a:r>
              <a:rPr lang="cs-CZ" sz="2200" b="1" dirty="0" err="1" smtClean="0">
                <a:hlinkClick r:id="rId3"/>
              </a:rPr>
              <a:t>YouTube</a:t>
            </a:r>
            <a:endParaRPr lang="cs-CZ" sz="2200" b="1" dirty="0" smtClean="0"/>
          </a:p>
          <a:p>
            <a:r>
              <a:rPr lang="cs-CZ" sz="2200" dirty="0" smtClean="0"/>
              <a:t>Hledej na </a:t>
            </a:r>
            <a:r>
              <a:rPr lang="cs-CZ" sz="2200" dirty="0" smtClean="0">
                <a:hlinkClick r:id="rId4"/>
              </a:rPr>
              <a:t>www.youtube.cz</a:t>
            </a:r>
            <a:r>
              <a:rPr lang="cs-CZ" sz="2200" dirty="0" smtClean="0"/>
              <a:t> </a:t>
            </a:r>
            <a:r>
              <a:rPr lang="cs-CZ" sz="2200" b="1" dirty="0" smtClean="0"/>
              <a:t>: </a:t>
            </a:r>
            <a:r>
              <a:rPr lang="it-IT" sz="2200" b="1" dirty="0"/>
              <a:t>Miroslav Donutil si pozval Milana Šteindlera </a:t>
            </a:r>
            <a:endParaRPr lang="cs-CZ" sz="2200" b="1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229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Činoherní studio jede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Roku 1987 se v Činoherním studiu stal uměleckým </a:t>
            </a:r>
            <a:r>
              <a:rPr lang="cs-CZ" dirty="0"/>
              <a:t>šéfem </a:t>
            </a:r>
            <a:r>
              <a:rPr lang="cs-CZ" dirty="0" smtClean="0">
                <a:solidFill>
                  <a:srgbClr val="FF0000"/>
                </a:solidFill>
              </a:rPr>
              <a:t>Petr Poledňák</a:t>
            </a:r>
            <a:r>
              <a:rPr lang="cs-CZ" dirty="0" smtClean="0"/>
              <a:t>. Přivedl </a:t>
            </a:r>
            <a:r>
              <a:rPr lang="cs-CZ" dirty="0"/>
              <a:t>Karla </a:t>
            </a:r>
            <a:r>
              <a:rPr lang="cs-CZ" dirty="0" err="1"/>
              <a:t>Rodena</a:t>
            </a:r>
            <a:r>
              <a:rPr lang="cs-CZ" dirty="0"/>
              <a:t> a Ivanu Chýlkovou. </a:t>
            </a:r>
            <a:r>
              <a:rPr lang="cs-CZ" dirty="0" smtClean="0"/>
              <a:t>Převedl </a:t>
            </a:r>
            <a:r>
              <a:rPr lang="cs-CZ" dirty="0"/>
              <a:t>divadlo </a:t>
            </a:r>
            <a:r>
              <a:rPr lang="cs-CZ" dirty="0" smtClean="0"/>
              <a:t>přes </a:t>
            </a:r>
            <a:r>
              <a:rPr lang="cs-CZ" dirty="0"/>
              <a:t>období </a:t>
            </a:r>
            <a:r>
              <a:rPr lang="cs-CZ" dirty="0" smtClean="0"/>
              <a:t>sametové revoluce. </a:t>
            </a:r>
            <a:r>
              <a:rPr lang="cs-CZ" dirty="0"/>
              <a:t>Ve svých režiích často </a:t>
            </a:r>
            <a:r>
              <a:rPr lang="cs-CZ" dirty="0" smtClean="0"/>
              <a:t>používal </a:t>
            </a:r>
            <a:r>
              <a:rPr lang="cs-CZ" dirty="0"/>
              <a:t>moderní rockovou </a:t>
            </a:r>
            <a:r>
              <a:rPr lang="cs-CZ" dirty="0" smtClean="0"/>
              <a:t>nebo </a:t>
            </a:r>
            <a:r>
              <a:rPr lang="cs-CZ" dirty="0"/>
              <a:t>popovou hudbu. Spolupracoval např. s Michalem Pavlíčkem, Michaelem Kocábem</a:t>
            </a:r>
            <a:r>
              <a:rPr lang="cs-CZ" dirty="0" smtClean="0"/>
              <a:t>, </a:t>
            </a:r>
            <a:r>
              <a:rPr lang="cs-CZ" dirty="0"/>
              <a:t>se skupinou Žentour. V sametové revoluci se členové Činoherního studia výrazně angažovali.</a:t>
            </a:r>
          </a:p>
          <a:p>
            <a:r>
              <a:rPr lang="cs-CZ" dirty="0" smtClean="0"/>
              <a:t>Petr Poledňák byl uvážlivý manažer, </a:t>
            </a:r>
            <a:r>
              <a:rPr lang="cs-CZ" dirty="0"/>
              <a:t>pod jeho vedením se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roce 1992 Činoherní studio osamostatnilo od Státního </a:t>
            </a:r>
            <a:r>
              <a:rPr lang="cs-CZ" dirty="0" smtClean="0"/>
              <a:t>divadla.</a:t>
            </a:r>
            <a:endParaRPr lang="cs-CZ" dirty="0"/>
          </a:p>
          <a:p>
            <a:r>
              <a:rPr lang="cs-CZ" u="sng" dirty="0" smtClean="0"/>
              <a:t>Roku </a:t>
            </a:r>
            <a:r>
              <a:rPr lang="cs-CZ" u="sng" dirty="0"/>
              <a:t>1993 </a:t>
            </a:r>
            <a:r>
              <a:rPr lang="cs-CZ" dirty="0"/>
              <a:t>Petr Poledňák přijal pozvání z Prahy a </a:t>
            </a:r>
            <a:r>
              <a:rPr lang="cs-CZ" u="sng" dirty="0"/>
              <a:t>s většinou souboru přesídlil do pražského Divadla Rokoko</a:t>
            </a:r>
            <a:r>
              <a:rPr lang="cs-CZ" u="sng" dirty="0" smtClean="0"/>
              <a:t>.</a:t>
            </a:r>
          </a:p>
          <a:p>
            <a:r>
              <a:rPr lang="cs-CZ" dirty="0" smtClean="0"/>
              <a:t>Činoherní studio v Ústí n/L zastavilo činnost 31. 1. </a:t>
            </a:r>
            <a:r>
              <a:rPr lang="cs-CZ" smtClean="0"/>
              <a:t>2014. </a:t>
            </a:r>
            <a:r>
              <a:rPr lang="cs-CZ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458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r>
              <a:rPr lang="cs-CZ" dirty="0" err="1" smtClean="0"/>
              <a:t>HaDivadlo</a:t>
            </a:r>
            <a:r>
              <a:rPr lang="cs-CZ" dirty="0" smtClean="0"/>
              <a:t> jede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Charakteristickými rysy </a:t>
            </a:r>
            <a:r>
              <a:rPr lang="cs-CZ" dirty="0" smtClean="0"/>
              <a:t>her </a:t>
            </a:r>
            <a:r>
              <a:rPr lang="cs-CZ" dirty="0" err="1">
                <a:solidFill>
                  <a:srgbClr val="FF0000"/>
                </a:solidFill>
              </a:rPr>
              <a:t>HaDivadla</a:t>
            </a:r>
            <a:r>
              <a:rPr lang="cs-CZ" dirty="0"/>
              <a:t> v letech 1980 - </a:t>
            </a:r>
            <a:r>
              <a:rPr lang="cs-CZ" dirty="0" smtClean="0"/>
              <a:t>1983 </a:t>
            </a:r>
            <a:r>
              <a:rPr lang="cs-CZ" dirty="0"/>
              <a:t>jsou </a:t>
            </a:r>
            <a:r>
              <a:rPr lang="cs-CZ" dirty="0" err="1"/>
              <a:t>nesyžetovost</a:t>
            </a:r>
            <a:r>
              <a:rPr lang="cs-CZ" dirty="0"/>
              <a:t>, asociativní navazování situací, prolínání skutečnosti vnitřní a vnější, případně snu. V tomto období vznikají například inscenace</a:t>
            </a:r>
            <a:r>
              <a:rPr lang="cs-CZ" dirty="0" smtClean="0"/>
              <a:t>:                                                      </a:t>
            </a:r>
            <a:r>
              <a:rPr lang="cs-CZ" u="sng" dirty="0"/>
              <a:t>Hra bez pravidel, Bylo jich 5 </a:t>
            </a:r>
            <a:r>
              <a:rPr lang="cs-CZ" u="sng" dirty="0" smtClean="0"/>
              <a:t>a </a:t>
            </a:r>
            <a:r>
              <a:rPr lang="cs-CZ" u="sng" dirty="0"/>
              <a:t>půl, Ztráty a nálezy</a:t>
            </a:r>
            <a:r>
              <a:rPr lang="cs-CZ" b="1" dirty="0"/>
              <a:t> </a:t>
            </a:r>
            <a:r>
              <a:rPr lang="cs-CZ" dirty="0"/>
              <a:t>atd</a:t>
            </a:r>
            <a:r>
              <a:rPr lang="cs-CZ" dirty="0" smtClean="0"/>
              <a:t>.</a:t>
            </a:r>
          </a:p>
          <a:p>
            <a:r>
              <a:rPr lang="cs-CZ" dirty="0"/>
              <a:t>Desetileté působení </a:t>
            </a:r>
            <a:r>
              <a:rPr lang="cs-CZ" dirty="0" err="1" smtClean="0"/>
              <a:t>HaDivadla</a:t>
            </a:r>
            <a:r>
              <a:rPr lang="cs-CZ" dirty="0" smtClean="0"/>
              <a:t> v </a:t>
            </a:r>
            <a:r>
              <a:rPr lang="cs-CZ" dirty="0"/>
              <a:t>Prostějově skončilo </a:t>
            </a:r>
            <a:r>
              <a:rPr lang="cs-CZ" dirty="0" smtClean="0"/>
              <a:t>na </a:t>
            </a:r>
            <a:r>
              <a:rPr lang="cs-CZ" dirty="0"/>
              <a:t>jaře </a:t>
            </a:r>
            <a:r>
              <a:rPr lang="cs-CZ" dirty="0" smtClean="0"/>
              <a:t>1985. Divadlo se přestěhovalo do Brna. V 80. letech vznikly hry: </a:t>
            </a:r>
            <a:r>
              <a:rPr lang="cs-CZ" u="sng" dirty="0" smtClean="0"/>
              <a:t>Cesty, Dnes naposled, Dcery národa, Žádná tragédie, Proces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Hlavní režiséři : </a:t>
            </a:r>
            <a:r>
              <a:rPr lang="cs-CZ" dirty="0" smtClean="0">
                <a:solidFill>
                  <a:srgbClr val="FF0000"/>
                </a:solidFill>
              </a:rPr>
              <a:t>Arnošt </a:t>
            </a:r>
            <a:r>
              <a:rPr lang="cs-CZ" dirty="0" err="1" smtClean="0">
                <a:solidFill>
                  <a:srgbClr val="FF0000"/>
                </a:solidFill>
              </a:rPr>
              <a:t>Goldflam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a </a:t>
            </a:r>
            <a:r>
              <a:rPr lang="cs-CZ" dirty="0" smtClean="0">
                <a:solidFill>
                  <a:srgbClr val="FF0000"/>
                </a:solidFill>
              </a:rPr>
              <a:t>J. A. </a:t>
            </a:r>
            <a:r>
              <a:rPr lang="cs-CZ" dirty="0" err="1" smtClean="0">
                <a:solidFill>
                  <a:srgbClr val="FF0000"/>
                </a:solidFill>
              </a:rPr>
              <a:t>Pitínský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r>
              <a:rPr lang="cs-CZ" dirty="0" smtClean="0"/>
              <a:t>  </a:t>
            </a:r>
          </a:p>
          <a:p>
            <a:r>
              <a:rPr lang="cs-CZ" dirty="0" smtClean="0"/>
              <a:t>Významné inscenace na začátku 90. let:                           </a:t>
            </a:r>
            <a:r>
              <a:rPr lang="cs-CZ" u="sng" dirty="0" smtClean="0"/>
              <a:t>Lidská </a:t>
            </a:r>
            <a:r>
              <a:rPr lang="cs-CZ" u="sng" dirty="0"/>
              <a:t>tragikomedie</a:t>
            </a:r>
            <a:r>
              <a:rPr lang="cs-CZ" b="1" dirty="0"/>
              <a:t> </a:t>
            </a:r>
            <a:r>
              <a:rPr lang="cs-CZ" dirty="0"/>
              <a:t>L. Klímy </a:t>
            </a:r>
            <a:r>
              <a:rPr lang="cs-CZ" dirty="0" smtClean="0"/>
              <a:t>(režie </a:t>
            </a:r>
            <a:r>
              <a:rPr lang="cs-CZ" dirty="0"/>
              <a:t>A. </a:t>
            </a:r>
            <a:r>
              <a:rPr lang="cs-CZ" dirty="0" err="1" smtClean="0"/>
              <a:t>Goldflam</a:t>
            </a:r>
            <a:r>
              <a:rPr lang="cs-CZ" dirty="0" smtClean="0"/>
              <a:t>) a muzikál </a:t>
            </a:r>
            <a:r>
              <a:rPr lang="cs-CZ" u="sng" dirty="0"/>
              <a:t>Hvězdy na vrbě</a:t>
            </a:r>
            <a:r>
              <a:rPr lang="cs-CZ" b="1" dirty="0"/>
              <a:t> </a:t>
            </a:r>
            <a:r>
              <a:rPr lang="cs-CZ" dirty="0"/>
              <a:t>pod vedením K. </a:t>
            </a:r>
            <a:r>
              <a:rPr lang="cs-CZ" dirty="0" smtClean="0"/>
              <a:t>Davida.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750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Co můžete říct o divadle Sklep?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</a:p>
          <a:p>
            <a:r>
              <a:rPr lang="cs-CZ" dirty="0" smtClean="0"/>
              <a:t>Znáte některé herecké nebo režisérské osobnosti </a:t>
            </a:r>
            <a:br>
              <a:rPr lang="cs-CZ" dirty="0" smtClean="0"/>
            </a:br>
            <a:r>
              <a:rPr lang="cs-CZ" dirty="0" smtClean="0"/>
              <a:t>z Činoherního studia? Rozlišujete Činoherní studio a Činoherní klub?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r>
              <a:rPr lang="cs-CZ" dirty="0" smtClean="0"/>
              <a:t>Vysvětlete</a:t>
            </a:r>
            <a:r>
              <a:rPr lang="cs-CZ" dirty="0"/>
              <a:t> </a:t>
            </a:r>
            <a:r>
              <a:rPr lang="cs-CZ" dirty="0" smtClean="0"/>
              <a:t>vyjádření „</a:t>
            </a:r>
            <a:r>
              <a:rPr lang="cs-CZ" u="sng" dirty="0" err="1" smtClean="0"/>
              <a:t>nesyžetovost</a:t>
            </a:r>
            <a:r>
              <a:rPr lang="cs-CZ" u="sng" dirty="0"/>
              <a:t>, asociativní navazování situací, prolínání skutečnosti vnitřní </a:t>
            </a:r>
            <a:r>
              <a:rPr lang="cs-CZ" u="sng" dirty="0" smtClean="0"/>
              <a:t/>
            </a:r>
            <a:br>
              <a:rPr lang="cs-CZ" u="sng" dirty="0" smtClean="0"/>
            </a:br>
            <a:r>
              <a:rPr lang="cs-CZ" u="sng" dirty="0" smtClean="0"/>
              <a:t>a </a:t>
            </a:r>
            <a:r>
              <a:rPr lang="cs-CZ" u="sng" dirty="0"/>
              <a:t>vnější, případně </a:t>
            </a:r>
            <a:r>
              <a:rPr lang="cs-CZ" u="sng" dirty="0" smtClean="0"/>
              <a:t>snu</a:t>
            </a:r>
            <a:r>
              <a:rPr lang="cs-CZ" dirty="0" smtClean="0"/>
              <a:t>“. </a:t>
            </a:r>
          </a:p>
          <a:p>
            <a:pPr marL="0" indent="0">
              <a:buNone/>
            </a:pPr>
            <a:r>
              <a:rPr lang="cs-CZ" dirty="0" smtClean="0"/>
              <a:t>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26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 </a:t>
            </a:r>
            <a:r>
              <a:rPr lang="cs-CZ" sz="2400" b="1" i="1" dirty="0">
                <a:hlinkClick r:id="rId2"/>
              </a:rPr>
              <a:t>Divadlo Sklep</a:t>
            </a:r>
            <a:endParaRPr lang="cs-CZ" sz="2400" dirty="0"/>
          </a:p>
          <a:p>
            <a:endParaRPr lang="cs-CZ" dirty="0" smtClean="0"/>
          </a:p>
          <a:p>
            <a:r>
              <a:rPr lang="cs-CZ" dirty="0" smtClean="0"/>
              <a:t>Herci a režiséři z </a:t>
            </a:r>
            <a:r>
              <a:rPr lang="cs-CZ" dirty="0"/>
              <a:t>Činoherního </a:t>
            </a:r>
            <a:r>
              <a:rPr lang="cs-CZ" dirty="0" smtClean="0"/>
              <a:t>studia </a:t>
            </a:r>
            <a:br>
              <a:rPr lang="cs-CZ" dirty="0" smtClean="0"/>
            </a:br>
            <a:r>
              <a:rPr lang="cs-CZ" dirty="0" smtClean="0"/>
              <a:t>a Činoherního klubu: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sz="2400" b="1" i="1" dirty="0">
                <a:hlinkClick r:id="rId3"/>
              </a:rPr>
              <a:t>Činoherní studio</a:t>
            </a:r>
            <a:r>
              <a:rPr lang="cs-CZ" sz="2400" b="1" dirty="0">
                <a:hlinkClick r:id="rId3"/>
              </a:rPr>
              <a:t> Ústí nad Labem – Wikipedie</a:t>
            </a: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    </a:t>
            </a:r>
            <a:r>
              <a:rPr lang="cs-CZ" sz="2400" b="1" i="1" dirty="0">
                <a:hlinkClick r:id="rId4"/>
              </a:rPr>
              <a:t>Činoherní klub</a:t>
            </a:r>
            <a:r>
              <a:rPr lang="cs-CZ" sz="2400" b="1" dirty="0">
                <a:hlinkClick r:id="rId4"/>
              </a:rPr>
              <a:t> – </a:t>
            </a:r>
            <a:r>
              <a:rPr lang="cs-CZ" sz="2400" b="1" dirty="0" smtClean="0">
                <a:hlinkClick r:id="rId4"/>
              </a:rPr>
              <a:t>Wikipedie</a:t>
            </a:r>
            <a:endParaRPr lang="cs-CZ" sz="2400" b="1" dirty="0" smtClean="0"/>
          </a:p>
          <a:p>
            <a:pPr marL="0" indent="0">
              <a:buNone/>
            </a:pPr>
            <a:endParaRPr lang="cs-CZ" sz="2400" dirty="0"/>
          </a:p>
          <a:p>
            <a:r>
              <a:rPr lang="cs-CZ" dirty="0"/>
              <a:t>Vysvětlete vyjádření „</a:t>
            </a:r>
            <a:r>
              <a:rPr lang="cs-CZ" i="1" dirty="0" err="1" smtClean="0"/>
              <a:t>nesyžetovost</a:t>
            </a:r>
            <a:r>
              <a:rPr lang="cs-CZ" i="1" dirty="0" smtClean="0"/>
              <a:t>:               </a:t>
            </a:r>
            <a:r>
              <a:rPr lang="cs-CZ" sz="2400" b="1" i="1" dirty="0" smtClean="0">
                <a:hlinkClick r:id="rId5"/>
              </a:rPr>
              <a:t>Syžet</a:t>
            </a:r>
            <a:r>
              <a:rPr lang="cs-CZ" sz="2400" b="1" dirty="0" smtClean="0">
                <a:hlinkClick r:id="rId5"/>
              </a:rPr>
              <a:t> </a:t>
            </a:r>
            <a:r>
              <a:rPr lang="cs-CZ" sz="2400" b="1" dirty="0">
                <a:hlinkClick r:id="rId5"/>
              </a:rPr>
              <a:t>– Wikipedie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115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Divadla po r. 1989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V roce </a:t>
            </a:r>
            <a:r>
              <a:rPr lang="cs-CZ" dirty="0">
                <a:solidFill>
                  <a:srgbClr val="FF0000"/>
                </a:solidFill>
              </a:rPr>
              <a:t>1995 byl zrušen </a:t>
            </a:r>
            <a:r>
              <a:rPr lang="cs-CZ" dirty="0" smtClean="0">
                <a:solidFill>
                  <a:srgbClr val="FF0000"/>
                </a:solidFill>
              </a:rPr>
              <a:t>divadelní </a:t>
            </a:r>
            <a:r>
              <a:rPr lang="cs-CZ" dirty="0">
                <a:solidFill>
                  <a:srgbClr val="FF0000"/>
                </a:solidFill>
              </a:rPr>
              <a:t>zákon </a:t>
            </a:r>
            <a:r>
              <a:rPr lang="cs-CZ" dirty="0"/>
              <a:t>z r. </a:t>
            </a:r>
            <a:r>
              <a:rPr lang="cs-CZ" dirty="0" smtClean="0"/>
              <a:t>1978. </a:t>
            </a:r>
            <a:r>
              <a:rPr lang="cs-CZ" u="sng" dirty="0" smtClean="0"/>
              <a:t>Skončil </a:t>
            </a:r>
            <a:r>
              <a:rPr lang="cs-CZ" u="sng" dirty="0"/>
              <a:t>státní monopol provozování divadla</a:t>
            </a:r>
            <a:r>
              <a:rPr lang="cs-CZ" dirty="0"/>
              <a:t>, většina divadel přešla do správy měst, začal působit soukromý sektor (ze začátku hlavně v muzikálových produkcích)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vznikly desítky divadelních, tanečních a alternativních souborů</a:t>
            </a:r>
            <a:r>
              <a:rPr lang="cs-CZ" dirty="0" smtClean="0"/>
              <a:t>.</a:t>
            </a:r>
          </a:p>
          <a:p>
            <a:r>
              <a:rPr lang="cs-CZ" dirty="0"/>
              <a:t>Na jaře 1990 </a:t>
            </a:r>
            <a:r>
              <a:rPr lang="cs-CZ" dirty="0" smtClean="0"/>
              <a:t>byla ustavena </a:t>
            </a:r>
            <a:r>
              <a:rPr lang="cs-CZ" u="sng" dirty="0" smtClean="0"/>
              <a:t>Divadelní obec </a:t>
            </a:r>
            <a:r>
              <a:rPr lang="cs-CZ" dirty="0" smtClean="0"/>
              <a:t>(scénografů, tanečníků, loutkářů </a:t>
            </a:r>
            <a:r>
              <a:rPr lang="cs-CZ" dirty="0"/>
              <a:t>atd</a:t>
            </a:r>
            <a:r>
              <a:rPr lang="cs-CZ" dirty="0" smtClean="0"/>
              <a:t>.) a </a:t>
            </a:r>
            <a:r>
              <a:rPr lang="cs-CZ" u="sng" dirty="0" smtClean="0"/>
              <a:t>Herecká asociace</a:t>
            </a:r>
            <a:r>
              <a:rPr lang="cs-CZ" dirty="0" smtClean="0"/>
              <a:t>. V roce 1993 </a:t>
            </a:r>
            <a:r>
              <a:rPr lang="cs-CZ" dirty="0"/>
              <a:t>byla založena Asociace ředitelů profesionálních divadel, která se posléze proměnila v </a:t>
            </a:r>
            <a:r>
              <a:rPr lang="cs-CZ" u="sng" dirty="0"/>
              <a:t>Asociaci profesionálních divadel ČR</a:t>
            </a:r>
            <a:r>
              <a:rPr lang="cs-CZ" dirty="0" smtClean="0"/>
              <a:t>. 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604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Studiové divadlo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Studiové divadlo</a:t>
            </a:r>
            <a:r>
              <a:rPr lang="cs-CZ" dirty="0" smtClean="0"/>
              <a:t> </a:t>
            </a:r>
            <a:r>
              <a:rPr lang="cs-CZ" dirty="0"/>
              <a:t>je zvláštní případ </a:t>
            </a:r>
            <a:r>
              <a:rPr lang="cs-CZ" u="sng" dirty="0"/>
              <a:t>EXPERIMENTÁLNÍHO DIVADLA</a:t>
            </a:r>
            <a:r>
              <a:rPr lang="cs-CZ" dirty="0"/>
              <a:t>, jeho představení není možno spolehlivě </a:t>
            </a:r>
            <a:r>
              <a:rPr lang="cs-CZ" dirty="0" smtClean="0"/>
              <a:t>určit pouze </a:t>
            </a:r>
            <a:r>
              <a:rPr lang="cs-CZ" dirty="0"/>
              <a:t>na základě vnímání a </a:t>
            </a:r>
            <a:r>
              <a:rPr lang="cs-CZ" dirty="0" smtClean="0"/>
              <a:t>analýzy. Pro </a:t>
            </a:r>
            <a:r>
              <a:rPr lang="cs-CZ" dirty="0"/>
              <a:t>rozpoznání </a:t>
            </a:r>
            <a:r>
              <a:rPr lang="cs-CZ" dirty="0" smtClean="0"/>
              <a:t>studiového divadla jsou </a:t>
            </a:r>
            <a:r>
              <a:rPr lang="cs-CZ" dirty="0"/>
              <a:t>nezbytné informace o způsobu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okolnostech vzniku </a:t>
            </a:r>
            <a:r>
              <a:rPr lang="cs-CZ" dirty="0" smtClean="0"/>
              <a:t>inscenací</a:t>
            </a:r>
            <a:r>
              <a:rPr lang="cs-CZ" dirty="0"/>
              <a:t>. </a:t>
            </a:r>
            <a:br>
              <a:rPr lang="cs-CZ" dirty="0"/>
            </a:br>
            <a:r>
              <a:rPr lang="cs-CZ" dirty="0" smtClean="0"/>
              <a:t>Studiové divadlo ještě víc </a:t>
            </a:r>
            <a:r>
              <a:rPr lang="cs-CZ" dirty="0"/>
              <a:t>než AMATÉRSKÉ </a:t>
            </a:r>
            <a:r>
              <a:rPr lang="cs-CZ" dirty="0" smtClean="0"/>
              <a:t>DIVADLO </a:t>
            </a:r>
            <a:r>
              <a:rPr lang="cs-CZ" dirty="0"/>
              <a:t>klade důraz na přínos pro samotné aktéry. Je to často AUTORSKÉ DIVADLO a ALTERNATIVNÍ DIVADLO. </a:t>
            </a:r>
            <a:endParaRPr lang="cs-CZ" dirty="0" smtClean="0"/>
          </a:p>
          <a:p>
            <a:r>
              <a:rPr lang="cs-CZ" sz="2600" dirty="0" smtClean="0"/>
              <a:t>Zdroj: </a:t>
            </a:r>
            <a:r>
              <a:rPr lang="cs-CZ" sz="2600" b="1" dirty="0">
                <a:hlinkClick r:id="rId2"/>
              </a:rPr>
              <a:t>DIVADLO.CZ: </a:t>
            </a:r>
            <a:r>
              <a:rPr lang="cs-CZ" sz="2600" b="1" i="1" dirty="0">
                <a:hlinkClick r:id="rId2"/>
              </a:rPr>
              <a:t>Studiové divadlo</a:t>
            </a:r>
            <a:r>
              <a:rPr lang="cs-CZ" sz="2600" dirty="0" smtClean="0"/>
              <a:t> 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00530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611</Words>
  <Application>Microsoft Office PowerPoint</Application>
  <PresentationFormat>Předvádění na obrazovce (4:3)</PresentationFormat>
  <Paragraphs>87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Prezentace aplikace PowerPoint</vt:lpstr>
      <vt:lpstr>80. léta</vt:lpstr>
      <vt:lpstr>Sklep</vt:lpstr>
      <vt:lpstr>Činoherní studio jede</vt:lpstr>
      <vt:lpstr> HaDivadlo jede</vt:lpstr>
      <vt:lpstr>Opakování</vt:lpstr>
      <vt:lpstr>Odpovědi</vt:lpstr>
      <vt:lpstr>Divadla po r. 1989</vt:lpstr>
      <vt:lpstr>Studiové divadlo</vt:lpstr>
      <vt:lpstr>Autorské divadlo</vt:lpstr>
      <vt:lpstr>Alternativní divadlo</vt:lpstr>
      <vt:lpstr>Opakování</vt:lpstr>
      <vt:lpstr>Odpovědi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219</cp:revision>
  <dcterms:created xsi:type="dcterms:W3CDTF">2012-06-18T15:15:37Z</dcterms:created>
  <dcterms:modified xsi:type="dcterms:W3CDTF">2014-02-10T17:16:31Z</dcterms:modified>
</cp:coreProperties>
</file>