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  <p:sldId id="328" r:id="rId3"/>
    <p:sldId id="298" r:id="rId4"/>
    <p:sldId id="299" r:id="rId5"/>
    <p:sldId id="303" r:id="rId6"/>
    <p:sldId id="347" r:id="rId7"/>
    <p:sldId id="351" r:id="rId8"/>
    <p:sldId id="308" r:id="rId9"/>
    <p:sldId id="327" r:id="rId10"/>
    <p:sldId id="348" r:id="rId11"/>
    <p:sldId id="352" r:id="rId12"/>
    <p:sldId id="325" r:id="rId13"/>
    <p:sldId id="350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1002" y="-2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ysokeskoly.com/vysoke-skoly-1/divadelni-fakulta-akademie-muzickych-umeni-v-pr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eskatelevize.cz/porady/1185083644-portrety/305296361530001-vladimir-moravek-reziser/video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eskatelevize.cz/porady/10319128250-na-houby/5828-o-poradu/" TargetMode="External"/><Relationship Id="rId2" Type="http://schemas.openxmlformats.org/officeDocument/2006/relationships/hyperlink" Target="http://www.youtube.cz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eskatelevize.cz/ivysilani/1093836883-na-plovarne/208522160100017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eskatelevize.cz/ct24/exkluzivne-na-ct24/osobnosti-na-ct24/98689-jsem-tak-trochu-svina-rika-arnost-goldflam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z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z/url?sa=t&amp;rct=j&amp;q=&amp;esrc=s&amp;frm=1&amp;source=web&amp;cd=1&amp;sqi=2&amp;ved=0CCsQFjAA&amp;url=http://www.ceskatelevize.cz/porady/1093836883-na-plovarne/210522160100016-na-plovarne-s-miroslavem-krobotem/&amp;ei=juODUvH8GeOI4gS3j4GYDg&amp;usg=AFQjCNHOmP1yisYNWrue8yqf2q79EbrBMg" TargetMode="External"/><Relationship Id="rId2" Type="http://schemas.openxmlformats.org/officeDocument/2006/relationships/hyperlink" Target="http://cs.wikipedia.org/wiki/%C5%A0umperk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685800" y="1772816"/>
            <a:ext cx="7772400" cy="43204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smtClean="0"/>
              <a:t>České divadlo po 2. světové válce</a:t>
            </a:r>
            <a:endParaRPr lang="cs-CZ" sz="3600" b="1" dirty="0"/>
          </a:p>
        </p:txBody>
      </p:sp>
      <p:cxnSp>
        <p:nvCxnSpPr>
          <p:cNvPr id="4" name="Přímá spojnice 3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3898293"/>
              </p:ext>
            </p:extLst>
          </p:nvPr>
        </p:nvGraphicFramePr>
        <p:xfrm>
          <a:off x="729020" y="2492896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90. léta – nástup nové generace režisérů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7. 7. 2013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Čtvrtý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Přehled nejznámějších současných režisérů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Rozšíření základního učiva  v  </a:t>
                      </a:r>
                      <a:r>
                        <a:rPr lang="cs-CZ" baseline="0" dirty="0" smtClean="0"/>
                        <a:t>divadelním semináři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Dana Rambousková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VY_32_INOVACE_13_CRAM19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Obdélník 6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871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 smtClean="0"/>
          </a:p>
          <a:p>
            <a:r>
              <a:rPr lang="cs-CZ" dirty="0" smtClean="0"/>
              <a:t>Jezdíme na představení Městského divadla </a:t>
            </a:r>
            <a:br>
              <a:rPr lang="cs-CZ" dirty="0" smtClean="0"/>
            </a:br>
            <a:r>
              <a:rPr lang="cs-CZ" dirty="0" smtClean="0"/>
              <a:t>v Brně. Znáte jeho ředitele? </a:t>
            </a:r>
            <a:endParaRPr lang="cs-CZ" b="1" dirty="0" smtClean="0"/>
          </a:p>
          <a:p>
            <a:endParaRPr lang="cs-CZ" i="1" dirty="0" smtClean="0"/>
          </a:p>
          <a:p>
            <a:r>
              <a:rPr lang="cs-CZ" dirty="0" smtClean="0"/>
              <a:t>Jaké obory můžete studovat na DAMU v Brně? </a:t>
            </a:r>
            <a:endParaRPr lang="cs-CZ" i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0336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Odpovědi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 smtClean="0"/>
          </a:p>
          <a:p>
            <a:r>
              <a:rPr lang="cs-CZ" dirty="0" smtClean="0"/>
              <a:t>Ředitelé brněnských divadel:                            viz prezentace Přehled brněnských divadel.</a:t>
            </a:r>
          </a:p>
          <a:p>
            <a:pPr marL="0" indent="0">
              <a:buNone/>
            </a:pPr>
            <a:endParaRPr lang="cs-CZ" b="1" dirty="0"/>
          </a:p>
          <a:p>
            <a:r>
              <a:rPr lang="cs-CZ" dirty="0" smtClean="0"/>
              <a:t>Jaké </a:t>
            </a:r>
            <a:r>
              <a:rPr lang="cs-CZ" dirty="0"/>
              <a:t>obory můžete na </a:t>
            </a:r>
            <a:r>
              <a:rPr lang="cs-CZ" dirty="0" smtClean="0"/>
              <a:t>DAMU </a:t>
            </a:r>
            <a:r>
              <a:rPr lang="cs-CZ" dirty="0"/>
              <a:t>studovat? </a:t>
            </a:r>
            <a:r>
              <a:rPr lang="cs-CZ" i="1" dirty="0" smtClean="0"/>
              <a:t> </a:t>
            </a:r>
            <a:r>
              <a:rPr lang="cs-CZ" sz="2400" b="1" dirty="0">
                <a:hlinkClick r:id="rId2"/>
              </a:rPr>
              <a:t>Divadelní fakulta AMU - Vysoké školy</a:t>
            </a:r>
            <a:endParaRPr lang="cs-CZ" sz="2400" i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28612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Nová generace českých režisérů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Na divadelní scény se prosazuje nová </a:t>
            </a:r>
            <a:r>
              <a:rPr lang="cs-CZ" dirty="0" smtClean="0"/>
              <a:t>generace režisérů. </a:t>
            </a:r>
            <a:r>
              <a:rPr lang="cs-CZ" u="sng" dirty="0" smtClean="0"/>
              <a:t>Dan </a:t>
            </a:r>
            <a:r>
              <a:rPr lang="cs-CZ" u="sng" dirty="0"/>
              <a:t>Špinar</a:t>
            </a:r>
            <a:r>
              <a:rPr lang="cs-CZ" dirty="0"/>
              <a:t>, </a:t>
            </a:r>
            <a:r>
              <a:rPr lang="cs-CZ" u="sng" dirty="0"/>
              <a:t>Jan </a:t>
            </a:r>
            <a:r>
              <a:rPr lang="cs-CZ" u="sng" dirty="0" smtClean="0"/>
              <a:t>Frič</a:t>
            </a:r>
            <a:r>
              <a:rPr lang="cs-CZ" dirty="0" smtClean="0"/>
              <a:t>, </a:t>
            </a:r>
            <a:r>
              <a:rPr lang="cs-CZ" u="sng" dirty="0"/>
              <a:t>Jiří </a:t>
            </a:r>
            <a:r>
              <a:rPr lang="cs-CZ" u="sng" dirty="0" smtClean="0"/>
              <a:t>Havelka</a:t>
            </a:r>
            <a:r>
              <a:rPr lang="cs-CZ" dirty="0" smtClean="0"/>
              <a:t>, </a:t>
            </a:r>
            <a:r>
              <a:rPr lang="cs-CZ" u="sng" dirty="0" smtClean="0"/>
              <a:t>Rosťa </a:t>
            </a:r>
            <a:r>
              <a:rPr lang="cs-CZ" u="sng" dirty="0"/>
              <a:t>Novák</a:t>
            </a:r>
            <a:r>
              <a:rPr lang="cs-CZ" dirty="0"/>
              <a:t>. Divadlo </a:t>
            </a:r>
            <a:r>
              <a:rPr lang="cs-CZ" dirty="0" smtClean="0"/>
              <a:t>je </a:t>
            </a:r>
            <a:r>
              <a:rPr lang="cs-CZ" dirty="0"/>
              <a:t>strašně baví</a:t>
            </a:r>
            <a:r>
              <a:rPr lang="cs-CZ" dirty="0" smtClean="0"/>
              <a:t>. Snaží se zaujmout </a:t>
            </a:r>
            <a:r>
              <a:rPr lang="cs-CZ" dirty="0"/>
              <a:t>publikum, bavit </a:t>
            </a:r>
            <a:r>
              <a:rPr lang="cs-CZ" dirty="0" smtClean="0"/>
              <a:t>ho </a:t>
            </a:r>
            <a:r>
              <a:rPr lang="cs-CZ" dirty="0"/>
              <a:t>třeba originální obrazností, myšlenkou nebo </a:t>
            </a:r>
            <a:r>
              <a:rPr lang="cs-CZ" dirty="0" smtClean="0"/>
              <a:t>neobvyklým fyzickým výkonem.</a:t>
            </a:r>
          </a:p>
          <a:p>
            <a:r>
              <a:rPr lang="cs-CZ" dirty="0"/>
              <a:t>Výborné je, že se </a:t>
            </a:r>
            <a:r>
              <a:rPr lang="cs-CZ" dirty="0" smtClean="0"/>
              <a:t>prosazují na </a:t>
            </a:r>
            <a:r>
              <a:rPr lang="cs-CZ" dirty="0"/>
              <a:t>regionálních </a:t>
            </a:r>
            <a:r>
              <a:rPr lang="cs-CZ" dirty="0" smtClean="0"/>
              <a:t>scénách. Režisér </a:t>
            </a:r>
            <a:r>
              <a:rPr lang="cs-CZ" u="sng" dirty="0" smtClean="0"/>
              <a:t>Tomáš Svoboda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v Kladně</a:t>
            </a:r>
            <a:r>
              <a:rPr lang="cs-CZ" dirty="0"/>
              <a:t>, dramatik a režisér </a:t>
            </a:r>
            <a:r>
              <a:rPr lang="cs-CZ" u="sng" dirty="0"/>
              <a:t>David Drábek</a:t>
            </a:r>
            <a:r>
              <a:rPr lang="cs-CZ" dirty="0"/>
              <a:t> </a:t>
            </a:r>
            <a:r>
              <a:rPr lang="cs-CZ" dirty="0" smtClean="0"/>
              <a:t>v </a:t>
            </a:r>
            <a:r>
              <a:rPr lang="cs-CZ" dirty="0"/>
              <a:t>Hradci Králové a </a:t>
            </a:r>
            <a:r>
              <a:rPr lang="cs-CZ" dirty="0" smtClean="0"/>
              <a:t>v Ostravě slaví úspěchy inscenace </a:t>
            </a:r>
            <a:r>
              <a:rPr lang="cs-CZ" dirty="0"/>
              <a:t>režisérů </a:t>
            </a:r>
            <a:r>
              <a:rPr lang="cs-CZ" u="sng" dirty="0"/>
              <a:t>Martina </a:t>
            </a:r>
            <a:r>
              <a:rPr lang="cs-CZ" u="sng" dirty="0" err="1"/>
              <a:t>Františáka</a:t>
            </a:r>
            <a:r>
              <a:rPr lang="cs-CZ" dirty="0"/>
              <a:t> nebo </a:t>
            </a:r>
            <a:r>
              <a:rPr lang="cs-CZ" u="sng" dirty="0"/>
              <a:t>Jana </a:t>
            </a:r>
            <a:r>
              <a:rPr lang="cs-CZ" u="sng" dirty="0" smtClean="0"/>
              <a:t>Mikuláška.</a:t>
            </a:r>
            <a:r>
              <a:rPr lang="cs-CZ" dirty="0" smtClean="0"/>
              <a:t> Tvoří už </a:t>
            </a:r>
            <a:r>
              <a:rPr lang="cs-CZ" dirty="0"/>
              <a:t>několik let pomyslný vrchol současného českého divadla.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12244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České divadlo letos ovládla nová generace - mladí a věcní </a:t>
            </a:r>
            <a:r>
              <a:rPr lang="cs-CZ" dirty="0" smtClean="0"/>
              <a:t>režiséři </a:t>
            </a:r>
          </a:p>
          <a:p>
            <a:r>
              <a:rPr lang="cs-CZ" dirty="0" smtClean="0"/>
              <a:t>Režisér </a:t>
            </a:r>
            <a:r>
              <a:rPr lang="cs-CZ" dirty="0"/>
              <a:t>Tomáš Svoboda | </a:t>
            </a:r>
            <a:r>
              <a:rPr lang="cs-CZ" dirty="0" smtClean="0"/>
              <a:t>Týden.cz</a:t>
            </a:r>
          </a:p>
          <a:p>
            <a:r>
              <a:rPr lang="cs-CZ" dirty="0"/>
              <a:t>http://www.ceskatelevize.cz/porady/10319128250-na-houby/5828-o-poradu</a:t>
            </a:r>
            <a:r>
              <a:rPr lang="cs-CZ" dirty="0" smtClean="0"/>
              <a:t>/</a:t>
            </a:r>
          </a:p>
          <a:p>
            <a:r>
              <a:rPr lang="cs-CZ" dirty="0" smtClean="0"/>
              <a:t>"</a:t>
            </a:r>
            <a:r>
              <a:rPr lang="cs-CZ" dirty="0"/>
              <a:t>Jsem tak trochu </a:t>
            </a:r>
            <a:r>
              <a:rPr lang="cs-CZ" dirty="0" err="1"/>
              <a:t>sviňa</a:t>
            </a:r>
            <a:r>
              <a:rPr lang="cs-CZ" dirty="0"/>
              <a:t>," říká Arnošt </a:t>
            </a:r>
            <a:r>
              <a:rPr lang="cs-CZ" dirty="0" err="1"/>
              <a:t>Goldflam</a:t>
            </a:r>
            <a:r>
              <a:rPr lang="cs-CZ" dirty="0"/>
              <a:t> — Osobnosti na ČT24 </a:t>
            </a:r>
            <a:endParaRPr lang="cs-CZ" dirty="0" smtClean="0"/>
          </a:p>
          <a:p>
            <a:r>
              <a:rPr lang="cs-CZ" dirty="0"/>
              <a:t>Husa na </a:t>
            </a:r>
            <a:r>
              <a:rPr lang="cs-CZ" dirty="0" smtClean="0"/>
              <a:t>provázku</a:t>
            </a:r>
          </a:p>
          <a:p>
            <a:r>
              <a:rPr lang="cs-CZ" dirty="0"/>
              <a:t>Na plovárně s Miroslavem Krobotem — Česká televize</a:t>
            </a:r>
          </a:p>
          <a:p>
            <a:r>
              <a:rPr lang="cs-CZ" dirty="0"/>
              <a:t>Martin </a:t>
            </a:r>
            <a:r>
              <a:rPr lang="cs-CZ" dirty="0" err="1"/>
              <a:t>Františák</a:t>
            </a:r>
            <a:r>
              <a:rPr lang="cs-CZ" dirty="0"/>
              <a:t>, básnivý dramatik a režisér - Česká televize</a:t>
            </a:r>
            <a:r>
              <a:rPr lang="cs-CZ" dirty="0" smtClean="0"/>
              <a:t> </a:t>
            </a:r>
          </a:p>
          <a:p>
            <a:pPr marL="0" indent="0">
              <a:buNone/>
            </a:pPr>
            <a:endParaRPr lang="cs-CZ" sz="2900" dirty="0"/>
          </a:p>
          <a:p>
            <a:endParaRPr lang="cs-CZ" dirty="0" smtClean="0"/>
          </a:p>
          <a:p>
            <a:endParaRPr lang="cs-CZ" b="1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39815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Současní režiséři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</a:t>
            </a:r>
            <a:r>
              <a:rPr lang="cs-CZ" b="1" dirty="0" smtClean="0"/>
              <a:t>Režisér</a:t>
            </a:r>
          </a:p>
          <a:p>
            <a:r>
              <a:rPr lang="cs-CZ" dirty="0" smtClean="0"/>
              <a:t>vyhledává, případně si vytváří inscenace</a:t>
            </a:r>
          </a:p>
          <a:p>
            <a:r>
              <a:rPr lang="cs-CZ" dirty="0" smtClean="0"/>
              <a:t>realizuje scénář po umělecké </a:t>
            </a:r>
            <a:r>
              <a:rPr lang="cs-CZ" dirty="0"/>
              <a:t>a tvůrčí stránce</a:t>
            </a:r>
          </a:p>
          <a:p>
            <a:r>
              <a:rPr lang="cs-CZ" dirty="0"/>
              <a:t>vybírá vhodné umělce pro jednotlivé role</a:t>
            </a:r>
          </a:p>
          <a:p>
            <a:r>
              <a:rPr lang="cs-CZ" dirty="0"/>
              <a:t>konzultuje s umělci scénář a vede je během </a:t>
            </a:r>
            <a:r>
              <a:rPr lang="cs-CZ" dirty="0" smtClean="0"/>
              <a:t>zkoušek</a:t>
            </a:r>
          </a:p>
          <a:p>
            <a:r>
              <a:rPr lang="cs-CZ" dirty="0"/>
              <a:t>o</a:t>
            </a:r>
            <a:r>
              <a:rPr lang="cs-CZ" dirty="0" smtClean="0"/>
              <a:t>rganizuje veškeré dění na jevišti.</a:t>
            </a:r>
          </a:p>
          <a:p>
            <a:r>
              <a:rPr lang="cs-CZ" dirty="0" smtClean="0"/>
              <a:t>Tato prezentace uvádí některé výrazné české režisérské osobnosti.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298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32262763"/>
            <a:ext cx="54895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52400" y="32415163"/>
            <a:ext cx="54895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Režisér Vladimír </a:t>
            </a:r>
            <a:r>
              <a:rPr lang="cs-CZ" dirty="0"/>
              <a:t>Morávek </a:t>
            </a:r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>
                <a:solidFill>
                  <a:srgbClr val="FF0000"/>
                </a:solidFill>
              </a:rPr>
              <a:t>Vladimír Morávek </a:t>
            </a:r>
            <a:r>
              <a:rPr lang="cs-CZ" dirty="0" smtClean="0"/>
              <a:t>(*1965 v Mor. </a:t>
            </a:r>
            <a:r>
              <a:rPr lang="cs-CZ" dirty="0"/>
              <a:t>Krumlově) je český divadelní, filmový a televizní režisér, autor mnoha scénářů a úprav dramatických děl. V letech 1996–2005 byl uměleckým šéfem Klicperova divadla v Hradci Králové, </a:t>
            </a:r>
            <a:r>
              <a:rPr lang="cs-CZ" dirty="0" smtClean="0"/>
              <a:t>v současnosti </a:t>
            </a:r>
            <a:r>
              <a:rPr lang="cs-CZ" u="sng" dirty="0" smtClean="0"/>
              <a:t>je uměleckým </a:t>
            </a:r>
            <a:r>
              <a:rPr lang="cs-CZ" u="sng" dirty="0"/>
              <a:t>šéfem v brněnském divadle Husa na </a:t>
            </a:r>
            <a:r>
              <a:rPr lang="cs-CZ" u="sng" dirty="0" smtClean="0"/>
              <a:t>provázku</a:t>
            </a:r>
            <a:r>
              <a:rPr lang="cs-CZ" dirty="0" smtClean="0"/>
              <a:t>.</a:t>
            </a:r>
            <a:endParaRPr lang="cs-CZ" dirty="0" smtClean="0">
              <a:hlinkClick r:id="rId2"/>
            </a:endParaRPr>
          </a:p>
          <a:p>
            <a:r>
              <a:rPr lang="cs-CZ" sz="2400" dirty="0" smtClean="0">
                <a:hlinkClick r:id="rId2"/>
              </a:rPr>
              <a:t>http</a:t>
            </a:r>
            <a:r>
              <a:rPr lang="cs-CZ" sz="2400" dirty="0">
                <a:hlinkClick r:id="rId2"/>
              </a:rPr>
              <a:t>://www.ceskatelevize.cz/porady/1185083644-portrety/305296361530001-vladimir-moravek-reziser/video</a:t>
            </a:r>
            <a:r>
              <a:rPr lang="cs-CZ" sz="2400" dirty="0" smtClean="0">
                <a:hlinkClick r:id="rId2"/>
              </a:rPr>
              <a:t>/</a:t>
            </a:r>
            <a:r>
              <a:rPr lang="cs-CZ" sz="2400" dirty="0"/>
              <a:t> </a:t>
            </a:r>
            <a:r>
              <a:rPr lang="cs-CZ" sz="2400" dirty="0" smtClean="0"/>
              <a:t> </a:t>
            </a:r>
            <a:r>
              <a:rPr lang="cs-CZ" sz="2400" dirty="0"/>
              <a:t>(2005). Režie J. Novák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789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Režisér Arnošt </a:t>
            </a:r>
            <a:r>
              <a:rPr lang="cs-CZ" dirty="0" err="1" smtClean="0">
                <a:solidFill>
                  <a:srgbClr val="FF0000"/>
                </a:solidFill>
              </a:rPr>
              <a:t>Goldflam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Pochází z Brna, vystudoval JAMU, </a:t>
            </a:r>
            <a:r>
              <a:rPr lang="cs-CZ" dirty="0"/>
              <a:t>působil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v různých </a:t>
            </a:r>
            <a:r>
              <a:rPr lang="cs-CZ" dirty="0"/>
              <a:t>brněnských </a:t>
            </a:r>
            <a:r>
              <a:rPr lang="cs-CZ" dirty="0" smtClean="0"/>
              <a:t>divadlech, např. </a:t>
            </a:r>
            <a:r>
              <a:rPr lang="cs-CZ" u="sng" dirty="0"/>
              <a:t>v Divadle </a:t>
            </a:r>
            <a:r>
              <a:rPr lang="cs-CZ" u="sng" dirty="0" smtClean="0"/>
              <a:t/>
            </a:r>
            <a:br>
              <a:rPr lang="cs-CZ" u="sng" dirty="0" smtClean="0"/>
            </a:br>
            <a:r>
              <a:rPr lang="cs-CZ" u="sng" dirty="0" smtClean="0"/>
              <a:t>na provázku a v </a:t>
            </a:r>
            <a:r>
              <a:rPr lang="cs-CZ" u="sng" dirty="0" err="1"/>
              <a:t>HaDivadle</a:t>
            </a:r>
            <a:r>
              <a:rPr lang="cs-CZ" dirty="0"/>
              <a:t>. V 80. letech začal být obsazován do </a:t>
            </a:r>
            <a:r>
              <a:rPr lang="cs-CZ" dirty="0" smtClean="0"/>
              <a:t>filmových </a:t>
            </a:r>
            <a:r>
              <a:rPr lang="cs-CZ" dirty="0"/>
              <a:t>a televizních </a:t>
            </a:r>
            <a:r>
              <a:rPr lang="cs-CZ" dirty="0" smtClean="0"/>
              <a:t>rolí. </a:t>
            </a:r>
            <a:br>
              <a:rPr lang="cs-CZ" dirty="0" smtClean="0"/>
            </a:br>
            <a:r>
              <a:rPr lang="cs-CZ" dirty="0" smtClean="0"/>
              <a:t>V současné </a:t>
            </a:r>
            <a:r>
              <a:rPr lang="cs-CZ" dirty="0"/>
              <a:t>době režíruje divadelní </a:t>
            </a:r>
            <a:r>
              <a:rPr lang="cs-CZ" dirty="0" smtClean="0"/>
              <a:t>hry </a:t>
            </a:r>
            <a:br>
              <a:rPr lang="cs-CZ" dirty="0" smtClean="0"/>
            </a:br>
            <a:r>
              <a:rPr lang="cs-CZ" dirty="0" smtClean="0"/>
              <a:t>(např. Blbá Veruna) </a:t>
            </a:r>
            <a:r>
              <a:rPr lang="cs-CZ" dirty="0"/>
              <a:t>a </a:t>
            </a:r>
            <a:r>
              <a:rPr lang="cs-CZ" u="sng" dirty="0"/>
              <a:t>učí </a:t>
            </a:r>
            <a:r>
              <a:rPr lang="cs-CZ" u="sng" dirty="0" smtClean="0"/>
              <a:t>na </a:t>
            </a:r>
            <a:r>
              <a:rPr lang="cs-CZ" u="sng" dirty="0"/>
              <a:t>JAMU a DAMU</a:t>
            </a:r>
            <a:r>
              <a:rPr lang="cs-CZ" dirty="0" smtClean="0"/>
              <a:t>.</a:t>
            </a:r>
          </a:p>
          <a:p>
            <a:r>
              <a:rPr lang="cs-CZ" sz="2600" dirty="0" smtClean="0">
                <a:hlinkClick r:id="rId2"/>
              </a:rPr>
              <a:t>www.youtube.cz</a:t>
            </a:r>
            <a:r>
              <a:rPr lang="cs-CZ" sz="2600" dirty="0" smtClean="0"/>
              <a:t> -</a:t>
            </a:r>
            <a:r>
              <a:rPr lang="cs-CZ" sz="2600" b="1" dirty="0"/>
              <a:t>Měsíc autorského čtení 2013: Arnošt </a:t>
            </a:r>
            <a:r>
              <a:rPr lang="cs-CZ" sz="2600" b="1" dirty="0" err="1"/>
              <a:t>Goldflam</a:t>
            </a:r>
            <a:r>
              <a:rPr lang="cs-CZ" sz="2600" b="1" dirty="0"/>
              <a:t> (záznam čtení)</a:t>
            </a:r>
            <a:endParaRPr lang="cs-CZ" sz="2600" dirty="0" smtClean="0"/>
          </a:p>
          <a:p>
            <a:r>
              <a:rPr lang="cs-CZ" sz="2600" dirty="0">
                <a:hlinkClick r:id="rId3"/>
              </a:rPr>
              <a:t>http://www.ceskatelevize.cz/porady/10319128250-na-houby/5828-o-poradu</a:t>
            </a:r>
            <a:r>
              <a:rPr lang="cs-CZ" sz="2600" dirty="0" smtClean="0">
                <a:hlinkClick r:id="rId3"/>
              </a:rPr>
              <a:t>/</a:t>
            </a:r>
            <a:r>
              <a:rPr lang="cs-CZ" sz="2600" dirty="0" smtClean="0"/>
              <a:t> - </a:t>
            </a:r>
            <a:r>
              <a:rPr lang="cs-CZ" sz="2600" dirty="0" err="1" smtClean="0"/>
              <a:t>videoarchiv</a:t>
            </a:r>
            <a:endParaRPr lang="cs-CZ" sz="2600" dirty="0"/>
          </a:p>
        </p:txBody>
      </p:sp>
    </p:spTree>
    <p:extLst>
      <p:ext uri="{BB962C8B-B14F-4D97-AF65-F5344CB8AC3E}">
        <p14:creationId xmlns:p14="http://schemas.microsoft.com/office/powerpoint/2010/main" val="97799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Režisér Jan Antonín </a:t>
            </a:r>
            <a:r>
              <a:rPr lang="cs-CZ" dirty="0" err="1" smtClean="0">
                <a:solidFill>
                  <a:srgbClr val="FF0000"/>
                </a:solidFill>
              </a:rPr>
              <a:t>Pitínský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u="sng" dirty="0" smtClean="0"/>
              <a:t>Jan Antonín </a:t>
            </a:r>
            <a:r>
              <a:rPr lang="cs-CZ" u="sng" dirty="0" err="1" smtClean="0"/>
              <a:t>Pitínský</a:t>
            </a:r>
            <a:r>
              <a:rPr lang="cs-CZ" dirty="0" smtClean="0"/>
              <a:t>, </a:t>
            </a:r>
            <a:r>
              <a:rPr lang="cs-CZ" dirty="0"/>
              <a:t>vlastním jménem </a:t>
            </a:r>
            <a:r>
              <a:rPr lang="cs-CZ" dirty="0">
                <a:solidFill>
                  <a:srgbClr val="FF0000"/>
                </a:solidFill>
              </a:rPr>
              <a:t>Zdeněk Petrželka</a:t>
            </a:r>
            <a:r>
              <a:rPr lang="cs-CZ" dirty="0"/>
              <a:t> </a:t>
            </a:r>
            <a:r>
              <a:rPr lang="cs-CZ" dirty="0" smtClean="0"/>
              <a:t>(*1955 ve Zlíně) </a:t>
            </a:r>
            <a:r>
              <a:rPr lang="cs-CZ" dirty="0"/>
              <a:t>je český </a:t>
            </a:r>
            <a:r>
              <a:rPr lang="cs-CZ" dirty="0" smtClean="0"/>
              <a:t>dramatik </a:t>
            </a:r>
            <a:br>
              <a:rPr lang="cs-CZ" dirty="0" smtClean="0"/>
            </a:br>
            <a:r>
              <a:rPr lang="cs-CZ" dirty="0" smtClean="0"/>
              <a:t>a </a:t>
            </a:r>
            <a:r>
              <a:rPr lang="cs-CZ" dirty="0"/>
              <a:t>divadelní režisér. Žije v Brně, Luhačovicích, Zlíně a </a:t>
            </a:r>
            <a:r>
              <a:rPr lang="cs-CZ" dirty="0" smtClean="0"/>
              <a:t>Praze. Je </a:t>
            </a:r>
            <a:r>
              <a:rPr lang="cs-CZ" dirty="0"/>
              <a:t>originální a výrazná autorská osobnost, která disponuje </a:t>
            </a:r>
            <a:r>
              <a:rPr lang="cs-CZ" dirty="0" smtClean="0"/>
              <a:t>bohatým </a:t>
            </a:r>
            <a:r>
              <a:rPr lang="cs-CZ" dirty="0"/>
              <a:t>jazykem, silnými příběhy </a:t>
            </a:r>
            <a:r>
              <a:rPr lang="cs-CZ" dirty="0" smtClean="0"/>
              <a:t>a </a:t>
            </a:r>
            <a:r>
              <a:rPr lang="cs-CZ" dirty="0"/>
              <a:t>jedinečnou </a:t>
            </a:r>
            <a:r>
              <a:rPr lang="cs-CZ" dirty="0" smtClean="0"/>
              <a:t>fabulací.</a:t>
            </a:r>
            <a:r>
              <a:rPr lang="cs-CZ" b="1" dirty="0"/>
              <a:t> </a:t>
            </a:r>
            <a:endParaRPr lang="cs-CZ" dirty="0" smtClean="0"/>
          </a:p>
          <a:p>
            <a:r>
              <a:rPr lang="cs-CZ" sz="2400" dirty="0">
                <a:hlinkClick r:id="rId2"/>
              </a:rPr>
              <a:t>http://www.ceskatelevize.cz/ivysilani/1093836883-na-plovarne/208522160100017</a:t>
            </a:r>
            <a:r>
              <a:rPr lang="cs-CZ" sz="2400" dirty="0" smtClean="0">
                <a:hlinkClick r:id="rId2"/>
              </a:rPr>
              <a:t>/</a:t>
            </a:r>
            <a:endParaRPr lang="cs-CZ" sz="2400" dirty="0" smtClean="0"/>
          </a:p>
        </p:txBody>
      </p:sp>
    </p:spTree>
    <p:extLst>
      <p:ext uri="{BB962C8B-B14F-4D97-AF65-F5344CB8AC3E}">
        <p14:creationId xmlns:p14="http://schemas.microsoft.com/office/powerpoint/2010/main" val="392139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Kdo je Arnošt </a:t>
            </a:r>
            <a:r>
              <a:rPr lang="cs-CZ" dirty="0" err="1" smtClean="0"/>
              <a:t>Goldflam</a:t>
            </a:r>
            <a:r>
              <a:rPr lang="cs-CZ" dirty="0" smtClean="0"/>
              <a:t>? 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Spolupracuje </a:t>
            </a:r>
            <a:r>
              <a:rPr lang="cs-CZ" dirty="0" err="1" smtClean="0"/>
              <a:t>J.A.Pitínský</a:t>
            </a:r>
            <a:r>
              <a:rPr lang="cs-CZ" dirty="0" smtClean="0"/>
              <a:t> s režisérem Vladimírem Morávkem? </a:t>
            </a:r>
          </a:p>
          <a:p>
            <a:pPr marL="0" indent="0">
              <a:buNone/>
            </a:pPr>
            <a:r>
              <a:rPr lang="cs-CZ" dirty="0" smtClean="0"/>
              <a:t> </a:t>
            </a:r>
          </a:p>
          <a:p>
            <a:r>
              <a:rPr lang="cs-CZ" dirty="0" smtClean="0"/>
              <a:t>Které inscenace Jan Antonín </a:t>
            </a:r>
            <a:r>
              <a:rPr lang="cs-CZ" dirty="0" err="1" smtClean="0"/>
              <a:t>Pitínský</a:t>
            </a:r>
            <a:r>
              <a:rPr lang="cs-CZ" dirty="0" smtClean="0"/>
              <a:t> režíroval v Městském divadle ve Zlíně. </a:t>
            </a:r>
          </a:p>
          <a:p>
            <a:pPr marL="0" indent="0">
              <a:buNone/>
            </a:pPr>
            <a:r>
              <a:rPr lang="cs-CZ" dirty="0" smtClean="0"/>
              <a:t> </a:t>
            </a:r>
          </a:p>
          <a:p>
            <a:r>
              <a:rPr lang="cs-CZ" dirty="0" smtClean="0"/>
              <a:t>Vysvětlete obrat „režisér disponuje silnými příběhy i jedinečnou fabulací“. Odpověď: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959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Odpovědi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Kdo je Arnošt </a:t>
            </a:r>
            <a:r>
              <a:rPr lang="cs-CZ" dirty="0" err="1"/>
              <a:t>Goldflam</a:t>
            </a:r>
            <a:r>
              <a:rPr lang="cs-CZ" dirty="0"/>
              <a:t>? </a:t>
            </a:r>
            <a:r>
              <a:rPr lang="cs-CZ" sz="2600" b="1" dirty="0" smtClean="0">
                <a:hlinkClick r:id="rId2"/>
              </a:rPr>
              <a:t>"</a:t>
            </a:r>
            <a:r>
              <a:rPr lang="cs-CZ" sz="2600" b="1" dirty="0">
                <a:hlinkClick r:id="rId2"/>
              </a:rPr>
              <a:t>Jsem tak trochu </a:t>
            </a:r>
            <a:r>
              <a:rPr lang="cs-CZ" sz="2600" b="1" dirty="0" err="1">
                <a:hlinkClick r:id="rId2"/>
              </a:rPr>
              <a:t>sviňa</a:t>
            </a:r>
            <a:r>
              <a:rPr lang="cs-CZ" sz="2600" b="1" dirty="0">
                <a:hlinkClick r:id="rId2"/>
              </a:rPr>
              <a:t>," říká </a:t>
            </a:r>
            <a:r>
              <a:rPr lang="cs-CZ" sz="2600" b="1" i="1" dirty="0">
                <a:hlinkClick r:id="rId2"/>
              </a:rPr>
              <a:t>Arnošt </a:t>
            </a:r>
            <a:r>
              <a:rPr lang="cs-CZ" sz="2600" b="1" i="1" dirty="0" err="1">
                <a:hlinkClick r:id="rId2"/>
              </a:rPr>
              <a:t>Goldflam</a:t>
            </a:r>
            <a:r>
              <a:rPr lang="cs-CZ" sz="2600" b="1" dirty="0">
                <a:hlinkClick r:id="rId2"/>
              </a:rPr>
              <a:t> — Osobnosti na ČT24 ...</a:t>
            </a:r>
            <a:r>
              <a:rPr lang="cs-CZ" dirty="0"/>
              <a:t> </a:t>
            </a:r>
          </a:p>
          <a:p>
            <a:r>
              <a:rPr lang="cs-CZ" dirty="0"/>
              <a:t>Spolupracuje </a:t>
            </a:r>
            <a:r>
              <a:rPr lang="cs-CZ" dirty="0" err="1"/>
              <a:t>J.A.Pitínský</a:t>
            </a:r>
            <a:r>
              <a:rPr lang="cs-CZ" dirty="0"/>
              <a:t> s režisérem Vladimírem Morávkem? </a:t>
            </a:r>
            <a:r>
              <a:rPr lang="cs-CZ" dirty="0" err="1" smtClean="0"/>
              <a:t>Ano.Posledním</a:t>
            </a:r>
            <a:r>
              <a:rPr lang="cs-CZ" dirty="0" smtClean="0"/>
              <a:t> důkazem je uvedení </a:t>
            </a:r>
            <a:r>
              <a:rPr lang="cs-CZ" dirty="0" err="1" smtClean="0"/>
              <a:t>Pitínského</a:t>
            </a:r>
            <a:r>
              <a:rPr lang="cs-CZ" dirty="0" smtClean="0"/>
              <a:t> hry: </a:t>
            </a:r>
            <a:r>
              <a:rPr lang="cs-CZ" u="sng" dirty="0" smtClean="0"/>
              <a:t>Betlém aneb Převeliké klanění sotva narozenému jezulátku</a:t>
            </a:r>
            <a:r>
              <a:rPr lang="cs-CZ" dirty="0" smtClean="0"/>
              <a:t> v Brně.</a:t>
            </a:r>
            <a:r>
              <a:rPr lang="cs-CZ" sz="3000" dirty="0" smtClean="0"/>
              <a:t> </a:t>
            </a:r>
            <a:endParaRPr lang="cs-CZ" sz="3000" dirty="0"/>
          </a:p>
          <a:p>
            <a:pPr>
              <a:defRPr/>
            </a:pPr>
            <a:r>
              <a:rPr lang="cs-CZ" dirty="0" smtClean="0"/>
              <a:t>Jan </a:t>
            </a:r>
            <a:r>
              <a:rPr lang="cs-CZ" dirty="0"/>
              <a:t>Antonín </a:t>
            </a:r>
            <a:r>
              <a:rPr lang="cs-CZ" dirty="0" err="1"/>
              <a:t>Pitínský</a:t>
            </a:r>
            <a:r>
              <a:rPr lang="cs-CZ" dirty="0"/>
              <a:t> režíroval </a:t>
            </a:r>
            <a:r>
              <a:rPr lang="cs-CZ" dirty="0" smtClean="0"/>
              <a:t>ve Zlíně inscenace:    Osm </a:t>
            </a:r>
            <a:r>
              <a:rPr lang="cs-CZ" dirty="0"/>
              <a:t>a půl (a půl</a:t>
            </a:r>
            <a:r>
              <a:rPr lang="cs-CZ" dirty="0" smtClean="0"/>
              <a:t>), Její pastorkyňa, Dialogy </a:t>
            </a:r>
            <a:r>
              <a:rPr lang="cs-CZ" dirty="0"/>
              <a:t>Karmelitek a Třináct </a:t>
            </a:r>
            <a:r>
              <a:rPr lang="cs-CZ" dirty="0" smtClean="0"/>
              <a:t>písní, </a:t>
            </a:r>
            <a:r>
              <a:rPr lang="cs-CZ" dirty="0"/>
              <a:t>Hotel </a:t>
            </a:r>
            <a:r>
              <a:rPr lang="cs-CZ" dirty="0" smtClean="0"/>
              <a:t>Viktoria                           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41733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Režisér Stanislav </a:t>
            </a:r>
            <a:r>
              <a:rPr lang="cs-CZ" dirty="0" err="1" smtClean="0">
                <a:solidFill>
                  <a:srgbClr val="FF0000"/>
                </a:solidFill>
              </a:rPr>
              <a:t>Moša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u="sng" dirty="0"/>
              <a:t>Stanislav </a:t>
            </a:r>
            <a:r>
              <a:rPr lang="cs-CZ" u="sng" dirty="0" err="1"/>
              <a:t>Moša</a:t>
            </a:r>
            <a:r>
              <a:rPr lang="cs-CZ" dirty="0"/>
              <a:t> (* </a:t>
            </a:r>
            <a:r>
              <a:rPr lang="cs-CZ" dirty="0" smtClean="0"/>
              <a:t>1956</a:t>
            </a:r>
            <a:r>
              <a:rPr lang="cs-CZ" dirty="0"/>
              <a:t>, Nový Jičín) </a:t>
            </a:r>
            <a:r>
              <a:rPr lang="cs-CZ" u="sng" dirty="0"/>
              <a:t>je</a:t>
            </a:r>
            <a:r>
              <a:rPr lang="cs-CZ" dirty="0"/>
              <a:t> český režisér, </a:t>
            </a:r>
            <a:r>
              <a:rPr lang="cs-CZ" dirty="0" smtClean="0"/>
              <a:t>od </a:t>
            </a:r>
            <a:r>
              <a:rPr lang="cs-CZ" dirty="0"/>
              <a:t>roku 1992 </a:t>
            </a:r>
            <a:r>
              <a:rPr lang="cs-CZ" u="sng" dirty="0"/>
              <a:t>ředitel Městského divadla Brno</a:t>
            </a:r>
            <a:r>
              <a:rPr lang="cs-CZ" dirty="0"/>
              <a:t>.</a:t>
            </a:r>
          </a:p>
          <a:p>
            <a:r>
              <a:rPr lang="cs-CZ" dirty="0" smtClean="0"/>
              <a:t>Režíroval např. inscenace: Osudy </a:t>
            </a:r>
            <a:r>
              <a:rPr lang="cs-CZ" dirty="0"/>
              <a:t>dobrého vojáka </a:t>
            </a:r>
            <a:r>
              <a:rPr lang="cs-CZ" dirty="0" smtClean="0"/>
              <a:t>Švejka, Manon </a:t>
            </a:r>
            <a:r>
              <a:rPr lang="cs-CZ" dirty="0" err="1" smtClean="0"/>
              <a:t>Lescaut</a:t>
            </a:r>
            <a:r>
              <a:rPr lang="cs-CZ" dirty="0" smtClean="0"/>
              <a:t>, Něžný barbar, Romeo</a:t>
            </a:r>
            <a:br>
              <a:rPr lang="cs-CZ" dirty="0" smtClean="0"/>
            </a:br>
            <a:r>
              <a:rPr lang="cs-CZ" dirty="0" smtClean="0"/>
              <a:t>a Julie.</a:t>
            </a:r>
            <a:endParaRPr lang="cs-CZ" dirty="0"/>
          </a:p>
          <a:p>
            <a:r>
              <a:rPr lang="cs-CZ" dirty="0" smtClean="0"/>
              <a:t>Je </a:t>
            </a:r>
            <a:r>
              <a:rPr lang="cs-CZ" dirty="0"/>
              <a:t>vynikajícím autorem nejen </a:t>
            </a:r>
            <a:r>
              <a:rPr lang="cs-CZ" dirty="0" smtClean="0"/>
              <a:t>libret, </a:t>
            </a:r>
            <a:r>
              <a:rPr lang="cs-CZ" dirty="0"/>
              <a:t>ale i textů. Jeho </a:t>
            </a:r>
            <a:r>
              <a:rPr lang="cs-CZ" dirty="0" smtClean="0"/>
              <a:t>zásluhou získalo Městské divadlo Brno </a:t>
            </a:r>
            <a:r>
              <a:rPr lang="cs-CZ" dirty="0"/>
              <a:t>hudební </a:t>
            </a:r>
            <a:r>
              <a:rPr lang="cs-CZ" dirty="0" smtClean="0"/>
              <a:t>scénu (např. muzikály </a:t>
            </a:r>
            <a:r>
              <a:rPr lang="cs-CZ" dirty="0"/>
              <a:t>My Fair </a:t>
            </a:r>
            <a:r>
              <a:rPr lang="cs-CZ" dirty="0" smtClean="0"/>
              <a:t>Lady, Radúz </a:t>
            </a:r>
            <a:r>
              <a:rPr lang="cs-CZ" dirty="0"/>
              <a:t>a </a:t>
            </a:r>
            <a:r>
              <a:rPr lang="cs-CZ" dirty="0" smtClean="0"/>
              <a:t>Mahulena, </a:t>
            </a:r>
            <a:r>
              <a:rPr lang="cs-CZ" dirty="0" err="1" smtClean="0"/>
              <a:t>Sugar</a:t>
            </a:r>
            <a:r>
              <a:rPr lang="cs-CZ" dirty="0"/>
              <a:t>! (Někdo to rád </a:t>
            </a:r>
            <a:r>
              <a:rPr lang="cs-CZ" dirty="0" smtClean="0"/>
              <a:t>horké</a:t>
            </a:r>
            <a:r>
              <a:rPr lang="cs-CZ" i="1" dirty="0" smtClean="0"/>
              <a:t>).</a:t>
            </a:r>
          </a:p>
          <a:p>
            <a:r>
              <a:rPr lang="cs-CZ" sz="2600" i="1" dirty="0" smtClean="0">
                <a:hlinkClick r:id="rId2"/>
              </a:rPr>
              <a:t>www.youtube.cz</a:t>
            </a:r>
            <a:r>
              <a:rPr lang="cs-CZ" sz="2600" i="1" dirty="0" smtClean="0"/>
              <a:t> -</a:t>
            </a:r>
            <a:r>
              <a:rPr lang="cs-CZ" sz="2600" b="1" dirty="0"/>
              <a:t>Erik </a:t>
            </a:r>
            <a:r>
              <a:rPr lang="cs-CZ" sz="2600" b="1" dirty="0" err="1"/>
              <a:t>Pardus_Stanislav</a:t>
            </a:r>
            <a:r>
              <a:rPr lang="cs-CZ" sz="2600" b="1" dirty="0"/>
              <a:t> </a:t>
            </a:r>
            <a:r>
              <a:rPr lang="cs-CZ" sz="2600" b="1" dirty="0" err="1"/>
              <a:t>Moša</a:t>
            </a:r>
            <a:endParaRPr lang="cs-CZ" sz="2600" i="1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17057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Režisér Miroslav Krobot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Miroslav </a:t>
            </a:r>
            <a:r>
              <a:rPr lang="cs-CZ" dirty="0"/>
              <a:t>Krobot </a:t>
            </a:r>
            <a:r>
              <a:rPr lang="cs-CZ" dirty="0" smtClean="0"/>
              <a:t>(1951 Šumperk) </a:t>
            </a:r>
            <a:r>
              <a:rPr lang="cs-CZ" dirty="0" smtClean="0">
                <a:hlinkClick r:id="rId2" tooltip="Šumperk"/>
              </a:rPr>
              <a:t> </a:t>
            </a:r>
            <a:r>
              <a:rPr lang="cs-CZ" dirty="0" smtClean="0"/>
              <a:t>je </a:t>
            </a:r>
            <a:r>
              <a:rPr lang="cs-CZ" dirty="0"/>
              <a:t>český divadelní režisér, herec, </a:t>
            </a:r>
            <a:r>
              <a:rPr lang="cs-CZ" dirty="0" smtClean="0"/>
              <a:t>dramatik.</a:t>
            </a:r>
          </a:p>
          <a:p>
            <a:r>
              <a:rPr lang="cs-CZ" dirty="0"/>
              <a:t>Vystudoval JAMU v </a:t>
            </a:r>
            <a:r>
              <a:rPr lang="cs-CZ" dirty="0" smtClean="0"/>
              <a:t>Brně, začínal jako herec v Chebu. Od </a:t>
            </a:r>
            <a:r>
              <a:rPr lang="cs-CZ" dirty="0"/>
              <a:t>roku 1984 pracoval </a:t>
            </a:r>
            <a:r>
              <a:rPr lang="cs-CZ" dirty="0" smtClean="0"/>
              <a:t>jako herec a režisér v pražských divadlech včetně Národního divadla </a:t>
            </a:r>
            <a:r>
              <a:rPr lang="cs-CZ" dirty="0"/>
              <a:t>a například zde režíroval hry Ze života hmyzu bratří Čapků, Goldoniho </a:t>
            </a:r>
            <a:r>
              <a:rPr lang="cs-CZ" dirty="0" err="1"/>
              <a:t>Mirandolínu</a:t>
            </a:r>
            <a:r>
              <a:rPr lang="cs-CZ" dirty="0"/>
              <a:t> a Gogolovu Ženitbu.</a:t>
            </a:r>
          </a:p>
          <a:p>
            <a:r>
              <a:rPr lang="cs-CZ" dirty="0"/>
              <a:t>V roce 1996 se stal </a:t>
            </a:r>
            <a:r>
              <a:rPr lang="cs-CZ" u="sng" dirty="0"/>
              <a:t>uměleckým vedoucím Dejvického divadla</a:t>
            </a:r>
            <a:r>
              <a:rPr lang="cs-CZ" dirty="0"/>
              <a:t>. Zde režíruje většinu představení</a:t>
            </a:r>
            <a:r>
              <a:rPr lang="cs-CZ" dirty="0" smtClean="0"/>
              <a:t>, tady uvedl </a:t>
            </a:r>
            <a:br>
              <a:rPr lang="cs-CZ" dirty="0" smtClean="0"/>
            </a:br>
            <a:r>
              <a:rPr lang="cs-CZ" dirty="0" smtClean="0"/>
              <a:t> </a:t>
            </a:r>
            <a:r>
              <a:rPr lang="cs-CZ" dirty="0"/>
              <a:t>i vlastní </a:t>
            </a:r>
            <a:r>
              <a:rPr lang="cs-CZ" dirty="0" smtClean="0"/>
              <a:t>hry.</a:t>
            </a:r>
            <a:endParaRPr lang="cs-CZ" dirty="0"/>
          </a:p>
          <a:p>
            <a:r>
              <a:rPr lang="cs-CZ" dirty="0" smtClean="0"/>
              <a:t>Od roku </a:t>
            </a:r>
            <a:r>
              <a:rPr lang="cs-CZ" dirty="0"/>
              <a:t>2004 </a:t>
            </a:r>
            <a:r>
              <a:rPr lang="cs-CZ" dirty="0" smtClean="0"/>
              <a:t>působí jako docent </a:t>
            </a:r>
            <a:r>
              <a:rPr lang="cs-CZ" dirty="0"/>
              <a:t>na pražské </a:t>
            </a:r>
            <a:r>
              <a:rPr lang="cs-CZ" dirty="0" smtClean="0"/>
              <a:t>DAMU.</a:t>
            </a:r>
            <a:endParaRPr lang="cs-CZ" dirty="0"/>
          </a:p>
          <a:p>
            <a:r>
              <a:rPr lang="cs-CZ" sz="2800" b="1" dirty="0">
                <a:hlinkClick r:id="rId3"/>
              </a:rPr>
              <a:t>Na plovárně s </a:t>
            </a:r>
            <a:r>
              <a:rPr lang="cs-CZ" sz="2800" b="1" i="1" dirty="0">
                <a:hlinkClick r:id="rId3"/>
              </a:rPr>
              <a:t>Miroslavem Krobotem</a:t>
            </a:r>
            <a:r>
              <a:rPr lang="cs-CZ" sz="2800" b="1" dirty="0">
                <a:hlinkClick r:id="rId3"/>
              </a:rPr>
              <a:t> — Česká televize</a:t>
            </a:r>
            <a:endParaRPr lang="cs-CZ" sz="2800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74691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2258</TotalTime>
  <Words>536</Words>
  <Application>Microsoft Office PowerPoint</Application>
  <PresentationFormat>Předvádění na obrazovce (4:3)</PresentationFormat>
  <Paragraphs>82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Motiv systému Office</vt:lpstr>
      <vt:lpstr>Prezentace aplikace PowerPoint</vt:lpstr>
      <vt:lpstr>Současní režiséři</vt:lpstr>
      <vt:lpstr>Režisér Vladimír Morávek </vt:lpstr>
      <vt:lpstr>Režisér Arnošt Goldflam</vt:lpstr>
      <vt:lpstr>Režisér Jan Antonín Pitínský</vt:lpstr>
      <vt:lpstr>Opakování</vt:lpstr>
      <vt:lpstr>Odpovědi</vt:lpstr>
      <vt:lpstr>Režisér Stanislav Moša</vt:lpstr>
      <vt:lpstr>Režisér Miroslav Krobot</vt:lpstr>
      <vt:lpstr>Opakování</vt:lpstr>
      <vt:lpstr>Odpovědi</vt:lpstr>
      <vt:lpstr>Nová generace českých režisérů</vt:lpstr>
      <vt:lpstr>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PC</cp:lastModifiedBy>
  <cp:revision>284</cp:revision>
  <dcterms:created xsi:type="dcterms:W3CDTF">2012-06-18T15:15:37Z</dcterms:created>
  <dcterms:modified xsi:type="dcterms:W3CDTF">2014-02-10T17:19:45Z</dcterms:modified>
</cp:coreProperties>
</file>