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94" r:id="rId3"/>
    <p:sldId id="297" r:id="rId4"/>
    <p:sldId id="296" r:id="rId5"/>
    <p:sldId id="303" r:id="rId6"/>
    <p:sldId id="310" r:id="rId7"/>
    <p:sldId id="313" r:id="rId8"/>
    <p:sldId id="286" r:id="rId9"/>
    <p:sldId id="300" r:id="rId10"/>
    <p:sldId id="284" r:id="rId11"/>
    <p:sldId id="288" r:id="rId12"/>
    <p:sldId id="289" r:id="rId13"/>
    <p:sldId id="311" r:id="rId14"/>
    <p:sldId id="314" r:id="rId15"/>
    <p:sldId id="31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3" d="100"/>
          <a:sy n="83" d="100"/>
        </p:scale>
        <p:origin x="-76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26.1.2014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ivysilani/10090925908-vsechnoparty/210522161600010/obsah/106465-petr-kolecko/" TargetMode="External"/><Relationship Id="rId2" Type="http://schemas.openxmlformats.org/officeDocument/2006/relationships/hyperlink" Target="http://www.youtube.com/watch?v=2AT46FonYJQ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Roman_Sikor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terskedivadlo.cz/main.php?data=osobnost&amp;id=6821" TargetMode="External"/><Relationship Id="rId2" Type="http://schemas.openxmlformats.org/officeDocument/2006/relationships/hyperlink" Target="http://cs.wikipedia.org/wiki/Roman_Sikor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ultura.idnes.cz/reziser-j-a-pitinsky-delam-klasiku-prudkou-a-basnivou-pdx-/divadlo.aspx?c=A091016_121322_divadlo_ja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EqA9ENffJtk" TargetMode="External"/><Relationship Id="rId2" Type="http://schemas.openxmlformats.org/officeDocument/2006/relationships/hyperlink" Target="http://www.tyden.cz/rubriky/kultura/divadlo/arnost-goldflam-vydal-12-ze-svych-75-her_19512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psilonka.cz/repertoar/detail/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zpravy.idnes.cz/jak-je-tezke-v-narodnim-hrat-delnice-a-ztroskotance-f8k-/zpr_archiv.aspx?c=A120529_105351_kavarna_CHU" TargetMode="External"/><Relationship Id="rId2" Type="http://schemas.openxmlformats.org/officeDocument/2006/relationships/hyperlink" Target="http://www.ceskatelevize.cz/porady/1095352674-divadlo-zije/413234100041006-martin-frantisak-basnivy-dramatik-a-reziser/vide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u1PfXuVcMA" TargetMode="External"/><Relationship Id="rId2" Type="http://schemas.openxmlformats.org/officeDocument/2006/relationships/hyperlink" Target="http://www.ceskatelevize.cz/ct24/kultura/178152-v-kolowratu-hraji-drsne-poeticky-o-prezit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nikreferendum.cz/clanek/16108-lenka-lagronova-o-objevovani-toho-co-vse-jsme-schopni-rict" TargetMode="External"/><Relationship Id="rId4" Type="http://schemas.openxmlformats.org/officeDocument/2006/relationships/hyperlink" Target="http://cs.wikipedia.org/wiki/Lenka_Lagronov%C3%A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81863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90. léta – nová generace</a:t>
                      </a:r>
                      <a:r>
                        <a:rPr lang="cs-CZ" baseline="0" dirty="0" smtClean="0"/>
                        <a:t> dramatiků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11. 7.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Někteří současní dramatikové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Petr Kolečko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Na </a:t>
            </a:r>
            <a:r>
              <a:rPr lang="cs-CZ" dirty="0"/>
              <a:t>gymnáziu chodil s Jakubem Prachařem </a:t>
            </a:r>
            <a:r>
              <a:rPr lang="cs-CZ" dirty="0" smtClean="0"/>
              <a:t>do amatérského divadla. Přihlásil se na </a:t>
            </a:r>
            <a:r>
              <a:rPr lang="cs-CZ" dirty="0"/>
              <a:t>DAMU. </a:t>
            </a:r>
            <a:r>
              <a:rPr lang="cs-CZ" dirty="0" smtClean="0"/>
              <a:t>Pro </a:t>
            </a:r>
            <a:r>
              <a:rPr lang="cs-CZ" dirty="0"/>
              <a:t>absolventské představení </a:t>
            </a:r>
            <a:r>
              <a:rPr lang="cs-CZ" dirty="0" smtClean="0"/>
              <a:t>napsal </a:t>
            </a:r>
            <a:r>
              <a:rPr lang="cs-CZ" dirty="0"/>
              <a:t>vlastní </a:t>
            </a:r>
            <a:r>
              <a:rPr lang="cs-CZ" dirty="0" smtClean="0"/>
              <a:t>hru </a:t>
            </a:r>
            <a:r>
              <a:rPr lang="cs-CZ" u="sng" dirty="0" smtClean="0"/>
              <a:t>Láska </a:t>
            </a:r>
            <a:r>
              <a:rPr lang="cs-CZ" u="sng" dirty="0"/>
              <a:t>vole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Pro spolužáka režiséra Dana Špinara napsal hru </a:t>
            </a:r>
            <a:r>
              <a:rPr lang="cs-CZ" u="sng" dirty="0" err="1" smtClean="0"/>
              <a:t>Britney</a:t>
            </a:r>
            <a:r>
              <a:rPr lang="cs-CZ" u="sng" dirty="0" smtClean="0"/>
              <a:t> </a:t>
            </a:r>
            <a:r>
              <a:rPr lang="cs-CZ" u="sng" dirty="0" err="1" smtClean="0"/>
              <a:t>Goes</a:t>
            </a:r>
            <a:r>
              <a:rPr lang="cs-CZ" u="sng" dirty="0" smtClean="0"/>
              <a:t> to </a:t>
            </a:r>
            <a:r>
              <a:rPr lang="cs-CZ" u="sng" dirty="0" err="1" smtClean="0"/>
              <a:t>Heaven</a:t>
            </a:r>
            <a:r>
              <a:rPr lang="cs-CZ" dirty="0" smtClean="0"/>
              <a:t>, uvedena v ostravském Divadle Petra Bezruče. Hru </a:t>
            </a:r>
            <a:r>
              <a:rPr lang="cs-CZ" dirty="0">
                <a:solidFill>
                  <a:srgbClr val="FF0000"/>
                </a:solidFill>
              </a:rPr>
              <a:t>Jágr - Kladeňák</a:t>
            </a:r>
            <a:r>
              <a:rPr lang="cs-CZ" b="1" dirty="0"/>
              <a:t> </a:t>
            </a:r>
            <a:r>
              <a:rPr lang="cs-CZ" dirty="0"/>
              <a:t>napsal společně s dramatikem </a:t>
            </a:r>
            <a:r>
              <a:rPr lang="cs-CZ" dirty="0" smtClean="0"/>
              <a:t>Tomášem Svobodou, taky muzikál </a:t>
            </a:r>
            <a:r>
              <a:rPr lang="cs-CZ" dirty="0">
                <a:solidFill>
                  <a:srgbClr val="FF0000"/>
                </a:solidFill>
              </a:rPr>
              <a:t>Pornohvězdy</a:t>
            </a:r>
            <a:r>
              <a:rPr lang="cs-CZ" dirty="0"/>
              <a:t> (Svoboda – Kolečko - </a:t>
            </a:r>
            <a:r>
              <a:rPr lang="cs-CZ" dirty="0" err="1"/>
              <a:t>Wajsar</a:t>
            </a:r>
            <a:r>
              <a:rPr lang="cs-CZ" dirty="0" smtClean="0"/>
              <a:t>). Hra </a:t>
            </a:r>
            <a:r>
              <a:rPr lang="cs-CZ" dirty="0" smtClean="0">
                <a:solidFill>
                  <a:srgbClr val="FF0000"/>
                </a:solidFill>
              </a:rPr>
              <a:t>Vinnetou</a:t>
            </a:r>
            <a:r>
              <a:rPr lang="cs-CZ" dirty="0" smtClean="0"/>
              <a:t> </a:t>
            </a:r>
            <a:r>
              <a:rPr lang="cs-CZ" dirty="0" smtClean="0"/>
              <a:t>je </a:t>
            </a:r>
            <a:r>
              <a:rPr lang="cs-CZ" dirty="0" smtClean="0"/>
              <a:t>k vidění na prknech kladenského divadla. </a:t>
            </a:r>
          </a:p>
          <a:p>
            <a:r>
              <a:rPr lang="cs-CZ" sz="2600" b="1" dirty="0">
                <a:hlinkClick r:id="rId2"/>
              </a:rPr>
              <a:t>Vinnetou (</a:t>
            </a:r>
            <a:r>
              <a:rPr lang="cs-CZ" sz="2600" b="1" i="1" dirty="0">
                <a:hlinkClick r:id="rId2"/>
              </a:rPr>
              <a:t>Městské divadlo Kladno</a:t>
            </a:r>
            <a:r>
              <a:rPr lang="cs-CZ" sz="2600" b="1" dirty="0">
                <a:hlinkClick r:id="rId2"/>
              </a:rPr>
              <a:t>) - </a:t>
            </a:r>
            <a:r>
              <a:rPr lang="cs-CZ" sz="2600" b="1" dirty="0" err="1">
                <a:hlinkClick r:id="rId2"/>
              </a:rPr>
              <a:t>YouTube</a:t>
            </a:r>
            <a:r>
              <a:rPr lang="cs-CZ" sz="2600" dirty="0" smtClean="0"/>
              <a:t>. </a:t>
            </a:r>
            <a:endParaRPr lang="cs-CZ" sz="2600" dirty="0"/>
          </a:p>
          <a:p>
            <a:r>
              <a:rPr lang="cs-CZ" dirty="0" smtClean="0"/>
              <a:t>S </a:t>
            </a:r>
            <a:r>
              <a:rPr lang="cs-CZ" dirty="0"/>
              <a:t>Janem </a:t>
            </a:r>
            <a:r>
              <a:rPr lang="cs-CZ" dirty="0" err="1"/>
              <a:t>Prušinovským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/>
              <a:t>napsal scénář k seriálu </a:t>
            </a:r>
            <a:r>
              <a:rPr lang="cs-CZ" dirty="0">
                <a:solidFill>
                  <a:srgbClr val="FF0000"/>
                </a:solidFill>
              </a:rPr>
              <a:t>Okresní </a:t>
            </a:r>
            <a:r>
              <a:rPr lang="cs-CZ" dirty="0" smtClean="0">
                <a:solidFill>
                  <a:srgbClr val="FF0000"/>
                </a:solidFill>
              </a:rPr>
              <a:t>přebor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sz="2600" b="1" i="1" dirty="0">
                <a:hlinkClick r:id="rId3"/>
              </a:rPr>
              <a:t>Petr Kolečko</a:t>
            </a:r>
            <a:r>
              <a:rPr lang="cs-CZ" sz="2600" b="1" dirty="0">
                <a:hlinkClick r:id="rId3"/>
              </a:rPr>
              <a:t> — </a:t>
            </a:r>
            <a:r>
              <a:rPr lang="cs-CZ" sz="2600" b="1" dirty="0" err="1">
                <a:hlinkClick r:id="rId3"/>
              </a:rPr>
              <a:t>Všechnopárty</a:t>
            </a:r>
            <a:r>
              <a:rPr lang="cs-CZ" sz="2600" b="1" dirty="0">
                <a:hlinkClick r:id="rId3"/>
              </a:rPr>
              <a:t>: 23. 4. 2013 — </a:t>
            </a:r>
            <a:r>
              <a:rPr lang="cs-CZ" sz="2600" b="1" dirty="0" err="1">
                <a:hlinkClick r:id="rId3"/>
              </a:rPr>
              <a:t>iVysílání</a:t>
            </a:r>
            <a:r>
              <a:rPr lang="cs-CZ" sz="2600" b="1" dirty="0">
                <a:hlinkClick r:id="rId3"/>
              </a:rPr>
              <a:t> — Česká </a:t>
            </a:r>
            <a:r>
              <a:rPr lang="cs-CZ" sz="2600" b="1" dirty="0" smtClean="0">
                <a:hlinkClick r:id="rId3"/>
              </a:rPr>
              <a:t>...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20942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Roman </a:t>
            </a:r>
            <a:r>
              <a:rPr lang="cs-CZ" dirty="0" smtClean="0">
                <a:solidFill>
                  <a:srgbClr val="FF0000"/>
                </a:solidFill>
              </a:rPr>
              <a:t>Sikora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Dramatik </a:t>
            </a:r>
            <a:r>
              <a:rPr lang="cs-CZ" dirty="0">
                <a:solidFill>
                  <a:srgbClr val="FF0000"/>
                </a:solidFill>
              </a:rPr>
              <a:t>Roman Sikora</a:t>
            </a:r>
            <a:r>
              <a:rPr lang="cs-CZ" b="1" dirty="0"/>
              <a:t> </a:t>
            </a:r>
            <a:r>
              <a:rPr lang="cs-CZ" dirty="0"/>
              <a:t>se narodil </a:t>
            </a:r>
            <a:r>
              <a:rPr lang="cs-CZ" dirty="0" smtClean="0"/>
              <a:t>1970 </a:t>
            </a:r>
            <a:r>
              <a:rPr lang="cs-CZ" dirty="0"/>
              <a:t>v </a:t>
            </a:r>
            <a:r>
              <a:rPr lang="cs-CZ" dirty="0" smtClean="0"/>
              <a:t>Třinci. Ovlivnilo ho setkání </a:t>
            </a:r>
            <a:r>
              <a:rPr lang="cs-CZ" dirty="0"/>
              <a:t>s režisérem Divadla Husa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provázku Peterem </a:t>
            </a:r>
            <a:r>
              <a:rPr lang="cs-CZ" dirty="0" err="1"/>
              <a:t>Scherhauferem</a:t>
            </a:r>
            <a:r>
              <a:rPr lang="cs-CZ" dirty="0"/>
              <a:t> </a:t>
            </a:r>
            <a:r>
              <a:rPr lang="cs-CZ" dirty="0" smtClean="0"/>
              <a:t>a přivedlo </a:t>
            </a:r>
            <a:br>
              <a:rPr lang="cs-CZ" dirty="0" smtClean="0"/>
            </a:br>
            <a:r>
              <a:rPr lang="cs-CZ" dirty="0" smtClean="0"/>
              <a:t>ke </a:t>
            </a:r>
            <a:r>
              <a:rPr lang="cs-CZ" dirty="0"/>
              <a:t>studiu na brněnské JAMU; nejprve obor režie, později činoherní dramaturgie. </a:t>
            </a:r>
          </a:p>
          <a:p>
            <a:r>
              <a:rPr lang="cs-CZ" u="sng" dirty="0"/>
              <a:t>Spoluzaložil internetový divadelní časopis </a:t>
            </a:r>
            <a:r>
              <a:rPr lang="cs-CZ" u="sng" dirty="0" err="1"/>
              <a:t>Yorick</a:t>
            </a:r>
            <a:r>
              <a:rPr lang="cs-CZ" dirty="0" smtClean="0"/>
              <a:t>.     </a:t>
            </a:r>
            <a:r>
              <a:rPr lang="cs-CZ" dirty="0"/>
              <a:t>První dramatický </a:t>
            </a:r>
            <a:r>
              <a:rPr lang="cs-CZ" dirty="0" smtClean="0"/>
              <a:t>text </a:t>
            </a:r>
            <a:r>
              <a:rPr lang="cs-CZ" dirty="0">
                <a:solidFill>
                  <a:srgbClr val="FF0000"/>
                </a:solidFill>
              </a:rPr>
              <a:t>Kočka na </a:t>
            </a:r>
            <a:r>
              <a:rPr lang="cs-CZ" dirty="0" smtClean="0">
                <a:solidFill>
                  <a:srgbClr val="FF0000"/>
                </a:solidFill>
              </a:rPr>
              <a:t>mráčku</a:t>
            </a:r>
            <a:r>
              <a:rPr lang="cs-CZ" dirty="0" smtClean="0"/>
              <a:t> </a:t>
            </a:r>
            <a:r>
              <a:rPr lang="cs-CZ" dirty="0"/>
              <a:t>napsal v roce </a:t>
            </a:r>
            <a:r>
              <a:rPr lang="cs-CZ" dirty="0" smtClean="0"/>
              <a:t>1994 a </a:t>
            </a:r>
            <a:r>
              <a:rPr lang="cs-CZ" dirty="0"/>
              <a:t>doposud je autorem téměř dvou desítek her. Zatím nejúspěšnější Sikorovou hrou se stala tragédie </a:t>
            </a:r>
            <a:r>
              <a:rPr lang="cs-CZ" dirty="0">
                <a:solidFill>
                  <a:srgbClr val="FF0000"/>
                </a:solidFill>
              </a:rPr>
              <a:t>Smetení </a:t>
            </a:r>
            <a:r>
              <a:rPr lang="cs-CZ" dirty="0" err="1" smtClean="0">
                <a:solidFill>
                  <a:srgbClr val="FF0000"/>
                </a:solidFill>
              </a:rPr>
              <a:t>Antigony</a:t>
            </a:r>
            <a:r>
              <a:rPr lang="cs-CZ" dirty="0" smtClean="0"/>
              <a:t>, </a:t>
            </a:r>
            <a:r>
              <a:rPr lang="cs-CZ" dirty="0"/>
              <a:t>vyznamenaná druhou cenou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soutěži </a:t>
            </a:r>
            <a:r>
              <a:rPr lang="cs-CZ" dirty="0" smtClean="0"/>
              <a:t>o </a:t>
            </a:r>
            <a:r>
              <a:rPr lang="cs-CZ" dirty="0"/>
              <a:t>původní dramatický text Nadace Alfréda </a:t>
            </a:r>
            <a:r>
              <a:rPr lang="cs-CZ" dirty="0" err="1"/>
              <a:t>Radoka</a:t>
            </a:r>
            <a:r>
              <a:rPr lang="cs-CZ" dirty="0"/>
              <a:t> </a:t>
            </a:r>
            <a:r>
              <a:rPr lang="cs-CZ" dirty="0" smtClean="0"/>
              <a:t>za </a:t>
            </a:r>
            <a:r>
              <a:rPr lang="cs-CZ" dirty="0"/>
              <a:t>rok </a:t>
            </a:r>
            <a:r>
              <a:rPr lang="cs-CZ" dirty="0" smtClean="0"/>
              <a:t>1997. </a:t>
            </a:r>
            <a:r>
              <a:rPr lang="cs-CZ" dirty="0" smtClean="0"/>
              <a:t>	</a:t>
            </a:r>
            <a:r>
              <a:rPr lang="cs-CZ" sz="2800" b="1" dirty="0" smtClean="0">
                <a:hlinkClick r:id="rId2"/>
              </a:rPr>
              <a:t>Roman </a:t>
            </a:r>
            <a:r>
              <a:rPr lang="cs-CZ" sz="2800" b="1" i="1" dirty="0">
                <a:hlinkClick r:id="rId2"/>
              </a:rPr>
              <a:t>Sikora</a:t>
            </a:r>
            <a:r>
              <a:rPr lang="cs-CZ" sz="2800" b="1" dirty="0">
                <a:hlinkClick r:id="rId2"/>
              </a:rPr>
              <a:t> – Wikipedie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463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Petr Zelenka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Petr Zelenka </a:t>
            </a:r>
            <a:r>
              <a:rPr lang="cs-CZ" dirty="0" smtClean="0"/>
              <a:t>(*1967</a:t>
            </a:r>
            <a:r>
              <a:rPr lang="cs-CZ" dirty="0"/>
              <a:t>, Praha) je </a:t>
            </a:r>
            <a:r>
              <a:rPr lang="cs-CZ" dirty="0" smtClean="0"/>
              <a:t>dramatik</a:t>
            </a:r>
            <a:r>
              <a:rPr lang="cs-CZ" dirty="0"/>
              <a:t>, scenárista a režisér, syn scenáristů Otto Zelenky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Bohumily </a:t>
            </a:r>
            <a:r>
              <a:rPr lang="cs-CZ" dirty="0" smtClean="0"/>
              <a:t>Zelenkové.</a:t>
            </a:r>
          </a:p>
          <a:p>
            <a:r>
              <a:rPr lang="cs-CZ" dirty="0" smtClean="0"/>
              <a:t>Za </a:t>
            </a:r>
            <a:r>
              <a:rPr lang="cs-CZ" dirty="0" smtClean="0"/>
              <a:t>divadelní </a:t>
            </a:r>
            <a:r>
              <a:rPr lang="cs-CZ" dirty="0"/>
              <a:t>hru </a:t>
            </a:r>
            <a:r>
              <a:rPr lang="cs-CZ" dirty="0">
                <a:solidFill>
                  <a:srgbClr val="FF0000"/>
                </a:solidFill>
              </a:rPr>
              <a:t>Příběhy obyčejného šílenství</a:t>
            </a:r>
            <a:r>
              <a:rPr lang="cs-CZ" dirty="0"/>
              <a:t>, kterou sám režíroval v Dejvickém divadle, získal Cenu </a:t>
            </a:r>
            <a:r>
              <a:rPr lang="cs-CZ" dirty="0" smtClean="0"/>
              <a:t>Alfréda </a:t>
            </a:r>
            <a:r>
              <a:rPr lang="cs-CZ" dirty="0" err="1" smtClean="0"/>
              <a:t>Radoka</a:t>
            </a:r>
            <a:r>
              <a:rPr lang="cs-CZ" dirty="0" smtClean="0"/>
              <a:t>. Je to jeho první a zatím nejúspěšnější divadelní pokus. </a:t>
            </a:r>
          </a:p>
          <a:p>
            <a:r>
              <a:rPr lang="cs-CZ" dirty="0" smtClean="0"/>
              <a:t>Jeho </a:t>
            </a:r>
            <a:r>
              <a:rPr lang="cs-CZ" dirty="0"/>
              <a:t>nejnovější hra </a:t>
            </a:r>
            <a:r>
              <a:rPr lang="cs-CZ" dirty="0">
                <a:solidFill>
                  <a:srgbClr val="FF0000"/>
                </a:solidFill>
              </a:rPr>
              <a:t>Dabing Street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měla premiéru v roce 2012 v</a:t>
            </a:r>
            <a:r>
              <a:rPr lang="cs-CZ" dirty="0"/>
              <a:t> </a:t>
            </a:r>
            <a:r>
              <a:rPr lang="cs-CZ" dirty="0" smtClean="0"/>
              <a:t>Dejvickém divadle.</a:t>
            </a:r>
          </a:p>
          <a:p>
            <a:r>
              <a:rPr lang="cs-CZ" dirty="0" smtClean="0"/>
              <a:t>Petr Zelenka se s úspěchem věnuje i filmové tvorbě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575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Víte</a:t>
            </a:r>
            <a:r>
              <a:rPr lang="cs-CZ" dirty="0" smtClean="0"/>
              <a:t>, že divadelně tvoří i dramaturg Městského divadla ve Zlíně </a:t>
            </a:r>
            <a:r>
              <a:rPr lang="cs-CZ" dirty="0" smtClean="0">
                <a:solidFill>
                  <a:srgbClr val="FF0000"/>
                </a:solidFill>
              </a:rPr>
              <a:t>Vladimír </a:t>
            </a:r>
            <a:r>
              <a:rPr lang="cs-CZ" dirty="0" err="1" smtClean="0">
                <a:solidFill>
                  <a:srgbClr val="FF0000"/>
                </a:solidFill>
              </a:rPr>
              <a:t>Fekar</a:t>
            </a:r>
            <a:r>
              <a:rPr lang="cs-CZ" dirty="0" smtClean="0"/>
              <a:t>?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Kdo je Roman Sikora?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041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</a:t>
            </a:r>
            <a:r>
              <a:rPr lang="cs-CZ" dirty="0" smtClean="0"/>
              <a:t>ramaturg </a:t>
            </a:r>
            <a:r>
              <a:rPr lang="cs-CZ" dirty="0"/>
              <a:t>Městského divadla ve Zlíně </a:t>
            </a:r>
            <a:r>
              <a:rPr lang="cs-CZ" dirty="0">
                <a:solidFill>
                  <a:srgbClr val="FF0000"/>
                </a:solidFill>
              </a:rPr>
              <a:t>Vladimír </a:t>
            </a:r>
            <a:r>
              <a:rPr lang="cs-CZ" dirty="0" err="1" smtClean="0">
                <a:solidFill>
                  <a:srgbClr val="FF0000"/>
                </a:solidFill>
              </a:rPr>
              <a:t>Fekar</a:t>
            </a:r>
            <a:r>
              <a:rPr lang="cs-CZ" dirty="0" smtClean="0"/>
              <a:t> je také dramatik. </a:t>
            </a:r>
            <a:r>
              <a:rPr lang="cs-CZ" dirty="0"/>
              <a:t>V sobotu 2. března 2013 se </a:t>
            </a:r>
            <a:r>
              <a:rPr lang="cs-CZ" dirty="0" smtClean="0"/>
              <a:t>v Městském divadle ve Zlíně uskutečnila </a:t>
            </a:r>
            <a:r>
              <a:rPr lang="cs-CZ" dirty="0"/>
              <a:t>premiéra hry Palubní deník,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ke </a:t>
            </a:r>
            <a:r>
              <a:rPr lang="cs-CZ" dirty="0"/>
              <a:t>které scénář napsal Vladimír </a:t>
            </a:r>
            <a:r>
              <a:rPr lang="cs-CZ" dirty="0" err="1"/>
              <a:t>Fekar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Kdo je Roman Sikora? </a:t>
            </a:r>
            <a:r>
              <a:rPr lang="cs-CZ" dirty="0" smtClean="0"/>
              <a:t>                                    </a:t>
            </a:r>
            <a:r>
              <a:rPr lang="cs-CZ" sz="2400" b="1" dirty="0" smtClean="0">
                <a:hlinkClick r:id="rId2"/>
              </a:rPr>
              <a:t>Roman </a:t>
            </a:r>
            <a:r>
              <a:rPr lang="cs-CZ" sz="2400" b="1" i="1" dirty="0">
                <a:hlinkClick r:id="rId2"/>
              </a:rPr>
              <a:t>Sikora</a:t>
            </a:r>
            <a:r>
              <a:rPr lang="cs-CZ" sz="2400" b="1" dirty="0">
                <a:hlinkClick r:id="rId2"/>
              </a:rPr>
              <a:t> – Wikipedie</a:t>
            </a:r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  </a:t>
            </a:r>
            <a:r>
              <a:rPr lang="cs-CZ" sz="2400" b="1" dirty="0" err="1" smtClean="0">
                <a:hlinkClick r:id="rId3"/>
              </a:rPr>
              <a:t>DbČAD</a:t>
            </a:r>
            <a:r>
              <a:rPr lang="cs-CZ" sz="2400" b="1" dirty="0">
                <a:hlinkClick r:id="rId3"/>
              </a:rPr>
              <a:t>: Osobnosti: </a:t>
            </a:r>
            <a:r>
              <a:rPr lang="cs-CZ" sz="2400" b="1" i="1" dirty="0">
                <a:hlinkClick r:id="rId3"/>
              </a:rPr>
              <a:t>SIKORA</a:t>
            </a:r>
            <a:r>
              <a:rPr lang="cs-CZ" sz="2400" b="1" dirty="0">
                <a:hlinkClick r:id="rId3"/>
              </a:rPr>
              <a:t>, Roman, redaktor, divadelní kritik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6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Režisér </a:t>
            </a:r>
            <a:r>
              <a:rPr lang="cs-CZ" dirty="0"/>
              <a:t>J. A. </a:t>
            </a:r>
            <a:r>
              <a:rPr lang="cs-CZ" dirty="0" err="1"/>
              <a:t>Pitínský</a:t>
            </a:r>
            <a:r>
              <a:rPr lang="cs-CZ" dirty="0"/>
              <a:t>: Dělám klasiku prudkou a básnivou - </a:t>
            </a:r>
            <a:r>
              <a:rPr lang="cs-CZ" dirty="0" smtClean="0"/>
              <a:t>iDNES.cz</a:t>
            </a:r>
          </a:p>
          <a:p>
            <a:r>
              <a:rPr lang="cs-CZ" dirty="0"/>
              <a:t>Arnošt </a:t>
            </a:r>
            <a:r>
              <a:rPr lang="cs-CZ" dirty="0" err="1"/>
              <a:t>Goldflam</a:t>
            </a:r>
            <a:r>
              <a:rPr lang="cs-CZ" dirty="0"/>
              <a:t> vydal 12 ze svých 75 her | Týden.cz.</a:t>
            </a:r>
          </a:p>
          <a:p>
            <a:r>
              <a:rPr lang="cs-CZ" dirty="0"/>
              <a:t>Arnošt </a:t>
            </a:r>
            <a:r>
              <a:rPr lang="cs-CZ" dirty="0" err="1"/>
              <a:t>Goldflam:Vratká</a:t>
            </a:r>
            <a:r>
              <a:rPr lang="cs-CZ" dirty="0"/>
              <a:t> prkna - ukázky a rozhovory (záznam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Public,)  </a:t>
            </a:r>
            <a:r>
              <a:rPr lang="cs-CZ" dirty="0"/>
              <a:t>Vratká prkna - Studio Ypsilon</a:t>
            </a:r>
          </a:p>
          <a:p>
            <a:r>
              <a:rPr lang="cs-CZ" dirty="0"/>
              <a:t>Martin </a:t>
            </a:r>
            <a:r>
              <a:rPr lang="cs-CZ" dirty="0" err="1"/>
              <a:t>Františák</a:t>
            </a:r>
            <a:r>
              <a:rPr lang="cs-CZ" dirty="0"/>
              <a:t>, básnivý dramatik a režisér - Česká televize</a:t>
            </a:r>
          </a:p>
          <a:p>
            <a:r>
              <a:rPr lang="cs-CZ" dirty="0"/>
              <a:t>Petr Kolečko — </a:t>
            </a:r>
            <a:r>
              <a:rPr lang="cs-CZ" dirty="0" err="1"/>
              <a:t>Všechnopárty</a:t>
            </a:r>
            <a:r>
              <a:rPr lang="cs-CZ" dirty="0"/>
              <a:t>: 23. 4. 2013 — </a:t>
            </a:r>
            <a:r>
              <a:rPr lang="cs-CZ" dirty="0" err="1"/>
              <a:t>iVysílání</a:t>
            </a:r>
            <a:r>
              <a:rPr lang="cs-CZ" dirty="0"/>
              <a:t> — Česká ...</a:t>
            </a:r>
          </a:p>
          <a:p>
            <a:r>
              <a:rPr lang="cs-CZ" dirty="0"/>
              <a:t>Roman Sikora – Wikipedie</a:t>
            </a:r>
          </a:p>
          <a:p>
            <a:pPr marL="0" indent="0">
              <a:buNone/>
            </a:pPr>
            <a:endParaRPr lang="cs-CZ" dirty="0"/>
          </a:p>
          <a:p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107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Jan Antonín </a:t>
            </a:r>
            <a:r>
              <a:rPr lang="cs-CZ" dirty="0" err="1" smtClean="0">
                <a:solidFill>
                  <a:srgbClr val="FF0000"/>
                </a:solidFill>
              </a:rPr>
              <a:t>Pitínský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</a:t>
            </a:r>
            <a:r>
              <a:rPr lang="cs-CZ" dirty="0"/>
              <a:t>originální a výrazná autorská osobnost, která disponuje neobyčejně bohatým jazykem, silnými příběhy i jedinečnou fabulací</a:t>
            </a:r>
            <a:r>
              <a:rPr lang="cs-CZ" dirty="0" smtClean="0"/>
              <a:t>.</a:t>
            </a:r>
          </a:p>
          <a:p>
            <a:r>
              <a:rPr lang="cs-CZ" dirty="0"/>
              <a:t>Brněnské nakladatelství </a:t>
            </a:r>
            <a:r>
              <a:rPr lang="cs-CZ" u="sng" dirty="0"/>
              <a:t>Větrné mlýny </a:t>
            </a:r>
            <a:r>
              <a:rPr lang="cs-CZ" dirty="0"/>
              <a:t>vydalo </a:t>
            </a:r>
            <a:r>
              <a:rPr lang="cs-CZ" dirty="0" smtClean="0"/>
              <a:t>knihu  </a:t>
            </a:r>
            <a:r>
              <a:rPr lang="cs-CZ" dirty="0">
                <a:solidFill>
                  <a:srgbClr val="FF0000"/>
                </a:solidFill>
              </a:rPr>
              <a:t>Všecko napsané</a:t>
            </a:r>
            <a:r>
              <a:rPr lang="cs-CZ" dirty="0"/>
              <a:t>. Má přes 900 stran. Autorem všech </a:t>
            </a:r>
            <a:r>
              <a:rPr lang="cs-CZ" dirty="0" smtClean="0"/>
              <a:t>textů  </a:t>
            </a:r>
            <a:r>
              <a:rPr lang="cs-CZ" dirty="0"/>
              <a:t>z let 1987 – 1992 je režisér J. A. </a:t>
            </a:r>
            <a:r>
              <a:rPr lang="cs-CZ" dirty="0" err="1"/>
              <a:t>Pitínský</a:t>
            </a:r>
            <a:r>
              <a:rPr lang="cs-CZ" sz="1800" dirty="0"/>
              <a:t>.</a:t>
            </a:r>
          </a:p>
          <a:p>
            <a:r>
              <a:rPr lang="cs-CZ" sz="2400" b="1" dirty="0" smtClean="0">
                <a:hlinkClick r:id="rId2"/>
              </a:rPr>
              <a:t>Režisér </a:t>
            </a:r>
            <a:r>
              <a:rPr lang="cs-CZ" sz="2400" b="1" i="1" dirty="0">
                <a:hlinkClick r:id="rId2"/>
              </a:rPr>
              <a:t>J. A. </a:t>
            </a:r>
            <a:r>
              <a:rPr lang="cs-CZ" sz="2400" b="1" i="1" dirty="0" err="1">
                <a:hlinkClick r:id="rId2"/>
              </a:rPr>
              <a:t>Pitínský</a:t>
            </a:r>
            <a:r>
              <a:rPr lang="cs-CZ" sz="2400" b="1" dirty="0">
                <a:hlinkClick r:id="rId2"/>
              </a:rPr>
              <a:t>: Dělám klasiku prudkou a básnivou - iDNES.cz</a:t>
            </a:r>
            <a:r>
              <a:rPr lang="cs-CZ" sz="2400" b="1" dirty="0" smtClean="0"/>
              <a:t> </a:t>
            </a:r>
            <a:endParaRPr lang="cs-CZ" sz="2400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71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Arnošt </a:t>
            </a:r>
            <a:r>
              <a:rPr lang="cs-CZ" dirty="0" err="1" smtClean="0">
                <a:solidFill>
                  <a:srgbClr val="FF0000"/>
                </a:solidFill>
              </a:rPr>
              <a:t>Goldflam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b="1" i="1" dirty="0" smtClean="0">
              <a:hlinkClick r:id="rId2"/>
            </a:endParaRPr>
          </a:p>
          <a:p>
            <a:r>
              <a:rPr lang="cs-CZ" sz="2400" b="1" i="1" dirty="0" smtClean="0">
                <a:hlinkClick r:id="rId2"/>
              </a:rPr>
              <a:t>Arnošt </a:t>
            </a:r>
            <a:r>
              <a:rPr lang="cs-CZ" sz="2400" b="1" i="1" dirty="0" err="1">
                <a:hlinkClick r:id="rId2"/>
              </a:rPr>
              <a:t>Goldflam</a:t>
            </a:r>
            <a:r>
              <a:rPr lang="cs-CZ" sz="2400" b="1" dirty="0">
                <a:hlinkClick r:id="rId2"/>
              </a:rPr>
              <a:t> vydal 12 ze svých 75 her | </a:t>
            </a:r>
            <a:r>
              <a:rPr lang="cs-CZ" sz="2400" b="1" dirty="0" smtClean="0">
                <a:hlinkClick r:id="rId2"/>
              </a:rPr>
              <a:t>Týden.cz</a:t>
            </a:r>
            <a:r>
              <a:rPr lang="cs-CZ" sz="2400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K posledním hrám patří Vratká </a:t>
            </a:r>
            <a:r>
              <a:rPr lang="cs-CZ" dirty="0" smtClean="0"/>
              <a:t>prkna.         </a:t>
            </a:r>
            <a:r>
              <a:rPr lang="cs-CZ" sz="2400" b="1" i="1" dirty="0" smtClean="0">
                <a:hlinkClick r:id="rId3"/>
              </a:rPr>
              <a:t>Arnošt </a:t>
            </a:r>
            <a:r>
              <a:rPr lang="cs-CZ" sz="2400" b="1" i="1" dirty="0" err="1">
                <a:hlinkClick r:id="rId3"/>
              </a:rPr>
              <a:t>Goldflam</a:t>
            </a:r>
            <a:r>
              <a:rPr lang="cs-CZ" sz="2400" b="1" dirty="0" err="1">
                <a:hlinkClick r:id="rId3"/>
              </a:rPr>
              <a:t>:</a:t>
            </a:r>
            <a:r>
              <a:rPr lang="cs-CZ" sz="2400" b="1" i="1" dirty="0" err="1">
                <a:hlinkClick r:id="rId3"/>
              </a:rPr>
              <a:t>Vratká</a:t>
            </a:r>
            <a:r>
              <a:rPr lang="cs-CZ" sz="2400" b="1" i="1" dirty="0">
                <a:hlinkClick r:id="rId3"/>
              </a:rPr>
              <a:t> prkna</a:t>
            </a:r>
            <a:r>
              <a:rPr lang="cs-CZ" sz="2400" b="1" dirty="0">
                <a:hlinkClick r:id="rId3"/>
              </a:rPr>
              <a:t> - ukázky a rozhovory (záznam z Public </a:t>
            </a:r>
            <a:r>
              <a:rPr lang="cs-CZ" sz="2400" b="1" dirty="0" smtClean="0"/>
              <a:t>                                                                                      </a:t>
            </a:r>
            <a:r>
              <a:rPr lang="cs-CZ" b="1" dirty="0" smtClean="0"/>
              <a:t> </a:t>
            </a:r>
            <a:r>
              <a:rPr lang="cs-CZ" sz="2400" b="1" i="1" dirty="0">
                <a:hlinkClick r:id="rId4"/>
              </a:rPr>
              <a:t>Vratká prkna</a:t>
            </a:r>
            <a:r>
              <a:rPr lang="cs-CZ" sz="2400" b="1" dirty="0">
                <a:hlinkClick r:id="rId4"/>
              </a:rPr>
              <a:t> - Studio Ypsilon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8328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Martin </a:t>
            </a:r>
            <a:r>
              <a:rPr lang="cs-CZ" dirty="0" err="1" smtClean="0">
                <a:solidFill>
                  <a:srgbClr val="FF0000"/>
                </a:solidFill>
              </a:rPr>
              <a:t>Františák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dirty="0" smtClean="0"/>
          </a:p>
          <a:p>
            <a:r>
              <a:rPr lang="cs-CZ" b="1" i="1" dirty="0">
                <a:hlinkClick r:id="rId2"/>
              </a:rPr>
              <a:t>Martin </a:t>
            </a:r>
            <a:r>
              <a:rPr lang="cs-CZ" b="1" i="1" dirty="0" err="1">
                <a:hlinkClick r:id="rId2"/>
              </a:rPr>
              <a:t>Františák</a:t>
            </a:r>
            <a:r>
              <a:rPr lang="cs-CZ" b="1" dirty="0">
                <a:hlinkClick r:id="rId2"/>
              </a:rPr>
              <a:t>, básnivý </a:t>
            </a:r>
            <a:r>
              <a:rPr lang="cs-CZ" b="1" i="1" dirty="0">
                <a:hlinkClick r:id="rId2"/>
              </a:rPr>
              <a:t>dramatik</a:t>
            </a:r>
            <a:r>
              <a:rPr lang="cs-CZ" b="1" dirty="0">
                <a:hlinkClick r:id="rId2"/>
              </a:rPr>
              <a:t> a režisér - Česká </a:t>
            </a:r>
            <a:r>
              <a:rPr lang="cs-CZ" b="1" dirty="0" smtClean="0">
                <a:hlinkClick r:id="rId2"/>
              </a:rPr>
              <a:t>televize</a:t>
            </a:r>
            <a:endParaRPr lang="cs-CZ" b="1" dirty="0" smtClean="0"/>
          </a:p>
          <a:p>
            <a:r>
              <a:rPr lang="cs-CZ" u="sng" dirty="0" smtClean="0"/>
              <a:t>Národní </a:t>
            </a:r>
            <a:r>
              <a:rPr lang="cs-CZ" u="sng" dirty="0" smtClean="0"/>
              <a:t>divadlo  </a:t>
            </a:r>
            <a:r>
              <a:rPr lang="cs-CZ" u="sng" dirty="0" smtClean="0"/>
              <a:t>Praha uvádí hru Martina </a:t>
            </a:r>
            <a:r>
              <a:rPr lang="cs-CZ" u="sng" dirty="0" err="1" smtClean="0"/>
              <a:t>Františáka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u="sng" dirty="0" smtClean="0">
                <a:solidFill>
                  <a:srgbClr val="FF0000"/>
                </a:solidFill>
              </a:rPr>
              <a:t>Karla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/>
              <a:t>Premiéra </a:t>
            </a:r>
            <a:r>
              <a:rPr lang="cs-CZ" dirty="0" smtClean="0"/>
              <a:t>se konala 18</a:t>
            </a:r>
            <a:r>
              <a:rPr lang="cs-CZ" dirty="0"/>
              <a:t>. května 2012 v Divadle </a:t>
            </a:r>
            <a:r>
              <a:rPr lang="cs-CZ" dirty="0" err="1"/>
              <a:t>Kolowrat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b="1" dirty="0" smtClean="0">
                <a:solidFill>
                  <a:srgbClr val="C00000"/>
                </a:solidFill>
              </a:rPr>
              <a:t>Režie</a:t>
            </a:r>
            <a:r>
              <a:rPr lang="cs-CZ" dirty="0" smtClean="0">
                <a:solidFill>
                  <a:srgbClr val="C00000"/>
                </a:solidFill>
              </a:rPr>
              <a:t> Jan </a:t>
            </a:r>
            <a:r>
              <a:rPr lang="cs-CZ" dirty="0" smtClean="0">
                <a:solidFill>
                  <a:srgbClr val="C00000"/>
                </a:solidFill>
              </a:rPr>
              <a:t>Kačer, hudba Petr </a:t>
            </a:r>
            <a:r>
              <a:rPr lang="cs-CZ" dirty="0" smtClean="0">
                <a:solidFill>
                  <a:srgbClr val="C00000"/>
                </a:solidFill>
              </a:rPr>
              <a:t>Skoumal</a:t>
            </a:r>
            <a:r>
              <a:rPr lang="cs-CZ" dirty="0" smtClean="0">
                <a:solidFill>
                  <a:srgbClr val="C00000"/>
                </a:solidFill>
              </a:rPr>
              <a:t>.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b="1" dirty="0" smtClean="0">
                <a:solidFill>
                  <a:srgbClr val="C00000"/>
                </a:solidFill>
              </a:rPr>
              <a:t>Hrají</a:t>
            </a:r>
            <a:r>
              <a:rPr lang="cs-CZ" dirty="0" smtClean="0">
                <a:solidFill>
                  <a:srgbClr val="C00000"/>
                </a:solidFill>
              </a:rPr>
              <a:t>: (současný repertoár Národního divadla v Praze)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Draha – také bílý rys: Martina Preissová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dirty="0" err="1" smtClean="0">
                <a:solidFill>
                  <a:srgbClr val="C00000"/>
                </a:solidFill>
              </a:rPr>
              <a:t>Fügner</a:t>
            </a:r>
            <a:r>
              <a:rPr lang="cs-CZ" i="1" dirty="0" smtClean="0">
                <a:solidFill>
                  <a:srgbClr val="C00000"/>
                </a:solidFill>
              </a:rPr>
              <a:t>:</a:t>
            </a:r>
            <a:r>
              <a:rPr lang="cs-CZ" dirty="0" smtClean="0">
                <a:solidFill>
                  <a:srgbClr val="C00000"/>
                </a:solidFill>
              </a:rPr>
              <a:t> Jan Hartl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dirty="0" err="1" smtClean="0">
                <a:solidFill>
                  <a:srgbClr val="C00000"/>
                </a:solidFill>
              </a:rPr>
              <a:t>Bohuša</a:t>
            </a:r>
            <a:r>
              <a:rPr lang="cs-CZ" i="1" dirty="0" smtClean="0">
                <a:solidFill>
                  <a:srgbClr val="C00000"/>
                </a:solidFill>
              </a:rPr>
              <a:t>:</a:t>
            </a:r>
            <a:r>
              <a:rPr lang="cs-CZ" dirty="0" smtClean="0">
                <a:solidFill>
                  <a:srgbClr val="C00000"/>
                </a:solidFill>
              </a:rPr>
              <a:t> Taťjana Medvecká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Marta: Kateřina Holánová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dirty="0" err="1" smtClean="0">
                <a:solidFill>
                  <a:srgbClr val="C00000"/>
                </a:solidFill>
              </a:rPr>
              <a:t>Marienka</a:t>
            </a:r>
            <a:r>
              <a:rPr lang="cs-CZ" dirty="0" smtClean="0">
                <a:solidFill>
                  <a:srgbClr val="C00000"/>
                </a:solidFill>
              </a:rPr>
              <a:t>: Adéla Koutná</a:t>
            </a:r>
            <a:br>
              <a:rPr lang="cs-CZ" dirty="0" smtClean="0">
                <a:solidFill>
                  <a:srgbClr val="C00000"/>
                </a:solidFill>
              </a:rPr>
            </a:br>
            <a:r>
              <a:rPr lang="cs-CZ" dirty="0" smtClean="0">
                <a:solidFill>
                  <a:srgbClr val="C00000"/>
                </a:solidFill>
              </a:rPr>
              <a:t>      </a:t>
            </a:r>
            <a:r>
              <a:rPr lang="cs-CZ" dirty="0" err="1" smtClean="0">
                <a:solidFill>
                  <a:srgbClr val="C00000"/>
                </a:solidFill>
              </a:rPr>
              <a:t>Reichman</a:t>
            </a:r>
            <a:r>
              <a:rPr lang="cs-CZ" dirty="0" smtClean="0">
                <a:solidFill>
                  <a:srgbClr val="C00000"/>
                </a:solidFill>
              </a:rPr>
              <a:t>: Alexej </a:t>
            </a:r>
            <a:r>
              <a:rPr lang="cs-CZ" dirty="0" err="1" smtClean="0">
                <a:solidFill>
                  <a:srgbClr val="C00000"/>
                </a:solidFill>
              </a:rPr>
              <a:t>Pyško</a:t>
            </a:r>
            <a:endParaRPr lang="cs-CZ" dirty="0" smtClean="0">
              <a:solidFill>
                <a:srgbClr val="C00000"/>
              </a:solidFill>
            </a:endParaRPr>
          </a:p>
          <a:p>
            <a:r>
              <a:rPr lang="cs-CZ" dirty="0" smtClean="0"/>
              <a:t>Zdroj: </a:t>
            </a:r>
            <a:r>
              <a:rPr lang="cs-CZ" u="sng" dirty="0" smtClean="0">
                <a:hlinkClick r:id="rId3"/>
              </a:rPr>
              <a:t>http://zpravy.idnes.cz/jak-je-tezke-v-narodnim-hrat-delnice-a-ztroskotance-f8k-/zpr_archiv.aspx?c=A120529_105351_kavarna_CHU</a:t>
            </a:r>
            <a:endParaRPr lang="cs-CZ" dirty="0" smtClean="0"/>
          </a:p>
          <a:p>
            <a:r>
              <a:rPr lang="cs-CZ" dirty="0"/>
              <a:t>Jeho </a:t>
            </a:r>
            <a:r>
              <a:rPr lang="cs-CZ" dirty="0" smtClean="0"/>
              <a:t>další hry:  </a:t>
            </a:r>
            <a:r>
              <a:rPr lang="cs-CZ" u="sng" dirty="0">
                <a:solidFill>
                  <a:srgbClr val="FF0000"/>
                </a:solidFill>
              </a:rPr>
              <a:t>Doma</a:t>
            </a:r>
            <a:r>
              <a:rPr lang="cs-CZ" dirty="0"/>
              <a:t> uvedlo pražské Národní </a:t>
            </a:r>
            <a:r>
              <a:rPr lang="cs-CZ" dirty="0" smtClean="0"/>
              <a:t>divadlo, další text </a:t>
            </a:r>
            <a:r>
              <a:rPr lang="cs-CZ" b="1" u="sng" dirty="0" smtClean="0">
                <a:solidFill>
                  <a:srgbClr val="FF0000"/>
                </a:solidFill>
              </a:rPr>
              <a:t>Nevěsta</a:t>
            </a:r>
            <a:r>
              <a:rPr lang="cs-CZ" dirty="0" smtClean="0"/>
              <a:t> inscenován </a:t>
            </a:r>
            <a:r>
              <a:rPr lang="cs-CZ" dirty="0"/>
              <a:t>v Divadle Petra Bezruče. Jeho hry byly uvedeny také v rozhlase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669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Dramatička Lenka Lagronová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Lenka Lagronová </a:t>
            </a:r>
            <a:r>
              <a:rPr lang="cs-CZ" dirty="0"/>
              <a:t>(* 1963, Brno) </a:t>
            </a:r>
            <a:r>
              <a:rPr lang="cs-CZ" dirty="0" smtClean="0"/>
              <a:t>patří </a:t>
            </a:r>
            <a:r>
              <a:rPr lang="cs-CZ" dirty="0"/>
              <a:t>mezi nejvýznamnější </a:t>
            </a:r>
            <a:r>
              <a:rPr lang="cs-CZ" dirty="0" smtClean="0"/>
              <a:t>české žijící </a:t>
            </a:r>
            <a:r>
              <a:rPr lang="cs-CZ" dirty="0"/>
              <a:t>dramatiky. Svědčí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tom nejen desítky inscenací jejích her, </a:t>
            </a:r>
            <a:r>
              <a:rPr lang="cs-CZ" dirty="0" smtClean="0"/>
              <a:t>nýbrž</a:t>
            </a:r>
            <a:br>
              <a:rPr lang="cs-CZ" dirty="0" smtClean="0"/>
            </a:br>
            <a:r>
              <a:rPr lang="cs-CZ" dirty="0" smtClean="0"/>
              <a:t>i </a:t>
            </a:r>
            <a:r>
              <a:rPr lang="cs-CZ" dirty="0"/>
              <a:t>řada ocenění a nominací.</a:t>
            </a:r>
          </a:p>
          <a:p>
            <a:r>
              <a:rPr lang="cs-CZ" dirty="0" smtClean="0"/>
              <a:t>Vystudovala dramaturgii na DAMU v Praze. </a:t>
            </a:r>
          </a:p>
          <a:p>
            <a:r>
              <a:rPr lang="cs-CZ" dirty="0" smtClean="0"/>
              <a:t>Její </a:t>
            </a:r>
            <a:r>
              <a:rPr lang="cs-CZ" dirty="0"/>
              <a:t>hra </a:t>
            </a:r>
            <a:r>
              <a:rPr lang="cs-CZ" dirty="0" smtClean="0">
                <a:solidFill>
                  <a:srgbClr val="FF0000"/>
                </a:solidFill>
              </a:rPr>
              <a:t>Terezka </a:t>
            </a:r>
            <a:r>
              <a:rPr lang="cs-CZ" dirty="0" smtClean="0"/>
              <a:t>(1997) </a:t>
            </a:r>
            <a:r>
              <a:rPr lang="cs-CZ" dirty="0"/>
              <a:t>obdržela Cenu Alfréda </a:t>
            </a:r>
            <a:r>
              <a:rPr lang="cs-CZ" dirty="0" err="1" smtClean="0"/>
              <a:t>Radoka</a:t>
            </a:r>
            <a:r>
              <a:rPr lang="cs-CZ" dirty="0" smtClean="0"/>
              <a:t>. Rozhlasová </a:t>
            </a:r>
            <a:r>
              <a:rPr lang="cs-CZ" dirty="0"/>
              <a:t>hra </a:t>
            </a:r>
            <a:r>
              <a:rPr lang="cs-CZ" dirty="0">
                <a:solidFill>
                  <a:srgbClr val="FF0000"/>
                </a:solidFill>
              </a:rPr>
              <a:t>Vstaň, prosím tě </a:t>
            </a:r>
            <a:r>
              <a:rPr lang="cs-CZ" dirty="0"/>
              <a:t>získala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roce </a:t>
            </a:r>
            <a:r>
              <a:rPr lang="cs-CZ" dirty="0" smtClean="0"/>
              <a:t>1999 v </a:t>
            </a:r>
            <a:r>
              <a:rPr lang="cs-CZ" dirty="0"/>
              <a:t>soutěži Českého rozhlasu cenu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za </a:t>
            </a:r>
            <a:r>
              <a:rPr lang="cs-CZ" dirty="0" smtClean="0"/>
              <a:t>debut.</a:t>
            </a:r>
            <a:endParaRPr lang="cs-CZ" dirty="0"/>
          </a:p>
          <a:p>
            <a:r>
              <a:rPr lang="cs-CZ" dirty="0" smtClean="0"/>
              <a:t>Další hry: </a:t>
            </a:r>
            <a:r>
              <a:rPr lang="cs-CZ" dirty="0" smtClean="0">
                <a:solidFill>
                  <a:srgbClr val="FF0000"/>
                </a:solidFill>
              </a:rPr>
              <a:t>Rozhovory </a:t>
            </a:r>
            <a:r>
              <a:rPr lang="cs-CZ" dirty="0">
                <a:solidFill>
                  <a:srgbClr val="FF0000"/>
                </a:solidFill>
              </a:rPr>
              <a:t>s Janem Pavlem </a:t>
            </a:r>
            <a:r>
              <a:rPr lang="cs-CZ" dirty="0"/>
              <a:t>(</a:t>
            </a:r>
            <a:r>
              <a:rPr lang="cs-CZ" dirty="0" smtClean="0"/>
              <a:t>2007), </a:t>
            </a:r>
            <a:r>
              <a:rPr lang="cs-CZ" dirty="0" smtClean="0">
                <a:solidFill>
                  <a:srgbClr val="FF0000"/>
                </a:solidFill>
              </a:rPr>
              <a:t>Pláč </a:t>
            </a:r>
            <a:r>
              <a:rPr lang="cs-CZ" dirty="0" smtClean="0"/>
              <a:t>(2009), </a:t>
            </a:r>
            <a:r>
              <a:rPr lang="cs-CZ" dirty="0" smtClean="0">
                <a:solidFill>
                  <a:srgbClr val="FF0000"/>
                </a:solidFill>
              </a:rPr>
              <a:t>Z </a:t>
            </a:r>
            <a:r>
              <a:rPr lang="cs-CZ" dirty="0">
                <a:solidFill>
                  <a:srgbClr val="FF0000"/>
                </a:solidFill>
              </a:rPr>
              <a:t>prachu hvězd </a:t>
            </a:r>
            <a:r>
              <a:rPr lang="cs-CZ" dirty="0"/>
              <a:t>(2011</a:t>
            </a:r>
            <a:r>
              <a:rPr lang="cs-CZ" dirty="0" smtClean="0"/>
              <a:t>) 			</a:t>
            </a:r>
            <a:endParaRPr lang="cs-CZ" dirty="0" smtClean="0">
              <a:solidFill>
                <a:srgbClr val="00B050"/>
              </a:solidFill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8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Jaké </a:t>
            </a:r>
            <a:r>
              <a:rPr lang="cs-CZ" dirty="0" smtClean="0"/>
              <a:t>téma zvolil Martin </a:t>
            </a:r>
            <a:r>
              <a:rPr lang="cs-CZ" dirty="0" err="1" smtClean="0"/>
              <a:t>Františák</a:t>
            </a:r>
            <a:r>
              <a:rPr lang="cs-CZ" dirty="0" smtClean="0"/>
              <a:t> ve hře Karla, která byla uvedena na prknech Národního divadla?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K</a:t>
            </a:r>
            <a:r>
              <a:rPr lang="cs-CZ" dirty="0" smtClean="0"/>
              <a:t>do je Lenka Lagronová?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50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Martin </a:t>
            </a:r>
            <a:r>
              <a:rPr lang="cs-CZ" dirty="0" err="1" smtClean="0"/>
              <a:t>Františák</a:t>
            </a:r>
            <a:r>
              <a:rPr lang="cs-CZ" dirty="0" smtClean="0"/>
              <a:t>: Karla                                          </a:t>
            </a:r>
            <a:r>
              <a:rPr lang="cs-CZ" sz="2400" b="1" dirty="0" smtClean="0">
                <a:hlinkClick r:id="rId2"/>
              </a:rPr>
              <a:t>V </a:t>
            </a:r>
            <a:r>
              <a:rPr lang="cs-CZ" sz="2400" b="1" dirty="0" err="1">
                <a:hlinkClick r:id="rId2"/>
              </a:rPr>
              <a:t>Kolowratu</a:t>
            </a:r>
            <a:r>
              <a:rPr lang="cs-CZ" sz="2400" b="1" dirty="0">
                <a:hlinkClick r:id="rId2"/>
              </a:rPr>
              <a:t> hrají drsně poeticky o přežití — Kultura — ČT24 ...</a:t>
            </a:r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                                              </a:t>
            </a:r>
            <a:r>
              <a:rPr lang="cs-CZ" sz="2400" b="1" i="1" dirty="0" smtClean="0">
                <a:hlinkClick r:id="rId3"/>
              </a:rPr>
              <a:t>KARLA</a:t>
            </a:r>
            <a:r>
              <a:rPr lang="cs-CZ" sz="2400" b="1" dirty="0" smtClean="0">
                <a:hlinkClick r:id="rId3"/>
              </a:rPr>
              <a:t> </a:t>
            </a:r>
            <a:r>
              <a:rPr lang="cs-CZ" sz="2400" b="1" dirty="0">
                <a:hlinkClick r:id="rId3"/>
              </a:rPr>
              <a:t>- </a:t>
            </a:r>
            <a:r>
              <a:rPr lang="cs-CZ" sz="2400" b="1" dirty="0" err="1">
                <a:hlinkClick r:id="rId3"/>
              </a:rPr>
              <a:t>videotrailer</a:t>
            </a:r>
            <a:r>
              <a:rPr lang="cs-CZ" sz="2400" b="1" dirty="0">
                <a:hlinkClick r:id="rId3"/>
              </a:rPr>
              <a:t> k inscenaci hry </a:t>
            </a:r>
            <a:r>
              <a:rPr lang="cs-CZ" sz="2400" b="1" i="1" dirty="0">
                <a:hlinkClick r:id="rId3"/>
              </a:rPr>
              <a:t>Martina </a:t>
            </a:r>
            <a:r>
              <a:rPr lang="cs-CZ" sz="2400" b="1" i="1" dirty="0" err="1">
                <a:hlinkClick r:id="rId3"/>
              </a:rPr>
              <a:t>Františáka</a:t>
            </a:r>
            <a:r>
              <a:rPr lang="cs-CZ" sz="2400" b="1" dirty="0">
                <a:hlinkClick r:id="rId3"/>
              </a:rPr>
              <a:t> Divadla </a:t>
            </a:r>
            <a:r>
              <a:rPr lang="cs-CZ" sz="2400" b="1" dirty="0" smtClean="0">
                <a:hlinkClick r:id="rId3"/>
              </a:rPr>
              <a:t>...</a:t>
            </a:r>
            <a:endParaRPr lang="cs-CZ" sz="2400" b="1" dirty="0" smtClean="0"/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Kdo je Lenka Lagronová?  </a:t>
            </a:r>
            <a:r>
              <a:rPr lang="cs-CZ" dirty="0" smtClean="0"/>
              <a:t>                               </a:t>
            </a:r>
            <a:r>
              <a:rPr lang="cs-CZ" sz="2400" b="1" i="1" dirty="0" smtClean="0">
                <a:hlinkClick r:id="rId4"/>
              </a:rPr>
              <a:t>Lenka </a:t>
            </a:r>
            <a:r>
              <a:rPr lang="cs-CZ" sz="2400" b="1" i="1" dirty="0">
                <a:hlinkClick r:id="rId4"/>
              </a:rPr>
              <a:t>Lagronová</a:t>
            </a:r>
            <a:r>
              <a:rPr lang="cs-CZ" sz="2400" b="1" dirty="0">
                <a:hlinkClick r:id="rId4"/>
              </a:rPr>
              <a:t> – Wikipedie</a:t>
            </a:r>
            <a:r>
              <a:rPr lang="cs-CZ" sz="2400" b="1" dirty="0"/>
              <a:t> </a:t>
            </a:r>
            <a:r>
              <a:rPr lang="cs-CZ" sz="2400" b="1" dirty="0" smtClean="0"/>
              <a:t>                                                 </a:t>
            </a:r>
            <a:r>
              <a:rPr lang="cs-CZ" sz="2400" b="1" i="1" dirty="0" smtClean="0">
                <a:hlinkClick r:id="rId5"/>
              </a:rPr>
              <a:t>Lenka </a:t>
            </a:r>
            <a:r>
              <a:rPr lang="cs-CZ" sz="2400" b="1" i="1" dirty="0">
                <a:hlinkClick r:id="rId5"/>
              </a:rPr>
              <a:t>Lagronová</a:t>
            </a:r>
            <a:r>
              <a:rPr lang="cs-CZ" sz="2400" b="1" dirty="0">
                <a:hlinkClick r:id="rId5"/>
              </a:rPr>
              <a:t> o objevování toho, co vše jsme schopni říct ...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1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Game‘s</a:t>
            </a:r>
            <a:r>
              <a:rPr lang="cs-CZ" dirty="0" smtClean="0"/>
              <a:t> Not </a:t>
            </a:r>
            <a:r>
              <a:rPr lang="cs-CZ" dirty="0" err="1" smtClean="0"/>
              <a:t>Over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Institut umění při Divadelním ústavu vydal svoji první elektronickou knihu. Publikace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názvem </a:t>
            </a:r>
            <a:r>
              <a:rPr lang="cs-CZ" u="sng" dirty="0" err="1"/>
              <a:t>Game's</a:t>
            </a:r>
            <a:r>
              <a:rPr lang="cs-CZ" u="sng" dirty="0"/>
              <a:t> Not </a:t>
            </a:r>
            <a:r>
              <a:rPr lang="cs-CZ" u="sng" dirty="0" err="1"/>
              <a:t>Over</a:t>
            </a:r>
            <a:r>
              <a:rPr lang="cs-CZ" dirty="0"/>
              <a:t> </a:t>
            </a:r>
            <a:r>
              <a:rPr lang="cs-CZ" dirty="0" smtClean="0"/>
              <a:t>přináší </a:t>
            </a:r>
            <a:r>
              <a:rPr lang="cs-CZ" dirty="0"/>
              <a:t>poslední hry českých autorů v </a:t>
            </a:r>
            <a:r>
              <a:rPr lang="cs-CZ" dirty="0" smtClean="0"/>
              <a:t>angličtině.</a:t>
            </a:r>
            <a:endParaRPr lang="cs-CZ" dirty="0"/>
          </a:p>
          <a:p>
            <a:r>
              <a:rPr lang="cs-CZ" dirty="0" smtClean="0"/>
              <a:t>Nejmladší autory tam zastupuje např. </a:t>
            </a:r>
            <a:r>
              <a:rPr lang="cs-CZ" dirty="0" smtClean="0">
                <a:solidFill>
                  <a:srgbClr val="FF0000"/>
                </a:solidFill>
              </a:rPr>
              <a:t>Petr </a:t>
            </a:r>
            <a:r>
              <a:rPr lang="cs-CZ" dirty="0" smtClean="0">
                <a:solidFill>
                  <a:srgbClr val="FF0000"/>
                </a:solidFill>
              </a:rPr>
              <a:t>Kolečko</a:t>
            </a:r>
            <a:r>
              <a:rPr lang="cs-CZ" dirty="0"/>
              <a:t>.</a:t>
            </a:r>
            <a:r>
              <a:rPr lang="cs-CZ" dirty="0" smtClean="0"/>
              <a:t> Součástí </a:t>
            </a:r>
            <a:r>
              <a:rPr lang="cs-CZ" dirty="0"/>
              <a:t>publikace </a:t>
            </a:r>
            <a:r>
              <a:rPr lang="cs-CZ" dirty="0" smtClean="0"/>
              <a:t>jsou </a:t>
            </a:r>
            <a:r>
              <a:rPr lang="cs-CZ" dirty="0"/>
              <a:t>i </a:t>
            </a:r>
            <a:r>
              <a:rPr lang="cs-CZ" dirty="0" smtClean="0"/>
              <a:t>díla autorů </a:t>
            </a:r>
            <a:r>
              <a:rPr lang="cs-CZ" dirty="0"/>
              <a:t>středního </a:t>
            </a:r>
            <a:r>
              <a:rPr lang="cs-CZ" dirty="0" smtClean="0"/>
              <a:t>věku, </a:t>
            </a:r>
            <a:r>
              <a:rPr lang="cs-CZ" dirty="0">
                <a:solidFill>
                  <a:srgbClr val="FF0000"/>
                </a:solidFill>
              </a:rPr>
              <a:t>David Drábek</a:t>
            </a:r>
            <a:r>
              <a:rPr lang="cs-CZ" dirty="0"/>
              <a:t>, </a:t>
            </a:r>
            <a:r>
              <a:rPr lang="cs-CZ" dirty="0">
                <a:solidFill>
                  <a:srgbClr val="FF0000"/>
                </a:solidFill>
              </a:rPr>
              <a:t>Roman </a:t>
            </a:r>
            <a:r>
              <a:rPr lang="cs-CZ" dirty="0" smtClean="0">
                <a:solidFill>
                  <a:srgbClr val="FF0000"/>
                </a:solidFill>
              </a:rPr>
              <a:t>Sikora</a:t>
            </a:r>
            <a:r>
              <a:rPr lang="cs-CZ" dirty="0" smtClean="0"/>
              <a:t>, ale také zkušených dramatiků Arnošta </a:t>
            </a:r>
            <a:r>
              <a:rPr lang="cs-CZ" dirty="0" err="1" smtClean="0"/>
              <a:t>Goldflama</a:t>
            </a:r>
            <a:r>
              <a:rPr lang="cs-CZ" dirty="0" smtClean="0"/>
              <a:t>, Václava Havla </a:t>
            </a:r>
            <a:r>
              <a:rPr lang="cs-CZ" dirty="0"/>
              <a:t>a </a:t>
            </a:r>
            <a:r>
              <a:rPr lang="cs-CZ" dirty="0" smtClean="0"/>
              <a:t>Milana Uhdeho.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82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Dramatik David Drábek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Od sezóny 2008/2009 </a:t>
            </a:r>
            <a:r>
              <a:rPr lang="cs-CZ" u="sng" dirty="0"/>
              <a:t>je uměleckým šéfem Klicperova divadla v Hradci Králové.</a:t>
            </a:r>
          </a:p>
          <a:p>
            <a:r>
              <a:rPr lang="cs-CZ" dirty="0" smtClean="0"/>
              <a:t>Ve </a:t>
            </a:r>
            <a:r>
              <a:rPr lang="cs-CZ" dirty="0"/>
              <a:t>vydavatelství Akropolis v roce </a:t>
            </a:r>
            <a:r>
              <a:rPr lang="cs-CZ" dirty="0" smtClean="0"/>
              <a:t>2011 vyšla </a:t>
            </a:r>
            <a:r>
              <a:rPr lang="cs-CZ" u="sng" dirty="0" smtClean="0"/>
              <a:t>kniha </a:t>
            </a:r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u="sng" dirty="0" smtClean="0"/>
              <a:t>Aby </a:t>
            </a:r>
            <a:r>
              <a:rPr lang="cs-CZ" u="sng" dirty="0"/>
              <a:t>se Čechům ovary </a:t>
            </a:r>
            <a:r>
              <a:rPr lang="cs-CZ" u="sng" dirty="0" smtClean="0"/>
              <a:t>zachvěly</a:t>
            </a:r>
            <a:r>
              <a:rPr lang="cs-CZ" dirty="0" smtClean="0"/>
              <a:t>. Obsahuje </a:t>
            </a:r>
            <a:r>
              <a:rPr lang="cs-CZ" dirty="0"/>
              <a:t>deset </a:t>
            </a:r>
            <a:r>
              <a:rPr lang="cs-CZ"/>
              <a:t>her </a:t>
            </a:r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z </a:t>
            </a:r>
            <a:r>
              <a:rPr lang="cs-CZ" dirty="0" smtClean="0"/>
              <a:t>let 2003-2011</a:t>
            </a:r>
            <a:r>
              <a:rPr lang="cs-CZ" b="1" dirty="0" smtClean="0"/>
              <a:t>: </a:t>
            </a:r>
            <a:r>
              <a:rPr lang="cs-CZ" dirty="0">
                <a:solidFill>
                  <a:srgbClr val="FF0000"/>
                </a:solidFill>
              </a:rPr>
              <a:t>Akvabely, Žabikuch, Ještěři, Vykřičené domy, Náměstí Bratří Mašínů, Unisex, Koule, </a:t>
            </a:r>
            <a:r>
              <a:rPr lang="cs-CZ" dirty="0" err="1">
                <a:solidFill>
                  <a:srgbClr val="FF0000"/>
                </a:solidFill>
              </a:rPr>
              <a:t>Sherlock</a:t>
            </a:r>
            <a:r>
              <a:rPr lang="cs-CZ" dirty="0">
                <a:solidFill>
                  <a:srgbClr val="FF0000"/>
                </a:solidFill>
              </a:rPr>
              <a:t> Holmes: Vraždy vousatých žen, Chmýří a Jedlíci </a:t>
            </a:r>
            <a:r>
              <a:rPr lang="cs-CZ" dirty="0" smtClean="0">
                <a:solidFill>
                  <a:srgbClr val="FF0000"/>
                </a:solidFill>
              </a:rPr>
              <a:t>čokolády</a:t>
            </a:r>
            <a:r>
              <a:rPr lang="cs-CZ" dirty="0" smtClean="0"/>
              <a:t>, </a:t>
            </a:r>
            <a:r>
              <a:rPr lang="cs-CZ" dirty="0"/>
              <a:t>chybí Noc oživlých mrtvol (David Drábek ji nepovažuje za literárně tak zdařilou jako ostatní). </a:t>
            </a:r>
            <a:endParaRPr lang="cs-CZ" i="1" dirty="0" smtClean="0"/>
          </a:p>
          <a:p>
            <a:r>
              <a:rPr lang="cs-CZ" dirty="0" smtClean="0">
                <a:solidFill>
                  <a:srgbClr val="FF0000"/>
                </a:solidFill>
              </a:rPr>
              <a:t>Noc </a:t>
            </a:r>
            <a:r>
              <a:rPr lang="cs-CZ" dirty="0">
                <a:solidFill>
                  <a:srgbClr val="FF0000"/>
                </a:solidFill>
              </a:rPr>
              <a:t>oživlých mrtvol</a:t>
            </a:r>
            <a:r>
              <a:rPr lang="cs-CZ" dirty="0"/>
              <a:t> - ocenění Česká hra roku 2010</a:t>
            </a:r>
          </a:p>
          <a:p>
            <a:r>
              <a:rPr lang="cs-CZ" dirty="0">
                <a:solidFill>
                  <a:srgbClr val="FF0000"/>
                </a:solidFill>
              </a:rPr>
              <a:t>Jedlíci čokolády</a:t>
            </a:r>
            <a:r>
              <a:rPr lang="cs-CZ" b="1" dirty="0"/>
              <a:t> </a:t>
            </a:r>
            <a:r>
              <a:rPr lang="cs-CZ" dirty="0"/>
              <a:t>- ocenění Česká hra roku 2011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227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546</Words>
  <Application>Microsoft Office PowerPoint</Application>
  <PresentationFormat>Předvádění na obrazovce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Prezentace aplikace PowerPoint</vt:lpstr>
      <vt:lpstr>Dramatik Jan Antonín Pitínský</vt:lpstr>
      <vt:lpstr>Dramatik Arnošt Goldflam</vt:lpstr>
      <vt:lpstr>Dramatik Martin Františák </vt:lpstr>
      <vt:lpstr>Dramatička Lenka Lagronová</vt:lpstr>
      <vt:lpstr>Opakování</vt:lpstr>
      <vt:lpstr>Odpovědi</vt:lpstr>
      <vt:lpstr>Game‘s Not Over</vt:lpstr>
      <vt:lpstr>Dramatik David Drábek</vt:lpstr>
      <vt:lpstr>Dramatik Petr Kolečko</vt:lpstr>
      <vt:lpstr>Dramatik Roman Sikora</vt:lpstr>
      <vt:lpstr>Dramatik Petr Zelenka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208</cp:revision>
  <dcterms:created xsi:type="dcterms:W3CDTF">2012-06-18T15:15:37Z</dcterms:created>
  <dcterms:modified xsi:type="dcterms:W3CDTF">2014-01-26T12:15:01Z</dcterms:modified>
</cp:coreProperties>
</file>