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70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38" autoAdjust="0"/>
    <p:restoredTop sz="94660"/>
  </p:normalViewPr>
  <p:slideViewPr>
    <p:cSldViewPr>
      <p:cViewPr varScale="1">
        <p:scale>
          <a:sx n="69" d="100"/>
          <a:sy n="69" d="100"/>
        </p:scale>
        <p:origin x="-139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Pravopis tvarů zájmena já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541241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 Pravopis</a:t>
                      </a:r>
                      <a:r>
                        <a:rPr lang="cs-CZ" dirty="0" smtClean="0"/>
                        <a:t> vesele i vážně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28.</a:t>
                      </a:r>
                      <a:r>
                        <a:rPr lang="cs-CZ" baseline="0" dirty="0" smtClean="0"/>
                        <a:t> 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 – 4.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Procvičování</a:t>
                      </a:r>
                      <a:r>
                        <a:rPr lang="cs-CZ" baseline="0" dirty="0" smtClean="0"/>
                        <a:t> p</a:t>
                      </a:r>
                      <a:r>
                        <a:rPr lang="cs-CZ" dirty="0" smtClean="0"/>
                        <a:t>ravopisu tvarů zájmena</a:t>
                      </a:r>
                      <a:r>
                        <a:rPr lang="cs-CZ" baseline="0" dirty="0" smtClean="0"/>
                        <a:t> já 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vypracují cvičení dle zadání a pokynů učitele, po</a:t>
                      </a:r>
                      <a:r>
                        <a:rPr lang="cs-CZ" baseline="0" dirty="0" smtClean="0"/>
                        <a:t> krocích</a:t>
                      </a:r>
                      <a:r>
                        <a:rPr lang="cs-CZ" dirty="0" smtClean="0"/>
                        <a:t> kontrolují správnost. Řešení úkolu</a:t>
                      </a:r>
                      <a:r>
                        <a:rPr lang="cs-CZ" baseline="0" dirty="0" smtClean="0"/>
                        <a:t> - str</a:t>
                      </a:r>
                      <a:r>
                        <a:rPr lang="cs-CZ" baseline="0" smtClean="0"/>
                        <a:t>. </a:t>
                      </a:r>
                      <a:r>
                        <a:rPr lang="cs-CZ" baseline="0" smtClean="0"/>
                        <a:t>7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</a:t>
                      </a:r>
                      <a:r>
                        <a:rPr lang="cs-CZ" dirty="0" err="1" smtClean="0"/>
                        <a:t>Ševelová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VY_32_INOVACE_14_CSEV03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Skloňujte osobní zájmeno </a:t>
            </a:r>
            <a:r>
              <a:rPr lang="cs-CZ" b="1" dirty="0" smtClean="0">
                <a:solidFill>
                  <a:srgbClr val="FF0000"/>
                </a:solidFill>
              </a:rPr>
              <a:t>já</a:t>
            </a:r>
            <a:r>
              <a:rPr lang="cs-CZ" dirty="0" smtClean="0"/>
              <a:t>, uveďte kratší i delší tvary: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844824"/>
            <a:ext cx="3816424" cy="4525963"/>
          </a:xfrm>
        </p:spPr>
        <p:txBody>
          <a:bodyPr>
            <a:normAutofit/>
          </a:bodyPr>
          <a:lstStyle/>
          <a:p>
            <a:r>
              <a:rPr lang="cs-CZ" dirty="0" smtClean="0"/>
              <a:t>1. p. -   </a:t>
            </a:r>
          </a:p>
          <a:p>
            <a:r>
              <a:rPr lang="cs-CZ" dirty="0" smtClean="0"/>
              <a:t>2. p. -  </a:t>
            </a:r>
          </a:p>
          <a:p>
            <a:r>
              <a:rPr lang="cs-CZ" dirty="0" smtClean="0"/>
              <a:t>3. p. -</a:t>
            </a:r>
          </a:p>
          <a:p>
            <a:r>
              <a:rPr lang="cs-CZ" dirty="0" smtClean="0"/>
              <a:t>4. p. -    </a:t>
            </a:r>
          </a:p>
          <a:p>
            <a:r>
              <a:rPr lang="cs-CZ" dirty="0" smtClean="0"/>
              <a:t>6. p. -    </a:t>
            </a:r>
          </a:p>
          <a:p>
            <a:r>
              <a:rPr lang="cs-CZ" dirty="0" smtClean="0"/>
              <a:t>7. p. -   </a:t>
            </a:r>
          </a:p>
          <a:p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2123728" y="2060848"/>
            <a:ext cx="2880320" cy="332398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200" dirty="0" smtClean="0"/>
              <a:t>1. p.    </a:t>
            </a:r>
            <a:r>
              <a:rPr lang="cs-CZ" sz="3200" dirty="0" smtClean="0">
                <a:solidFill>
                  <a:srgbClr val="FF0000"/>
                </a:solidFill>
              </a:rPr>
              <a:t>já</a:t>
            </a:r>
          </a:p>
          <a:p>
            <a:r>
              <a:rPr lang="cs-CZ" sz="3200" dirty="0" smtClean="0"/>
              <a:t>2. p.    </a:t>
            </a:r>
            <a:r>
              <a:rPr lang="cs-CZ" sz="3200" dirty="0" smtClean="0">
                <a:solidFill>
                  <a:srgbClr val="FF0000"/>
                </a:solidFill>
              </a:rPr>
              <a:t>mě, mne</a:t>
            </a:r>
          </a:p>
          <a:p>
            <a:r>
              <a:rPr lang="cs-CZ" sz="3200" dirty="0" smtClean="0"/>
              <a:t>3. p     </a:t>
            </a:r>
            <a:r>
              <a:rPr lang="cs-CZ" sz="3200" dirty="0" smtClean="0">
                <a:solidFill>
                  <a:srgbClr val="FF0000"/>
                </a:solidFill>
              </a:rPr>
              <a:t>mně, mi</a:t>
            </a:r>
          </a:p>
          <a:p>
            <a:r>
              <a:rPr lang="cs-CZ" sz="3200" dirty="0" smtClean="0"/>
              <a:t>4. p.    </a:t>
            </a:r>
            <a:r>
              <a:rPr lang="cs-CZ" sz="3200" dirty="0" smtClean="0">
                <a:solidFill>
                  <a:srgbClr val="FF0000"/>
                </a:solidFill>
              </a:rPr>
              <a:t>mě, mne</a:t>
            </a:r>
          </a:p>
          <a:p>
            <a:r>
              <a:rPr lang="cs-CZ" sz="3200" dirty="0" smtClean="0"/>
              <a:t>6. p.    </a:t>
            </a:r>
            <a:r>
              <a:rPr lang="cs-CZ" sz="3200" dirty="0" smtClean="0">
                <a:solidFill>
                  <a:srgbClr val="FF0000"/>
                </a:solidFill>
              </a:rPr>
              <a:t>(o) mně</a:t>
            </a:r>
          </a:p>
          <a:p>
            <a:r>
              <a:rPr lang="cs-CZ" sz="3200" dirty="0" smtClean="0"/>
              <a:t>7. p.    </a:t>
            </a:r>
            <a:r>
              <a:rPr lang="cs-CZ" sz="3200" dirty="0" smtClean="0">
                <a:solidFill>
                  <a:srgbClr val="FF0000"/>
                </a:solidFill>
              </a:rPr>
              <a:t>mnou </a:t>
            </a:r>
          </a:p>
          <a:p>
            <a:endParaRPr lang="cs-CZ" dirty="0"/>
          </a:p>
        </p:txBody>
      </p:sp>
      <p:pic>
        <p:nvPicPr>
          <p:cNvPr id="1026" name="Picture 2" descr="C:\Documents and Settings\Guest\Local Settings\Temporary Internet Files\Content.IE5\Q8PRGK1P\MP900439488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2564904"/>
            <a:ext cx="3744416" cy="24855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Napište pravopisné pravidlo, podle kterého se řídíme při psaní mě/mně v tvarech zájmena </a:t>
            </a:r>
            <a:r>
              <a:rPr lang="cs-CZ" b="1" dirty="0" smtClean="0"/>
              <a:t>já</a:t>
            </a:r>
            <a:r>
              <a:rPr lang="cs-CZ" dirty="0" smtClean="0"/>
              <a:t>:</a:t>
            </a:r>
          </a:p>
          <a:p>
            <a:endParaRPr lang="cs-CZ" dirty="0" smtClean="0"/>
          </a:p>
          <a:p>
            <a:r>
              <a:rPr lang="cs-CZ" dirty="0" smtClean="0">
                <a:solidFill>
                  <a:srgbClr val="C00000"/>
                </a:solidFill>
              </a:rPr>
              <a:t>2. + 4. pád … mě, mne   (pomůcka – tě, tebe)</a:t>
            </a:r>
          </a:p>
          <a:p>
            <a:r>
              <a:rPr lang="cs-CZ" dirty="0" smtClean="0">
                <a:solidFill>
                  <a:srgbClr val="C00000"/>
                </a:solidFill>
              </a:rPr>
              <a:t>3. + 6. pád … mně, mi    (pomůcka – tobě, ti)</a:t>
            </a:r>
          </a:p>
          <a:p>
            <a:endParaRPr lang="cs-CZ" dirty="0" smtClean="0"/>
          </a:p>
          <a:p>
            <a:r>
              <a:rPr lang="cs-CZ" dirty="0" smtClean="0"/>
              <a:t>Příklady:</a:t>
            </a:r>
          </a:p>
          <a:p>
            <a:r>
              <a:rPr lang="cs-CZ" dirty="0" smtClean="0"/>
              <a:t>Netelefonuj  mně.  ( 3. p. - tobě)</a:t>
            </a:r>
          </a:p>
          <a:p>
            <a:r>
              <a:rPr lang="cs-CZ" smtClean="0"/>
              <a:t>Potkal mě.  </a:t>
            </a:r>
            <a:r>
              <a:rPr lang="cs-CZ" dirty="0" smtClean="0"/>
              <a:t>( 4. p. – tě 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Doplňte tvary zájmena </a:t>
            </a:r>
            <a:r>
              <a:rPr lang="cs-CZ" b="1" dirty="0" smtClean="0">
                <a:solidFill>
                  <a:srgbClr val="FF0000"/>
                </a:solidFill>
              </a:rPr>
              <a:t>já</a:t>
            </a:r>
            <a:r>
              <a:rPr lang="cs-CZ" dirty="0" smtClean="0"/>
              <a:t> a napište pády: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95536" y="1628800"/>
            <a:ext cx="4388296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Myslíš na (já)? 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Při večeři seděl proti (já). 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Nepochybujte o (já).  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Maminka se ve (já) vidí.  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(Já) se to vůbec netýká.  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Bratr se (já) nepodobá.  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88024" y="2060848"/>
            <a:ext cx="4038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FF0000"/>
                </a:solidFill>
              </a:rPr>
              <a:t>(mě - 4. pád)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FF0000"/>
                </a:solidFill>
              </a:rPr>
              <a:t>( mně - 3. pád)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FF0000"/>
                </a:solidFill>
              </a:rPr>
              <a:t>(mně - 6. pád)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FF0000"/>
                </a:solidFill>
              </a:rPr>
              <a:t>(mně - 6. pád)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FF0000"/>
                </a:solidFill>
              </a:rPr>
              <a:t> ( mě - 2. pád)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FF0000"/>
                </a:solidFill>
              </a:rPr>
              <a:t> (mně – 3. pád) </a:t>
            </a:r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Test</a:t>
            </a:r>
          </a:p>
          <a:p>
            <a:r>
              <a:rPr lang="cs-CZ" dirty="0" smtClean="0"/>
              <a:t>Vyberte správnou variantu:</a:t>
            </a:r>
          </a:p>
          <a:p>
            <a:pPr>
              <a:buNone/>
            </a:pPr>
            <a:r>
              <a:rPr lang="cs-CZ" dirty="0" smtClean="0"/>
              <a:t>    A/ Mrzí mě, že mě nevěříš.                                B/ Úplně na mně zapomněli.</a:t>
            </a:r>
          </a:p>
          <a:p>
            <a:pPr>
              <a:buNone/>
            </a:pPr>
            <a:r>
              <a:rPr lang="cs-CZ" dirty="0" smtClean="0"/>
              <a:t>    C/ Nechoďte tam beze mě.</a:t>
            </a:r>
          </a:p>
          <a:p>
            <a:pPr>
              <a:buNone/>
            </a:pPr>
            <a:r>
              <a:rPr lang="cs-CZ" dirty="0" smtClean="0"/>
              <a:t>    D/ Vzpomněl sis na mně brzy.</a:t>
            </a:r>
          </a:p>
          <a:p>
            <a:pPr>
              <a:buNone/>
            </a:pPr>
            <a:r>
              <a:rPr lang="cs-CZ" dirty="0" smtClean="0"/>
              <a:t>    E/ Mluvil o mě, </a:t>
            </a:r>
            <a:r>
              <a:rPr lang="cs-CZ" smtClean="0"/>
              <a:t>ale neřekl mně to.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5868144" y="1700808"/>
            <a:ext cx="26277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</a:rPr>
              <a:t>Řešení testu</a:t>
            </a:r>
            <a:r>
              <a:rPr lang="cs-CZ" sz="36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cs-CZ" sz="3600" dirty="0" smtClean="0">
                <a:solidFill>
                  <a:srgbClr val="FF0000"/>
                </a:solidFill>
              </a:rPr>
              <a:t>C/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28800"/>
            <a:ext cx="3024336" cy="4525963"/>
          </a:xfrm>
        </p:spPr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Úkol</a:t>
            </a:r>
            <a:r>
              <a:rPr lang="cs-CZ" dirty="0" smtClean="0">
                <a:solidFill>
                  <a:srgbClr val="FF0000"/>
                </a:solidFill>
              </a:rPr>
              <a:t>: </a:t>
            </a:r>
            <a:r>
              <a:rPr lang="cs-CZ" dirty="0" smtClean="0"/>
              <a:t>Opravte titulek po nepozorném novináři. </a:t>
            </a:r>
          </a:p>
          <a:p>
            <a:r>
              <a:rPr lang="cs-CZ" dirty="0" smtClean="0"/>
              <a:t>Řešení zdůvodněte, určete pád zájmena</a:t>
            </a:r>
            <a:r>
              <a:rPr lang="cs-CZ" b="1" dirty="0" smtClean="0"/>
              <a:t> já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1026" name="Picture 2" descr="C:\Documents and Settings\Guest\Plocha\Untitled-Scanned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0648"/>
            <a:ext cx="5805124" cy="61206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  <a:p>
            <a:r>
              <a:rPr lang="cs-CZ" b="1" dirty="0" smtClean="0">
                <a:solidFill>
                  <a:srgbClr val="FF0000"/>
                </a:solidFill>
              </a:rPr>
              <a:t>Řešení úkolu</a:t>
            </a:r>
            <a:r>
              <a:rPr lang="cs-CZ" dirty="0" smtClean="0">
                <a:solidFill>
                  <a:srgbClr val="FF0000"/>
                </a:solidFill>
              </a:rPr>
              <a:t>:</a:t>
            </a:r>
          </a:p>
          <a:p>
            <a:r>
              <a:rPr lang="cs-CZ" dirty="0" smtClean="0"/>
              <a:t>Miluju, když o mně (6. p.) bulvár píše blbosti.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Zdroje </a:t>
            </a:r>
          </a:p>
          <a:p>
            <a:r>
              <a:rPr lang="cs-CZ" sz="2400" dirty="0" smtClean="0"/>
              <a:t>Věra Hartmannová a kolektiv, Pravidla českého pravopisu, Nakladatelství Olomouc s. r. o., Olomouc 2004</a:t>
            </a:r>
          </a:p>
          <a:p>
            <a:r>
              <a:rPr lang="cs-CZ" sz="2400" dirty="0" smtClean="0"/>
              <a:t>Microsoft Office Klipart</a:t>
            </a:r>
          </a:p>
          <a:p>
            <a:r>
              <a:rPr lang="cs-CZ" sz="2400" dirty="0" smtClean="0"/>
              <a:t>METRO, WOMEN </a:t>
            </a:r>
            <a:r>
              <a:rPr lang="cs-CZ" sz="2400" dirty="0" err="1" smtClean="0"/>
              <a:t>only</a:t>
            </a:r>
            <a:r>
              <a:rPr lang="cs-CZ" sz="2400" dirty="0" smtClean="0"/>
              <a:t>, listopad 2012,  Rozhovor s </a:t>
            </a:r>
            <a:r>
              <a:rPr lang="cs-CZ" sz="2400" dirty="0" err="1" smtClean="0"/>
              <a:t>Beth</a:t>
            </a:r>
            <a:r>
              <a:rPr lang="cs-CZ" sz="2400" dirty="0" smtClean="0"/>
              <a:t> </a:t>
            </a:r>
            <a:r>
              <a:rPr lang="cs-CZ" sz="2400" dirty="0" err="1" smtClean="0"/>
              <a:t>Ditto</a:t>
            </a:r>
            <a:r>
              <a:rPr lang="cs-CZ" sz="2400" smtClean="0"/>
              <a:t>,   str</a:t>
            </a:r>
            <a:r>
              <a:rPr lang="cs-CZ" sz="2400" dirty="0" smtClean="0"/>
              <a:t>. 22</a:t>
            </a:r>
          </a:p>
          <a:p>
            <a:endParaRPr lang="cs-CZ" sz="2400" dirty="0" smtClean="0"/>
          </a:p>
          <a:p>
            <a:pPr>
              <a:buNone/>
            </a:pPr>
            <a:r>
              <a:rPr lang="cs-CZ" dirty="0" smtClean="0"/>
              <a:t>   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448</Words>
  <Application>Microsoft Office PowerPoint</Application>
  <PresentationFormat>Předvádění na obrazovce (4:3)</PresentationFormat>
  <Paragraphs>70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Pravopis tvarů zájmena já</vt:lpstr>
      <vt:lpstr>Skloňujte osobní zájmeno já, uveďte kratší i delší tvary: </vt:lpstr>
      <vt:lpstr>Prezentace aplikace PowerPoint</vt:lpstr>
      <vt:lpstr>Doplňte tvary zájmena já a napište pády: 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Ševelová, Jana</cp:lastModifiedBy>
  <cp:revision>80</cp:revision>
  <dcterms:created xsi:type="dcterms:W3CDTF">2012-06-18T15:15:37Z</dcterms:created>
  <dcterms:modified xsi:type="dcterms:W3CDTF">2013-06-25T13:32:50Z</dcterms:modified>
</cp:coreProperties>
</file>