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63" r:id="rId5"/>
    <p:sldId id="264" r:id="rId6"/>
    <p:sldId id="265" r:id="rId7"/>
    <p:sldId id="267" r:id="rId8"/>
    <p:sldId id="266" r:id="rId9"/>
    <p:sldId id="26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60"/>
  </p:normalViewPr>
  <p:slideViewPr>
    <p:cSldViewPr>
      <p:cViewPr varScale="1">
        <p:scale>
          <a:sx n="106" d="100"/>
          <a:sy n="10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40BB4E-2633-4063-97C2-2670DEA63A79}" type="datetimeFigureOut">
              <a:rPr lang="cs-CZ" smtClean="0"/>
              <a:pPr/>
              <a:t>27. 1. 2014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Pravopisná hlídka 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62571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Pravopis vesele i vážně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29. 12. 2012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1. </a:t>
                      </a:r>
                      <a:r>
                        <a:rPr lang="cs-CZ" baseline="0" dirty="0" smtClean="0"/>
                        <a:t>-</a:t>
                      </a:r>
                      <a:r>
                        <a:rPr lang="cs-CZ" dirty="0" smtClean="0"/>
                        <a:t> 4. ročník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Fotografie</a:t>
                      </a:r>
                      <a:r>
                        <a:rPr lang="cs-CZ" baseline="0" dirty="0" smtClean="0"/>
                        <a:t> reklamních nápisů, reálných textů, tabulek, článků novin s pravopisnými chybami, ale i bez nich.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prozkoumají texty na fotografiích</a:t>
                      </a:r>
                      <a:r>
                        <a:rPr lang="cs-CZ" baseline="0" dirty="0" smtClean="0"/>
                        <a:t> a sami odhalí  pravopisné chyby , po krocích se seznámí s řešením.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Jana </a:t>
                      </a:r>
                      <a:r>
                        <a:rPr lang="cs-CZ" dirty="0" err="1" smtClean="0"/>
                        <a:t>Ševelová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VY_32_INOVACE_14_CSEV04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Pozorně čtěte  texty na následujících  fotografiích  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A, B, C, D, E.</a:t>
            </a:r>
          </a:p>
          <a:p>
            <a:r>
              <a:rPr lang="cs-CZ" dirty="0" smtClean="0">
                <a:latin typeface="Calibri" pitchFamily="34" charset="0"/>
              </a:rPr>
              <a:t>Odhalte pravopisné chyby.</a:t>
            </a:r>
          </a:p>
          <a:p>
            <a:r>
              <a:rPr lang="cs-CZ" dirty="0" smtClean="0">
                <a:latin typeface="Calibri" pitchFamily="34" charset="0"/>
              </a:rPr>
              <a:t>Některé texty mohou obsahovat více chyb, jiné </a:t>
            </a:r>
            <a:br>
              <a:rPr lang="cs-CZ" dirty="0" smtClean="0">
                <a:latin typeface="Calibri" pitchFamily="34" charset="0"/>
              </a:rPr>
            </a:br>
            <a:r>
              <a:rPr lang="cs-CZ" dirty="0" smtClean="0">
                <a:latin typeface="Calibri" pitchFamily="34" charset="0"/>
              </a:rPr>
              <a:t>mohou být bezchybné!</a:t>
            </a:r>
          </a:p>
          <a:p>
            <a:r>
              <a:rPr lang="cs-CZ" dirty="0" smtClean="0">
                <a:latin typeface="Calibri" pitchFamily="34" charset="0"/>
              </a:rPr>
              <a:t>Svá odhalení zapište.</a:t>
            </a:r>
          </a:p>
          <a:p>
            <a:r>
              <a:rPr lang="cs-CZ" dirty="0" smtClean="0">
                <a:latin typeface="Calibri" pitchFamily="34" charset="0"/>
              </a:rPr>
              <a:t>Řešení zdůvodněte.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Pravopisná hlídka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3"/>
          </p:nvPr>
        </p:nvSpPr>
        <p:spPr>
          <a:xfrm>
            <a:off x="4644008" y="116632"/>
            <a:ext cx="4041775" cy="639762"/>
          </a:xfrm>
        </p:spPr>
        <p:txBody>
          <a:bodyPr/>
          <a:lstStyle/>
          <a:p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>
                <a:latin typeface="Calibri" pitchFamily="34" charset="0"/>
              </a:rPr>
              <a:t>Řešení  úkolu           </a:t>
            </a:r>
            <a:r>
              <a:rPr lang="cs-CZ" sz="2800" b="1" dirty="0" smtClean="0">
                <a:latin typeface="Calibri" pitchFamily="34" charset="0"/>
              </a:rPr>
              <a:t>Chybně </a:t>
            </a:r>
            <a:r>
              <a:rPr lang="cs-CZ" sz="2800" dirty="0" smtClean="0">
                <a:latin typeface="Calibri" pitchFamily="34" charset="0"/>
              </a:rPr>
              <a:t>- </a:t>
            </a:r>
            <a:r>
              <a:rPr lang="cs-CZ" sz="2800" b="1" dirty="0" smtClean="0">
                <a:solidFill>
                  <a:schemeClr val="accent2"/>
                </a:solidFill>
                <a:latin typeface="Calibri" pitchFamily="34" charset="0"/>
              </a:rPr>
              <a:t>v</a:t>
            </a:r>
            <a:r>
              <a:rPr lang="cs-CZ" sz="2800" dirty="0" smtClean="0">
                <a:latin typeface="Calibri" pitchFamily="34" charset="0"/>
              </a:rPr>
              <a:t>ánoce,        </a:t>
            </a:r>
            <a:r>
              <a:rPr lang="cs-CZ" sz="2800" b="1" dirty="0" smtClean="0">
                <a:latin typeface="Calibri" pitchFamily="34" charset="0"/>
              </a:rPr>
              <a:t>správně- V</a:t>
            </a:r>
            <a:r>
              <a:rPr lang="cs-CZ" sz="2800" dirty="0" smtClean="0">
                <a:latin typeface="Calibri" pitchFamily="34" charset="0"/>
              </a:rPr>
              <a:t>ánoce</a:t>
            </a:r>
          </a:p>
          <a:p>
            <a:endParaRPr lang="cs-CZ" sz="2800" dirty="0" smtClean="0">
              <a:latin typeface="Calibri" pitchFamily="34" charset="0"/>
            </a:endParaRPr>
          </a:p>
          <a:p>
            <a:r>
              <a:rPr lang="cs-CZ" sz="2800" b="1" dirty="0" smtClean="0">
                <a:latin typeface="Calibri" pitchFamily="34" charset="0"/>
              </a:rPr>
              <a:t>Chybně</a:t>
            </a:r>
            <a:r>
              <a:rPr lang="cs-CZ" sz="2800" dirty="0" smtClean="0">
                <a:latin typeface="Calibri" pitchFamily="34" charset="0"/>
              </a:rPr>
              <a:t>- aby o </a:t>
            </a:r>
            <a:r>
              <a:rPr lang="cs-CZ" sz="2800" b="1" dirty="0" smtClean="0">
                <a:solidFill>
                  <a:schemeClr val="accent2"/>
                </a:solidFill>
                <a:latin typeface="Calibri" pitchFamily="34" charset="0"/>
              </a:rPr>
              <a:t>ní </a:t>
            </a:r>
            <a:r>
              <a:rPr lang="cs-CZ" sz="2800" dirty="0" smtClean="0">
                <a:latin typeface="Calibri" pitchFamily="34" charset="0"/>
              </a:rPr>
              <a:t> nepřišly,              </a:t>
            </a:r>
            <a:r>
              <a:rPr lang="cs-CZ" sz="2800" b="1" dirty="0" smtClean="0">
                <a:latin typeface="Calibri" pitchFamily="34" charset="0"/>
              </a:rPr>
              <a:t>správně</a:t>
            </a:r>
            <a:r>
              <a:rPr lang="cs-CZ" sz="2800" dirty="0" smtClean="0">
                <a:latin typeface="Calibri" pitchFamily="34" charset="0"/>
              </a:rPr>
              <a:t> - aby o</a:t>
            </a:r>
            <a:r>
              <a:rPr lang="cs-CZ" sz="2800" b="1" dirty="0" smtClean="0">
                <a:latin typeface="Calibri" pitchFamily="34" charset="0"/>
              </a:rPr>
              <a:t> ni </a:t>
            </a:r>
            <a:r>
              <a:rPr lang="cs-CZ" sz="2800" dirty="0" smtClean="0">
                <a:latin typeface="Calibri" pitchFamily="34" charset="0"/>
              </a:rPr>
              <a:t>nepřišly ( jde o 4. pád zájmena ona).</a:t>
            </a:r>
          </a:p>
          <a:p>
            <a:pPr>
              <a:buNone/>
            </a:pPr>
            <a:r>
              <a:rPr lang="cs-CZ" dirty="0" smtClean="0"/>
              <a:t>        </a:t>
            </a:r>
            <a:endParaRPr lang="cs-CZ" dirty="0"/>
          </a:p>
        </p:txBody>
      </p:sp>
      <p:pic>
        <p:nvPicPr>
          <p:cNvPr id="1027" name="Picture 3" descr="C:\Documents and Settings\Guest\Plocha\Untitled-Scanned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284539" cy="7146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5796136" y="260648"/>
            <a:ext cx="1882552" cy="639762"/>
          </a:xfrm>
        </p:spPr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796136" y="2276871"/>
            <a:ext cx="2890664" cy="3849291"/>
          </a:xfrm>
        </p:spPr>
        <p:txBody>
          <a:bodyPr>
            <a:normAutofit fontScale="92500"/>
          </a:bodyPr>
          <a:lstStyle/>
          <a:p>
            <a:r>
              <a:rPr lang="cs-CZ" sz="3000" dirty="0" smtClean="0">
                <a:latin typeface="Calibri" pitchFamily="34" charset="0"/>
              </a:rPr>
              <a:t>Řešení úkolu</a:t>
            </a:r>
          </a:p>
          <a:p>
            <a:r>
              <a:rPr lang="cs-CZ" sz="3000" b="1" dirty="0" smtClean="0">
                <a:latin typeface="Calibri" pitchFamily="34" charset="0"/>
              </a:rPr>
              <a:t>Chybně</a:t>
            </a:r>
            <a:r>
              <a:rPr lang="cs-CZ" sz="3000" dirty="0" smtClean="0">
                <a:latin typeface="Calibri" pitchFamily="34" charset="0"/>
              </a:rPr>
              <a:t>-</a:t>
            </a:r>
            <a:r>
              <a:rPr lang="cs-CZ" sz="3000" dirty="0" err="1" smtClean="0">
                <a:latin typeface="Calibri" pitchFamily="34" charset="0"/>
              </a:rPr>
              <a:t>v</a:t>
            </a:r>
            <a:r>
              <a:rPr lang="cs-CZ" sz="3000" b="1" dirty="0" err="1" smtClean="0">
                <a:solidFill>
                  <a:schemeClr val="accent2"/>
                </a:solidFill>
                <a:latin typeface="Calibri" pitchFamily="34" charset="0"/>
              </a:rPr>
              <a:t>ý</a:t>
            </a:r>
            <a:r>
              <a:rPr lang="cs-CZ" sz="3000" dirty="0" err="1" smtClean="0">
                <a:latin typeface="Calibri" pitchFamily="34" charset="0"/>
              </a:rPr>
              <a:t>řivky</a:t>
            </a:r>
            <a:r>
              <a:rPr lang="cs-CZ" sz="3000" dirty="0" smtClean="0">
                <a:latin typeface="Calibri" pitchFamily="34" charset="0"/>
              </a:rPr>
              <a:t> </a:t>
            </a:r>
          </a:p>
          <a:p>
            <a:endParaRPr lang="cs-CZ" sz="3000" dirty="0" smtClean="0">
              <a:latin typeface="Calibri" pitchFamily="34" charset="0"/>
            </a:endParaRPr>
          </a:p>
          <a:p>
            <a:pPr>
              <a:buNone/>
            </a:pPr>
            <a:r>
              <a:rPr lang="cs-CZ" sz="3000" dirty="0" smtClean="0">
                <a:latin typeface="Calibri" pitchFamily="34" charset="0"/>
              </a:rPr>
              <a:t>  </a:t>
            </a:r>
            <a:r>
              <a:rPr lang="cs-CZ" sz="3000" b="1" dirty="0" smtClean="0">
                <a:latin typeface="Calibri" pitchFamily="34" charset="0"/>
              </a:rPr>
              <a:t> Správně</a:t>
            </a:r>
            <a:r>
              <a:rPr lang="cs-CZ" sz="3000" dirty="0" smtClean="0">
                <a:latin typeface="Calibri" pitchFamily="34" charset="0"/>
              </a:rPr>
              <a:t>-v</a:t>
            </a:r>
            <a:r>
              <a:rPr lang="cs-CZ" sz="3000" b="1" dirty="0" smtClean="0">
                <a:latin typeface="Calibri" pitchFamily="34" charset="0"/>
              </a:rPr>
              <a:t>í</a:t>
            </a:r>
            <a:r>
              <a:rPr lang="cs-CZ" sz="3000" dirty="0" smtClean="0">
                <a:latin typeface="Calibri" pitchFamily="34" charset="0"/>
              </a:rPr>
              <a:t>řivky</a:t>
            </a:r>
          </a:p>
          <a:p>
            <a:pPr>
              <a:buNone/>
            </a:pPr>
            <a:r>
              <a:rPr lang="cs-CZ" sz="3000" dirty="0" smtClean="0">
                <a:latin typeface="Calibri" pitchFamily="34" charset="0"/>
              </a:rPr>
              <a:t>   Jde o krouživý pohyb vody, vodní vír.</a:t>
            </a:r>
          </a:p>
          <a:p>
            <a:pPr>
              <a:buNone/>
            </a:pPr>
            <a:r>
              <a:rPr lang="cs-CZ" dirty="0" smtClean="0"/>
              <a:t>                </a:t>
            </a:r>
            <a:endParaRPr lang="cs-CZ" dirty="0"/>
          </a:p>
        </p:txBody>
      </p:sp>
      <p:pic>
        <p:nvPicPr>
          <p:cNvPr id="2050" name="Picture 2" descr="C:\Documents and Settings\Guest\Plocha\Untitled-Scanned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5616624" cy="596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5076056" y="188640"/>
            <a:ext cx="2746648" cy="63976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292080" y="1628800"/>
            <a:ext cx="3394720" cy="4713386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alibri" pitchFamily="34" charset="0"/>
              </a:rPr>
              <a:t>Řešení úkolu</a:t>
            </a:r>
          </a:p>
          <a:p>
            <a:r>
              <a:rPr lang="cs-CZ" sz="2800" b="1" dirty="0" smtClean="0">
                <a:latin typeface="Calibri" pitchFamily="34" charset="0"/>
              </a:rPr>
              <a:t>Chybně: </a:t>
            </a:r>
            <a:r>
              <a:rPr lang="cs-CZ" sz="2800" dirty="0" smtClean="0">
                <a:latin typeface="Calibri" pitchFamily="34" charset="0"/>
              </a:rPr>
              <a:t>hlad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í</a:t>
            </a:r>
            <a:r>
              <a:rPr lang="cs-CZ" sz="2800" dirty="0" smtClean="0">
                <a:latin typeface="Calibri" pitchFamily="34" charset="0"/>
              </a:rPr>
              <a:t>cí bod</a:t>
            </a:r>
          </a:p>
          <a:p>
            <a:r>
              <a:rPr lang="cs-CZ" sz="2800" b="1" dirty="0" smtClean="0">
                <a:latin typeface="Calibri" pitchFamily="34" charset="0"/>
              </a:rPr>
              <a:t>Správně</a:t>
            </a:r>
            <a:r>
              <a:rPr lang="cs-CZ" sz="2800" dirty="0" smtClean="0">
                <a:latin typeface="Calibri" pitchFamily="34" charset="0"/>
              </a:rPr>
              <a:t>: hlad</a:t>
            </a:r>
            <a:r>
              <a:rPr lang="cs-CZ" sz="2800" b="1" dirty="0" smtClean="0">
                <a:latin typeface="Calibri" pitchFamily="34" charset="0"/>
              </a:rPr>
              <a:t>i</a:t>
            </a:r>
            <a:r>
              <a:rPr lang="cs-CZ" sz="2800" dirty="0" smtClean="0">
                <a:latin typeface="Calibri" pitchFamily="34" charset="0"/>
              </a:rPr>
              <a:t>cí bod </a:t>
            </a:r>
            <a:br>
              <a:rPr lang="cs-CZ" sz="2800" dirty="0" smtClean="0">
                <a:latin typeface="Calibri" pitchFamily="34" charset="0"/>
              </a:rPr>
            </a:br>
            <a:r>
              <a:rPr lang="cs-CZ" sz="2800" dirty="0" smtClean="0">
                <a:latin typeface="Calibri" pitchFamily="34" charset="0"/>
              </a:rPr>
              <a:t> </a:t>
            </a:r>
          </a:p>
          <a:p>
            <a:r>
              <a:rPr lang="cs-CZ" sz="2800" dirty="0" smtClean="0">
                <a:latin typeface="Calibri" pitchFamily="34" charset="0"/>
              </a:rPr>
              <a:t>Další příklad: vodicí pes je </a:t>
            </a:r>
            <a:r>
              <a:rPr lang="cs-CZ" sz="2800" smtClean="0">
                <a:latin typeface="Calibri" pitchFamily="34" charset="0"/>
              </a:rPr>
              <a:t>drahý   X   pes </a:t>
            </a:r>
            <a:r>
              <a:rPr lang="cs-CZ" sz="2800" dirty="0" smtClean="0">
                <a:latin typeface="Calibri" pitchFamily="34" charset="0"/>
              </a:rPr>
              <a:t>vodící svého pána byl pozorný</a:t>
            </a:r>
          </a:p>
        </p:txBody>
      </p:sp>
      <p:pic>
        <p:nvPicPr>
          <p:cNvPr id="3074" name="Picture 2" descr="C:\Documents and Settings\Guest\Plocha\IMG_20121230_135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9348"/>
            <a:ext cx="4816043" cy="6421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5508104" y="188640"/>
            <a:ext cx="2458616" cy="618083"/>
          </a:xfrm>
        </p:spPr>
        <p:txBody>
          <a:bodyPr/>
          <a:lstStyle/>
          <a:p>
            <a:r>
              <a:rPr lang="cs-CZ" dirty="0" smtClean="0"/>
              <a:t>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323528" y="5445224"/>
            <a:ext cx="8136904" cy="12843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alibri" pitchFamily="34" charset="0"/>
              </a:rPr>
              <a:t>Nápis je celý </a:t>
            </a:r>
            <a:r>
              <a:rPr lang="cs-CZ" sz="2800" b="1" dirty="0" smtClean="0">
                <a:latin typeface="Calibri" pitchFamily="34" charset="0"/>
              </a:rPr>
              <a:t>správně</a:t>
            </a:r>
            <a:r>
              <a:rPr lang="cs-CZ" sz="2800" dirty="0" smtClean="0">
                <a:latin typeface="Calibri" pitchFamily="34" charset="0"/>
              </a:rPr>
              <a:t>.</a:t>
            </a:r>
          </a:p>
          <a:p>
            <a:r>
              <a:rPr lang="cs-CZ" sz="2800" dirty="0" smtClean="0">
                <a:latin typeface="Calibri" pitchFamily="34" charset="0"/>
              </a:rPr>
              <a:t>šťastný nový rok – celý rok X Nový rok– pouze 1. 1.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5123" name="Picture 3" descr="C:\Documents and Settings\Guest\Plocha\IMG_20130102_192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20135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6876256" y="116632"/>
            <a:ext cx="1306488" cy="639762"/>
          </a:xfrm>
        </p:spPr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D)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395536" y="5013176"/>
            <a:ext cx="8291264" cy="968971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Calibri" pitchFamily="34" charset="0"/>
              </a:rPr>
              <a:t>Chybně: </a:t>
            </a:r>
            <a:r>
              <a:rPr lang="cs-CZ" sz="2800" dirty="0" err="1" smtClean="0">
                <a:latin typeface="Calibri" pitchFamily="34" charset="0"/>
              </a:rPr>
              <a:t>pedik</a:t>
            </a:r>
            <a:r>
              <a:rPr lang="cs-CZ" sz="2800" dirty="0" err="1" smtClean="0">
                <a:solidFill>
                  <a:srgbClr val="FF0000"/>
                </a:solidFill>
                <a:latin typeface="Calibri" pitchFamily="34" charset="0"/>
              </a:rPr>
              <a:t>ů</a:t>
            </a:r>
            <a:r>
              <a:rPr lang="cs-CZ" sz="2800" dirty="0" err="1" smtClean="0">
                <a:latin typeface="Calibri" pitchFamily="34" charset="0"/>
              </a:rPr>
              <a:t>ra</a:t>
            </a:r>
            <a:r>
              <a:rPr lang="cs-CZ" sz="2800" dirty="0" smtClean="0">
                <a:latin typeface="Calibri" pitchFamily="34" charset="0"/>
              </a:rPr>
              <a:t> - slovo cizího původu                                        Správně: pedik</a:t>
            </a:r>
            <a:r>
              <a:rPr lang="cs-CZ" sz="2800" b="1" dirty="0" smtClean="0">
                <a:latin typeface="Calibri" pitchFamily="34" charset="0"/>
              </a:rPr>
              <a:t>ú</a:t>
            </a:r>
            <a:r>
              <a:rPr lang="cs-CZ" sz="2800" dirty="0" smtClean="0">
                <a:latin typeface="Calibri" pitchFamily="34" charset="0"/>
              </a:rPr>
              <a:t>ra</a:t>
            </a:r>
            <a:r>
              <a:rPr lang="cs-CZ" sz="2800" b="1" dirty="0" smtClean="0">
                <a:latin typeface="Calibri" pitchFamily="34" charset="0"/>
              </a:rPr>
              <a:t>, </a:t>
            </a:r>
            <a:r>
              <a:rPr lang="cs-CZ" sz="2800" dirty="0" smtClean="0">
                <a:latin typeface="Calibri" pitchFamily="34" charset="0"/>
              </a:rPr>
              <a:t>protože kúra znamená léčebný postup, odborné ošetření (např. pitná kúra v lázních, manikúra).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4098" name="Picture 2" descr="C:\Documents and Settings\Guest\Plocha\IMG_20121227_142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Zdroje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39552" y="1844824"/>
            <a:ext cx="7931224" cy="3951288"/>
          </a:xfrm>
        </p:spPr>
        <p:txBody>
          <a:bodyPr/>
          <a:lstStyle/>
          <a:p>
            <a:pPr>
              <a:buNone/>
            </a:pPr>
            <a:endParaRPr lang="cs-CZ" sz="3200" dirty="0" smtClean="0">
              <a:latin typeface="Calibri" pitchFamily="34" charset="0"/>
            </a:endParaRPr>
          </a:p>
          <a:p>
            <a:r>
              <a:rPr lang="cs-CZ" sz="3200" dirty="0" smtClean="0">
                <a:latin typeface="Calibri" pitchFamily="34" charset="0"/>
              </a:rPr>
              <a:t>Slovník spisovné češtiny pro školu a veřejnost</a:t>
            </a:r>
            <a:r>
              <a:rPr lang="cs-CZ" sz="3200" smtClean="0">
                <a:latin typeface="Calibri" pitchFamily="34" charset="0"/>
              </a:rPr>
              <a:t>, Academia</a:t>
            </a:r>
            <a:r>
              <a:rPr lang="cs-CZ" sz="3200" dirty="0" smtClean="0">
                <a:latin typeface="Calibri" pitchFamily="34" charset="0"/>
              </a:rPr>
              <a:t>, Praha 2000</a:t>
            </a:r>
          </a:p>
          <a:p>
            <a:r>
              <a:rPr lang="cs-CZ" sz="3200" dirty="0" smtClean="0">
                <a:latin typeface="Calibri" pitchFamily="34" charset="0"/>
              </a:rPr>
              <a:t>Metro, MEN </a:t>
            </a:r>
            <a:r>
              <a:rPr lang="cs-CZ" sz="3200" dirty="0" err="1" smtClean="0">
                <a:latin typeface="Calibri" pitchFamily="34" charset="0"/>
              </a:rPr>
              <a:t>only</a:t>
            </a:r>
            <a:r>
              <a:rPr lang="cs-CZ" sz="3200" dirty="0" smtClean="0">
                <a:latin typeface="Calibri" pitchFamily="34" charset="0"/>
              </a:rPr>
              <a:t>, prosinec 2012, čl. Martin Doktor, kanoista, str. 13</a:t>
            </a:r>
          </a:p>
          <a:p>
            <a:r>
              <a:rPr lang="cs-CZ" sz="3200" dirty="0" smtClean="0">
                <a:latin typeface="Calibri" pitchFamily="34" charset="0"/>
              </a:rPr>
              <a:t>Metro, MEN </a:t>
            </a:r>
            <a:r>
              <a:rPr lang="cs-CZ" sz="3200" dirty="0" err="1" smtClean="0">
                <a:latin typeface="Calibri" pitchFamily="34" charset="0"/>
              </a:rPr>
              <a:t>only</a:t>
            </a:r>
            <a:r>
              <a:rPr lang="cs-CZ" sz="3200" dirty="0" smtClean="0">
                <a:latin typeface="Calibri" pitchFamily="34" charset="0"/>
              </a:rPr>
              <a:t>, prosinec 2012, čl.   Na den kustody v Pardubicích,str. 23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267</Words>
  <Application>Microsoft Office PowerPoint</Application>
  <PresentationFormat>Předvádění na obrazovce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Calibri</vt:lpstr>
      <vt:lpstr>Lucida Sans Unicode</vt:lpstr>
      <vt:lpstr>Verdana</vt:lpstr>
      <vt:lpstr>Wingdings 2</vt:lpstr>
      <vt:lpstr>Wingdings 3</vt:lpstr>
      <vt:lpstr>Motiv systému Office</vt:lpstr>
      <vt:lpstr>Shluk</vt:lpstr>
      <vt:lpstr>Pravopisná hlídka </vt:lpstr>
      <vt:lpstr>Pravopisná hlídka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Mikláš, Michal</cp:lastModifiedBy>
  <cp:revision>83</cp:revision>
  <dcterms:created xsi:type="dcterms:W3CDTF">2012-06-18T15:15:37Z</dcterms:created>
  <dcterms:modified xsi:type="dcterms:W3CDTF">2014-01-27T06:52:32Z</dcterms:modified>
</cp:coreProperties>
</file>