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63" r:id="rId6"/>
    <p:sldId id="267" r:id="rId7"/>
    <p:sldId id="269" r:id="rId8"/>
    <p:sldId id="268" r:id="rId9"/>
    <p:sldId id="27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1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25.6.2013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  Pravopisná překvapení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95805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Pravopis vesele i vážně 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1. – 4.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Testy a řešení testů – doplňování i/í</a:t>
                      </a:r>
                      <a:r>
                        <a:rPr lang="cs-CZ" baseline="0" dirty="0" smtClean="0"/>
                        <a:t>, y/ý po obojetných hláskách podle významů slov (str. 3 – 7)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řeší testy  po krocích podle zadání a pokynů učitele, postupně si kontrolují správnost dle prezentace.  Následně se seznámí s řešením na str. </a:t>
                      </a:r>
                      <a:r>
                        <a:rPr lang="cs-CZ" baseline="0" dirty="0" smtClean="0"/>
                        <a:t>8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Jana </a:t>
                      </a:r>
                      <a:r>
                        <a:rPr lang="cs-CZ" dirty="0" err="1" smtClean="0"/>
                        <a:t>Ševelová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VY_32_INOVACE_14_CSEV05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00B0F0"/>
                </a:solidFill>
              </a:rPr>
              <a:t>           Znáte vyjmenovaná slova po </a:t>
            </a:r>
            <a:r>
              <a:rPr lang="cs-CZ" sz="3500" b="1" dirty="0" smtClean="0">
                <a:solidFill>
                  <a:srgbClr val="FF0000"/>
                </a:solidFill>
              </a:rPr>
              <a:t>Z</a:t>
            </a:r>
            <a:r>
              <a:rPr lang="cs-CZ" b="1" dirty="0" smtClean="0"/>
              <a:t> </a:t>
            </a:r>
            <a:r>
              <a:rPr lang="cs-CZ" dirty="0" smtClean="0"/>
              <a:t>?</a:t>
            </a:r>
          </a:p>
          <a:p>
            <a:r>
              <a:rPr lang="cs-CZ" dirty="0" smtClean="0"/>
              <a:t>brzy</a:t>
            </a:r>
          </a:p>
          <a:p>
            <a:r>
              <a:rPr lang="cs-CZ" dirty="0" smtClean="0"/>
              <a:t>jazyk</a:t>
            </a:r>
          </a:p>
          <a:p>
            <a:r>
              <a:rPr lang="cs-CZ" dirty="0" smtClean="0"/>
              <a:t>nazývat se</a:t>
            </a:r>
          </a:p>
          <a:p>
            <a:r>
              <a:rPr lang="cs-CZ" dirty="0" smtClean="0"/>
              <a:t>Letiště Václava Havla Praha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Documents and Settings\Guest\Local Settings\Temporary Internet Files\Content.IE5\Q8PRGK1P\MP9004328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172508" cy="2781672"/>
          </a:xfrm>
          <a:prstGeom prst="rect">
            <a:avLst/>
          </a:prstGeom>
          <a:noFill/>
        </p:spPr>
      </p:pic>
      <p:pic>
        <p:nvPicPr>
          <p:cNvPr id="1028" name="Picture 4" descr="C:\Documents and Settings\Guest\Local Settings\Temporary Internet Files\Content.IE5\XE1EO7CJ\MP9003994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Doplňte i/í, y/ý a zapište správné dvojice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226774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1. b-t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2. b-</a:t>
            </a:r>
            <a:r>
              <a:rPr lang="cs-CZ" dirty="0" err="1" smtClean="0"/>
              <a:t>tař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3. </a:t>
            </a:r>
            <a:r>
              <a:rPr lang="cs-CZ" dirty="0" err="1" smtClean="0"/>
              <a:t>zlatob</a:t>
            </a:r>
            <a:r>
              <a:rPr lang="cs-CZ" dirty="0" smtClean="0"/>
              <a:t>-l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4. bab-</a:t>
            </a:r>
            <a:r>
              <a:rPr lang="cs-CZ" dirty="0" err="1" smtClean="0"/>
              <a:t>ka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5. b-</a:t>
            </a:r>
            <a:r>
              <a:rPr lang="cs-CZ" dirty="0" err="1" smtClean="0"/>
              <a:t>čiště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6. b-</a:t>
            </a:r>
            <a:r>
              <a:rPr lang="cs-CZ" dirty="0" err="1" smtClean="0"/>
              <a:t>kovec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7. </a:t>
            </a:r>
            <a:r>
              <a:rPr lang="cs-CZ" dirty="0" err="1" smtClean="0"/>
              <a:t>odb</a:t>
            </a:r>
            <a:r>
              <a:rPr lang="cs-CZ" dirty="0" smtClean="0"/>
              <a:t>-t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95936" y="1700808"/>
            <a:ext cx="5148064" cy="4813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A) druh javoru</a:t>
            </a:r>
            <a:br>
              <a:rPr lang="cs-CZ" dirty="0" smtClean="0"/>
            </a:br>
            <a:r>
              <a:rPr lang="cs-CZ" dirty="0" smtClean="0"/>
              <a:t>B) provést nedbale práci</a:t>
            </a:r>
            <a:br>
              <a:rPr lang="cs-CZ" dirty="0" smtClean="0"/>
            </a:br>
            <a:r>
              <a:rPr lang="cs-CZ" dirty="0" smtClean="0"/>
              <a:t>C) násadka biče</a:t>
            </a:r>
            <a:br>
              <a:rPr lang="cs-CZ" dirty="0" smtClean="0"/>
            </a:br>
            <a:r>
              <a:rPr lang="cs-CZ" dirty="0" smtClean="0"/>
              <a:t>D) karabáč, důtky</a:t>
            </a:r>
            <a:br>
              <a:rPr lang="cs-CZ" dirty="0" smtClean="0"/>
            </a:br>
            <a:r>
              <a:rPr lang="cs-CZ" dirty="0" smtClean="0"/>
              <a:t>E) léčivá rostlina, kvete žlutě</a:t>
            </a:r>
            <a:br>
              <a:rPr lang="cs-CZ" dirty="0" smtClean="0"/>
            </a:br>
            <a:r>
              <a:rPr lang="cs-CZ" dirty="0" smtClean="0"/>
              <a:t>F) jednotka množství informace</a:t>
            </a:r>
            <a:br>
              <a:rPr lang="cs-CZ" dirty="0" smtClean="0"/>
            </a:br>
            <a:r>
              <a:rPr lang="cs-CZ" dirty="0" smtClean="0"/>
              <a:t>G) zloděj vykrádající domy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1772816"/>
            <a:ext cx="23762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1. bit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2. </a:t>
            </a:r>
            <a:r>
              <a:rPr lang="cs-CZ" sz="2800" dirty="0" err="1" smtClean="0">
                <a:solidFill>
                  <a:srgbClr val="FF0000"/>
                </a:solidFill>
              </a:rPr>
              <a:t>bytař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3. zlatobýl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4. babyka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5. bičiště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6. býkovec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7. odbýt</a:t>
            </a:r>
          </a:p>
          <a:p>
            <a:endParaRPr lang="cs-CZ" dirty="0"/>
          </a:p>
        </p:txBody>
      </p:sp>
      <p:pic>
        <p:nvPicPr>
          <p:cNvPr id="4102" name="Picture 6" descr="C:\Documents and Settings\Guest\Local Settings\Temporary Internet Files\Content.IE5\Q8PRGK1P\MP9004069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376264" cy="190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Doplňte i/í, y/ý a zapište správné dvojice: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188255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sz="11200" dirty="0" smtClean="0"/>
          </a:p>
          <a:p>
            <a:r>
              <a:rPr lang="cs-CZ" sz="11200" dirty="0" smtClean="0"/>
              <a:t>1. l-</a:t>
            </a:r>
            <a:r>
              <a:rPr lang="cs-CZ" sz="11200" dirty="0" err="1" smtClean="0"/>
              <a:t>žiny</a:t>
            </a:r>
            <a:endParaRPr lang="cs-CZ" sz="11200" dirty="0" smtClean="0"/>
          </a:p>
          <a:p>
            <a:r>
              <a:rPr lang="cs-CZ" sz="11200" dirty="0" smtClean="0"/>
              <a:t>2. </a:t>
            </a:r>
            <a:r>
              <a:rPr lang="cs-CZ" sz="11200" dirty="0" err="1" smtClean="0"/>
              <a:t>vl</a:t>
            </a:r>
            <a:r>
              <a:rPr lang="cs-CZ" sz="11200" dirty="0" smtClean="0"/>
              <a:t>-s</a:t>
            </a:r>
          </a:p>
          <a:p>
            <a:r>
              <a:rPr lang="cs-CZ" sz="11200" dirty="0" smtClean="0"/>
              <a:t>3. l-</a:t>
            </a:r>
            <a:r>
              <a:rPr lang="cs-CZ" sz="11200" dirty="0" err="1" smtClean="0"/>
              <a:t>šej</a:t>
            </a:r>
            <a:endParaRPr lang="cs-CZ" sz="11200" dirty="0" smtClean="0"/>
          </a:p>
          <a:p>
            <a:r>
              <a:rPr lang="cs-CZ" sz="11200" dirty="0" smtClean="0"/>
              <a:t>4. </a:t>
            </a:r>
            <a:r>
              <a:rPr lang="cs-CZ" sz="11200" dirty="0" err="1" smtClean="0"/>
              <a:t>pl</a:t>
            </a:r>
            <a:r>
              <a:rPr lang="cs-CZ" sz="11200" dirty="0" smtClean="0"/>
              <a:t>-</a:t>
            </a:r>
            <a:r>
              <a:rPr lang="cs-CZ" sz="11200" dirty="0" err="1" smtClean="0"/>
              <a:t>tký</a:t>
            </a:r>
            <a:endParaRPr lang="cs-CZ" sz="11200" dirty="0" smtClean="0"/>
          </a:p>
          <a:p>
            <a:r>
              <a:rPr lang="cs-CZ" sz="11200" dirty="0" smtClean="0"/>
              <a:t>5.l-</a:t>
            </a:r>
            <a:r>
              <a:rPr lang="cs-CZ" sz="11200" dirty="0" err="1" smtClean="0"/>
              <a:t>kovec</a:t>
            </a:r>
            <a:endParaRPr lang="cs-CZ" sz="11200" dirty="0" smtClean="0"/>
          </a:p>
          <a:p>
            <a:r>
              <a:rPr lang="cs-CZ" sz="11200" dirty="0" smtClean="0"/>
              <a:t>6. l-n</a:t>
            </a:r>
          </a:p>
          <a:p>
            <a:r>
              <a:rPr lang="cs-CZ" sz="11200" dirty="0" smtClean="0"/>
              <a:t>7. l-</a:t>
            </a:r>
            <a:r>
              <a:rPr lang="cs-CZ" sz="11200" dirty="0" err="1" smtClean="0"/>
              <a:t>tý</a:t>
            </a:r>
            <a:r>
              <a:rPr lang="cs-CZ" sz="11200" dirty="0" smtClean="0"/>
              <a:t>	</a:t>
            </a:r>
            <a:r>
              <a:rPr lang="cs-CZ" sz="5100" dirty="0" smtClean="0"/>
              <a:t>	</a:t>
            </a:r>
            <a:r>
              <a:rPr lang="cs-CZ" dirty="0" smtClean="0"/>
              <a:t>	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093096" y="2060848"/>
            <a:ext cx="505090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A) divoký, zuřivý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B) mělký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C) menší ryba podobná kapru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D) zjara kvetoucí jedovatý keř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E) delší trámce pod břemeno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F) ozdobný pruh na stěně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G) vyrážka, ekzém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1700808"/>
            <a:ext cx="2016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1. ližiny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2. vlys	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3. lišej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4. plytký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5. lýkovec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6. lín	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7. lítý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483768" y="1484784"/>
            <a:ext cx="208823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1. pomyje</a:t>
            </a:r>
          </a:p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2. mihule</a:t>
            </a:r>
          </a:p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3. mýval</a:t>
            </a:r>
          </a:p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4. mísit</a:t>
            </a:r>
          </a:p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5. mišpule</a:t>
            </a:r>
          </a:p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6. mýto</a:t>
            </a:r>
          </a:p>
          <a:p>
            <a:pPr algn="l"/>
            <a:r>
              <a:rPr lang="cs-CZ" sz="2800" dirty="0" smtClean="0">
                <a:solidFill>
                  <a:srgbClr val="FF0000"/>
                </a:solidFill>
              </a:rPr>
              <a:t>7. mys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Doplňte i/í, y/ý  a zapište správné dvojice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217058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1. pom-je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2. m-</a:t>
            </a:r>
            <a:r>
              <a:rPr lang="cs-CZ" dirty="0" err="1" smtClean="0"/>
              <a:t>hule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3. m-val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4. m-</a:t>
            </a:r>
            <a:r>
              <a:rPr lang="cs-CZ" dirty="0" err="1" smtClean="0"/>
              <a:t>sit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5. m-špule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6. m-to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7. m-s</a:t>
            </a:r>
          </a:p>
          <a:p>
            <a:pPr>
              <a:buNone/>
            </a:pPr>
            <a:r>
              <a:rPr lang="cs-CZ" dirty="0" smtClean="0"/>
              <a:t>                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90688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A) poplatek za používání cest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B) strom nebo keř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C) zadělávat těsto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D) skalnatý výběžek do moře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E) medvěd, šelma žijící u vody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F) splašky při mytí nádobí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G) vodní obratlovec</a:t>
            </a:r>
            <a:endParaRPr lang="cs-CZ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8244408" y="52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Guest\Local Settings\Temporary Internet Files\Content.IE5\XE1EO7CJ\MP9004331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7232" y="0"/>
            <a:ext cx="15661232" cy="83255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Doplňte i/í, y/ý a správné dvojice zapište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2314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1. p-ch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2. p-kle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3. p-</a:t>
            </a:r>
            <a:r>
              <a:rPr lang="cs-CZ" dirty="0" err="1" smtClean="0"/>
              <a:t>ří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4. p-</a:t>
            </a:r>
            <a:r>
              <a:rPr lang="cs-CZ" dirty="0" err="1" smtClean="0"/>
              <a:t>chavka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5. p-</a:t>
            </a:r>
            <a:r>
              <a:rPr lang="cs-CZ" dirty="0" err="1" smtClean="0"/>
              <a:t>ce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6. p-ď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7. p-</a:t>
            </a:r>
            <a:r>
              <a:rPr lang="cs-CZ" dirty="0" err="1" smtClean="0"/>
              <a:t>ka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81128" y="2060848"/>
            <a:ext cx="476287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A) zbraň podobná kopí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B) jedlá houba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C) krmivo pro dobytek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D) stará délková míra, asi 20 cm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E) krádež polního majetku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F) intriky, úklady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G) chmýří, např. u pampelišek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55776" y="1628800"/>
            <a:ext cx="21602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1. pych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2. pikle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3. pýří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4. pýchavka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5. píce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6. píď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FF0000"/>
                </a:solidFill>
              </a:rPr>
              <a:t>7. píka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Doplňte i/í, y/ý a zapište správné dvojice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2232248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1. s-</a:t>
            </a:r>
            <a:r>
              <a:rPr lang="cs-CZ" dirty="0" err="1" smtClean="0"/>
              <a:t>vý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2. s-rovinka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3. s-</a:t>
            </a:r>
            <a:r>
              <a:rPr lang="cs-CZ" dirty="0" err="1" smtClean="0"/>
              <a:t>pka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4. s-</a:t>
            </a:r>
            <a:r>
              <a:rPr lang="cs-CZ" dirty="0" err="1" smtClean="0"/>
              <a:t>pek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5. s-pat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6. s-</a:t>
            </a:r>
            <a:r>
              <a:rPr lang="cs-CZ" dirty="0" err="1" smtClean="0"/>
              <a:t>tič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7. os-</a:t>
            </a:r>
            <a:r>
              <a:rPr lang="cs-CZ" dirty="0" err="1" smtClean="0"/>
              <a:t>pky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352" y="2060848"/>
            <a:ext cx="447064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 smtClean="0"/>
              <a:t>A) chraptět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B) pomocný karburátor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C) vnitřní povlak peřin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D) šedivý, našedlý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E) dětská nemoc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F) sklad na vymlácené obilí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G) jedlá houba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2060848"/>
            <a:ext cx="19442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1. sivý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2.syrovinka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3. sýpka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4. sypek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5. sípat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6. sytič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7. osypky</a:t>
            </a:r>
          </a:p>
          <a:p>
            <a:endParaRPr lang="cs-CZ" dirty="0"/>
          </a:p>
        </p:txBody>
      </p:sp>
      <p:pic>
        <p:nvPicPr>
          <p:cNvPr id="2050" name="Picture 2" descr="C:\Documents and Settings\Guest\Local Settings\Temporary Internet Files\Content.IE5\VGSK439Q\MC9001092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36712"/>
            <a:ext cx="155931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Řešení testů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3384376"/>
          </a:xfrm>
        </p:spPr>
        <p:txBody>
          <a:bodyPr>
            <a:normAutofit fontScale="92500" lnSpcReduction="10000"/>
          </a:bodyPr>
          <a:lstStyle/>
          <a:p>
            <a:endParaRPr lang="cs-CZ" sz="3600" dirty="0" smtClean="0"/>
          </a:p>
          <a:p>
            <a:r>
              <a:rPr lang="cs-CZ" sz="3600" dirty="0" smtClean="0"/>
              <a:t>B…..   1F, 2G, 3E, 4A, 5C, 6D, 7B</a:t>
            </a:r>
          </a:p>
          <a:p>
            <a:r>
              <a:rPr lang="cs-CZ" sz="3600" dirty="0" smtClean="0"/>
              <a:t>L …..   1E, 2F, 3G, 4B, 5C, 6D, 7A</a:t>
            </a:r>
          </a:p>
          <a:p>
            <a:r>
              <a:rPr lang="cs-CZ" sz="3600" dirty="0" smtClean="0"/>
              <a:t>M …   1F, 2G, 3E, 4C, 5B, 6A, 7D</a:t>
            </a:r>
          </a:p>
          <a:p>
            <a:r>
              <a:rPr lang="cs-CZ" sz="3600" dirty="0" smtClean="0"/>
              <a:t>P…..   1E, 2F, 3G, 4B, 5C, 6D, 7A</a:t>
            </a:r>
          </a:p>
          <a:p>
            <a:r>
              <a:rPr lang="cs-CZ" sz="3600" dirty="0" smtClean="0"/>
              <a:t>S…..    1D, 2G, 3F, 4C, 5A, 6B, 7E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</a:p>
          <a:p>
            <a:r>
              <a:rPr lang="cs-CZ" dirty="0" smtClean="0"/>
              <a:t>Slovník spisovné češtiny pro školu a veřejnost, </a:t>
            </a:r>
            <a:r>
              <a:rPr lang="cs-CZ" dirty="0" err="1" smtClean="0"/>
              <a:t>Akademia</a:t>
            </a:r>
            <a:r>
              <a:rPr lang="cs-CZ" dirty="0" smtClean="0"/>
              <a:t>, Praha 2000</a:t>
            </a:r>
          </a:p>
          <a:p>
            <a:r>
              <a:rPr lang="cs-CZ" dirty="0" smtClean="0"/>
              <a:t>Věra Hartmannová a kolektiv, Pravidla českého pravopisu, Nakladatelství Olomouc s. r. o., Olomouc 2004</a:t>
            </a:r>
          </a:p>
          <a:p>
            <a:r>
              <a:rPr lang="cs-CZ" dirty="0" smtClean="0"/>
              <a:t>Microsoft Office Klipart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609</Words>
  <Application>Microsoft Office PowerPoint</Application>
  <PresentationFormat>Předvádění na obrazovce (4:3)</PresentationFormat>
  <Paragraphs>156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  Pravopisná překvapení </vt:lpstr>
      <vt:lpstr>Prezentace aplikace PowerPoint</vt:lpstr>
      <vt:lpstr>Doplňte i/í, y/ý a zapište správné dvojice </vt:lpstr>
      <vt:lpstr>Doplňte i/í, y/ý a zapište správné dvojice: </vt:lpstr>
      <vt:lpstr>Doplňte i/í, y/ý  a zapište správné dvojice </vt:lpstr>
      <vt:lpstr>Doplňte i/í, y/ý a správné dvojice zapište </vt:lpstr>
      <vt:lpstr>Doplňte i/í, y/ý a zapište správné dvojice </vt:lpstr>
      <vt:lpstr>Řešení testů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Ševelová, Jana</cp:lastModifiedBy>
  <cp:revision>95</cp:revision>
  <dcterms:created xsi:type="dcterms:W3CDTF">2012-06-18T15:15:37Z</dcterms:created>
  <dcterms:modified xsi:type="dcterms:W3CDTF">2013-06-25T13:16:15Z</dcterms:modified>
</cp:coreProperties>
</file>