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gif" ContentType="image/gif"/>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3" r:id="rId2"/>
    <p:sldId id="264" r:id="rId3"/>
    <p:sldId id="257" r:id="rId4"/>
    <p:sldId id="267" r:id="rId5"/>
    <p:sldId id="273" r:id="rId6"/>
    <p:sldId id="268" r:id="rId7"/>
    <p:sldId id="259" r:id="rId8"/>
    <p:sldId id="260" r:id="rId9"/>
    <p:sldId id="269" r:id="rId10"/>
    <p:sldId id="261" r:id="rId11"/>
    <p:sldId id="270" r:id="rId12"/>
    <p:sldId id="262" r:id="rId13"/>
    <p:sldId id="265" r:id="rId14"/>
    <p:sldId id="271" r:id="rId15"/>
    <p:sldId id="272" r:id="rId16"/>
    <p:sldId id="266"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864"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A5C6C4-9D45-4CAB-ADF0-7BD7A61852B1}" type="datetimeFigureOut">
              <a:rPr lang="cs-CZ" smtClean="0"/>
              <a:pPr/>
              <a:t>10.3.2013</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B708B1-C2FC-4A05-A4EA-0C1C3A8CD16A}" type="slidenum">
              <a:rPr lang="cs-CZ" smtClean="0"/>
              <a:pPr/>
              <a:t>‹#›</a:t>
            </a:fld>
            <a:endParaRPr lang="cs-CZ" dirty="0"/>
          </a:p>
        </p:txBody>
      </p:sp>
    </p:spTree>
    <p:extLst>
      <p:ext uri="{BB962C8B-B14F-4D97-AF65-F5344CB8AC3E}">
        <p14:creationId xmlns="" xmlns:p14="http://schemas.microsoft.com/office/powerpoint/2010/main" val="1636296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1638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dirty="0" smtClean="0"/>
          </a:p>
        </p:txBody>
      </p:sp>
      <p:sp>
        <p:nvSpPr>
          <p:cNvPr id="16388"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6F95D2-67DF-483D-9DEC-40219591D4C4}" type="slidenum">
              <a:rPr lang="cs-CZ"/>
              <a:pPr/>
              <a:t>1</a:t>
            </a:fld>
            <a:endParaRPr lang="cs-CZ"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10</a:t>
            </a:fld>
            <a:endParaRPr lang="cs-CZ"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11</a:t>
            </a:fld>
            <a:endParaRPr lang="cs-CZ"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12</a:t>
            </a:fld>
            <a:endParaRPr lang="cs-CZ"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13</a:t>
            </a:fld>
            <a:endParaRPr lang="cs-CZ"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14</a:t>
            </a:fld>
            <a:endParaRPr lang="cs-CZ"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15</a:t>
            </a:fld>
            <a:endParaRPr lang="cs-CZ"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16</a:t>
            </a:fld>
            <a:endParaRPr lang="cs-CZ"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2</a:t>
            </a:fld>
            <a:endParaRPr lang="cs-CZ"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3</a:t>
            </a:fld>
            <a:endParaRPr lang="cs-CZ"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4</a:t>
            </a:fld>
            <a:endParaRPr lang="cs-CZ"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5</a:t>
            </a:fld>
            <a:endParaRPr lang="cs-CZ"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6</a:t>
            </a:fld>
            <a:endParaRPr lang="cs-CZ"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7</a:t>
            </a:fld>
            <a:endParaRPr lang="cs-CZ"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8</a:t>
            </a:fld>
            <a:endParaRPr lang="cs-CZ"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F1B708B1-C2FC-4A05-A4EA-0C1C3A8CD16A}" type="slidenum">
              <a:rPr lang="cs-CZ" smtClean="0"/>
              <a:pPr/>
              <a:t>9</a:t>
            </a:fld>
            <a:endParaRPr lang="cs-CZ"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8" name="Zástupný symbol pro zápatí 7"/>
          <p:cNvSpPr>
            <a:spLocks noGrp="1"/>
          </p:cNvSpPr>
          <p:nvPr>
            <p:ph type="ftr" sz="quarter" idx="11"/>
          </p:nvPr>
        </p:nvSpPr>
        <p:spPr/>
        <p:txBody>
          <a:bodyPr/>
          <a:lstStyle/>
          <a:p>
            <a:endParaRPr lang="cs-CZ" dirty="0"/>
          </a:p>
        </p:txBody>
      </p:sp>
      <p:sp>
        <p:nvSpPr>
          <p:cNvPr id="9" name="Zástupný symbol pro číslo snímku 8"/>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3" name="Zástupný symbol pro zápatí 2"/>
          <p:cNvSpPr>
            <a:spLocks noGrp="1"/>
          </p:cNvSpPr>
          <p:nvPr>
            <p:ph type="ftr" sz="quarter" idx="11"/>
          </p:nvPr>
        </p:nvSpPr>
        <p:spPr/>
        <p:txBody>
          <a:bodyPr/>
          <a:lstStyle/>
          <a:p>
            <a:endParaRPr lang="cs-CZ" dirty="0"/>
          </a:p>
        </p:txBody>
      </p:sp>
      <p:sp>
        <p:nvSpPr>
          <p:cNvPr id="4" name="Zástupný symbol pro číslo snímku 3"/>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F43D533-4599-4E5B-8FE4-D06FEF61AD50}" type="datetimeFigureOut">
              <a:rPr lang="cs-CZ" smtClean="0"/>
              <a:pPr/>
              <a:t>10.3.2013</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E852EF89-2BEA-4081-8ABF-63567EF34E48}" type="slidenum">
              <a:rPr lang="cs-CZ" smtClean="0"/>
              <a:pPr/>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43D533-4599-4E5B-8FE4-D06FEF61AD50}" type="datetimeFigureOut">
              <a:rPr lang="cs-CZ" smtClean="0"/>
              <a:pPr/>
              <a:t>10.3.2013</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52EF89-2BEA-4081-8ABF-63567EF34E48}"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6.wmf"/><Relationship Id="rId5" Type="http://schemas.openxmlformats.org/officeDocument/2006/relationships/image" Target="../media/image5.jpeg"/><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10.gif"/><Relationship Id="rId5" Type="http://schemas.openxmlformats.org/officeDocument/2006/relationships/image" Target="../media/image9.wmf"/><Relationship Id="rId4" Type="http://schemas.openxmlformats.org/officeDocument/2006/relationships/image" Target="../media/image8.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3238"/>
            <a:ext cx="7772400" cy="431800"/>
          </a:xfrm>
        </p:spPr>
        <p:txBody>
          <a:bodyPr>
            <a:noAutofit/>
          </a:bodyPr>
          <a:lstStyle/>
          <a:p>
            <a:pPr eaLnBrk="1" fontAlgn="auto" hangingPunct="1">
              <a:spcAft>
                <a:spcPts val="0"/>
              </a:spcAft>
              <a:defRPr/>
            </a:pPr>
            <a:r>
              <a:rPr lang="cs-CZ" sz="3600" b="1" dirty="0" smtClean="0">
                <a:solidFill>
                  <a:schemeClr val="tx2">
                    <a:satMod val="130000"/>
                  </a:schemeClr>
                </a:solidFill>
              </a:rPr>
              <a:t>Předpony s, z, vz</a:t>
            </a:r>
            <a:endParaRPr lang="cs-CZ" sz="3600" b="1" dirty="0">
              <a:solidFill>
                <a:schemeClr val="tx2">
                  <a:satMod val="130000"/>
                </a:schemeClr>
              </a:solidFill>
            </a:endParaRPr>
          </a:p>
        </p:txBody>
      </p:sp>
      <p:sp>
        <p:nvSpPr>
          <p:cNvPr id="4" name="Obdélník 3"/>
          <p:cNvSpPr/>
          <p:nvPr/>
        </p:nvSpPr>
        <p:spPr>
          <a:xfrm>
            <a:off x="0" y="6092825"/>
            <a:ext cx="9144000" cy="76517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dirty="0"/>
          </a:p>
        </p:txBody>
      </p:sp>
      <p:sp>
        <p:nvSpPr>
          <p:cNvPr id="8196" name="TextovéPole 4"/>
          <p:cNvSpPr txBox="1">
            <a:spLocks noChangeArrowheads="1"/>
          </p:cNvSpPr>
          <p:nvPr/>
        </p:nvSpPr>
        <p:spPr bwMode="auto">
          <a:xfrm>
            <a:off x="358775" y="6207125"/>
            <a:ext cx="8426450" cy="461963"/>
          </a:xfrm>
          <a:prstGeom prst="rect">
            <a:avLst/>
          </a:prstGeom>
          <a:noFill/>
          <a:ln w="9525">
            <a:noFill/>
            <a:miter lim="800000"/>
            <a:headEnd/>
            <a:tailEnd/>
          </a:ln>
        </p:spPr>
        <p:txBody>
          <a:bodyPr>
            <a:spAutoFit/>
          </a:bodyPr>
          <a:lstStyle/>
          <a:p>
            <a:r>
              <a:rPr lang="en-US" sz="2400" dirty="0">
                <a:solidFill>
                  <a:schemeClr val="bg1"/>
                </a:solidFill>
              </a:rPr>
              <a:t>Gymn</a:t>
            </a:r>
            <a:r>
              <a:rPr lang="cs-CZ" sz="2400" dirty="0">
                <a:solidFill>
                  <a:schemeClr val="bg1"/>
                </a:solidFill>
              </a:rPr>
              <a:t>ázium a Jazyková škola s právem státní jazykové zkoušky Zlín</a:t>
            </a:r>
          </a:p>
        </p:txBody>
      </p:sp>
      <p:cxnSp>
        <p:nvCxnSpPr>
          <p:cNvPr id="7" name="Přímá spojnice 6"/>
          <p:cNvCxnSpPr/>
          <p:nvPr/>
        </p:nvCxnSpPr>
        <p:spPr>
          <a:xfrm>
            <a:off x="727075" y="2349500"/>
            <a:ext cx="7669213"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nvGraphicFramePr>
        <p:xfrm>
          <a:off x="728663" y="2492375"/>
          <a:ext cx="7666515" cy="338836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Tematická oblast</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0" dirty="0" smtClean="0">
                          <a:latin typeface="+mn-lt"/>
                        </a:rPr>
                        <a:t> Pravopis</a:t>
                      </a:r>
                      <a:r>
                        <a:rPr lang="cs-CZ" b="0" baseline="0" dirty="0" smtClean="0">
                          <a:latin typeface="+mn-lt"/>
                        </a:rPr>
                        <a:t> vesele i vážně</a:t>
                      </a:r>
                      <a:endParaRPr lang="cs-CZ" b="0" dirty="0">
                        <a:latin typeface="+mn-lt"/>
                      </a:endParaRPr>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Datum vytvoření</a:t>
                      </a:r>
                      <a:endParaRPr lang="cs-CZ" b="1" dirty="0"/>
                    </a:p>
                  </a:txBody>
                  <a:tcPr/>
                </a:tc>
                <a:tc>
                  <a:txBody>
                    <a:bodyPr/>
                    <a:lstStyle/>
                    <a:p>
                      <a:r>
                        <a:rPr lang="cs-CZ" dirty="0" smtClean="0">
                          <a:latin typeface="+mn-lt"/>
                        </a:rPr>
                        <a:t>26. 12. 2012</a:t>
                      </a:r>
                      <a:endParaRPr lang="cs-CZ" dirty="0">
                        <a:latin typeface="+mn-lt"/>
                      </a:endParaRPr>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t>Ročník </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latin typeface="+mn-lt"/>
                        </a:rPr>
                        <a:t>Nižší ročníky osmiletého gymnázia</a:t>
                      </a:r>
                      <a:endParaRPr lang="cs-CZ" dirty="0">
                        <a:latin typeface="+mn-lt"/>
                      </a:endParaRPr>
                    </a:p>
                  </a:txBody>
                  <a:tcPr/>
                </a:tc>
              </a:tr>
              <a:tr h="332720">
                <a:tc>
                  <a:txBody>
                    <a:bodyPr/>
                    <a:lstStyle/>
                    <a:p>
                      <a:r>
                        <a:rPr lang="cs-CZ" b="1" dirty="0" smtClean="0"/>
                        <a:t>Stručný obsah</a:t>
                      </a:r>
                      <a:endParaRPr lang="cs-CZ" b="1" dirty="0"/>
                    </a:p>
                  </a:txBody>
                  <a:tcPr/>
                </a:tc>
                <a:tc>
                  <a:txBody>
                    <a:bodyPr/>
                    <a:lstStyle/>
                    <a:p>
                      <a:r>
                        <a:rPr lang="cs-CZ" dirty="0" smtClean="0">
                          <a:latin typeface="+mn-lt"/>
                        </a:rPr>
                        <a:t>Cvičení</a:t>
                      </a:r>
                      <a:r>
                        <a:rPr lang="cs-CZ" baseline="0" dirty="0" smtClean="0">
                          <a:latin typeface="+mn-lt"/>
                        </a:rPr>
                        <a:t> věnované předponám s, z, vz (u podstatných      a přídavných jmen, sloves a příslovcí).</a:t>
                      </a:r>
                      <a:endParaRPr lang="cs-CZ" dirty="0">
                        <a:latin typeface="+mn-lt"/>
                      </a:endParaRPr>
                    </a:p>
                  </a:txBody>
                  <a:tcPr/>
                </a:tc>
              </a:tr>
              <a:tr h="360040">
                <a:tc>
                  <a:txBody>
                    <a:bodyPr/>
                    <a:lstStyle/>
                    <a:p>
                      <a:r>
                        <a:rPr lang="cs-CZ" sz="1800" b="1" kern="1200" dirty="0" smtClean="0">
                          <a:effectLst/>
                        </a:rPr>
                        <a:t>Způsob využití</a:t>
                      </a:r>
                      <a:endParaRPr lang="cs-CZ" b="1" dirty="0"/>
                    </a:p>
                  </a:txBody>
                  <a:tcPr/>
                </a:tc>
                <a:tc>
                  <a:txBody>
                    <a:bodyPr/>
                    <a:lstStyle/>
                    <a:p>
                      <a:r>
                        <a:rPr lang="cs-CZ" dirty="0" smtClean="0">
                          <a:latin typeface="+mn-lt"/>
                        </a:rPr>
                        <a:t>Necháme</a:t>
                      </a:r>
                      <a:r>
                        <a:rPr lang="cs-CZ" baseline="0" dirty="0" smtClean="0">
                          <a:latin typeface="+mn-lt"/>
                        </a:rPr>
                        <a:t> žáky pracovat samostatně nebo s nimi procházíme jednotlivá cvičení. Po úkolu následuje řešení.</a:t>
                      </a:r>
                      <a:endParaRPr lang="cs-CZ" dirty="0">
                        <a:latin typeface="+mn-lt"/>
                      </a:endParaRPr>
                    </a:p>
                  </a:txBody>
                  <a:tcPr/>
                </a:tc>
              </a:tr>
              <a:tr h="360040">
                <a:tc>
                  <a:txBody>
                    <a:bodyPr/>
                    <a:lstStyle/>
                    <a:p>
                      <a:r>
                        <a:rPr lang="cs-CZ" sz="1800" b="1" kern="1200" dirty="0" smtClean="0">
                          <a:effectLst/>
                        </a:rPr>
                        <a:t>Autor</a:t>
                      </a:r>
                      <a:endParaRPr lang="cs-CZ" b="1" dirty="0"/>
                    </a:p>
                  </a:txBody>
                  <a:tcPr/>
                </a:tc>
                <a:tc>
                  <a:txBody>
                    <a:bodyPr/>
                    <a:lstStyle/>
                    <a:p>
                      <a:r>
                        <a:rPr lang="cs-CZ" dirty="0" smtClean="0">
                          <a:latin typeface="+mn-lt"/>
                        </a:rPr>
                        <a:t>Mgr. Martina</a:t>
                      </a:r>
                      <a:r>
                        <a:rPr lang="cs-CZ" baseline="0" dirty="0" smtClean="0">
                          <a:latin typeface="+mn-lt"/>
                        </a:rPr>
                        <a:t> Svízelová</a:t>
                      </a:r>
                      <a:endParaRPr lang="cs-CZ" dirty="0">
                        <a:latin typeface="+mn-lt"/>
                      </a:endParaRPr>
                    </a:p>
                  </a:txBody>
                  <a:tcPr/>
                </a:tc>
              </a:tr>
              <a:tr h="370840">
                <a:tc>
                  <a:txBody>
                    <a:bodyPr/>
                    <a:lstStyle/>
                    <a:p>
                      <a:r>
                        <a:rPr lang="cs-CZ" sz="1800" b="1" kern="1200" dirty="0" smtClean="0">
                          <a:effectLst/>
                        </a:rPr>
                        <a:t>Kód</a:t>
                      </a:r>
                      <a:endParaRPr lang="cs-CZ" b="1" dirty="0"/>
                    </a:p>
                  </a:txBody>
                  <a:tcPr/>
                </a:tc>
                <a:tc>
                  <a:txBody>
                    <a:bodyPr/>
                    <a:lstStyle/>
                    <a:p>
                      <a:r>
                        <a:rPr lang="cs-CZ" dirty="0" smtClean="0">
                          <a:latin typeface="+mn-lt"/>
                        </a:rPr>
                        <a:t>VY_32_INOVACE_14_CSVI11</a:t>
                      </a:r>
                      <a:endParaRPr lang="cs-CZ" dirty="0">
                        <a:latin typeface="+mn-lt"/>
                      </a:endParaRPr>
                    </a:p>
                  </a:txBody>
                  <a:tcPr/>
                </a:tc>
              </a:tr>
            </a:tbl>
          </a:graphicData>
        </a:graphic>
      </p:graphicFrame>
      <p:pic>
        <p:nvPicPr>
          <p:cNvPr id="8224" name="Picture 2"/>
          <p:cNvPicPr>
            <a:picLocks noChangeAspect="1" noChangeArrowheads="1"/>
          </p:cNvPicPr>
          <p:nvPr/>
        </p:nvPicPr>
        <p:blipFill>
          <a:blip r:embed="rId3"/>
          <a:srcRect/>
          <a:stretch>
            <a:fillRect/>
          </a:stretch>
        </p:blipFill>
        <p:spPr bwMode="auto">
          <a:xfrm>
            <a:off x="690563" y="188913"/>
            <a:ext cx="7743825" cy="1438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4. Poskládej přeházená písmena. </a:t>
            </a:r>
          </a:p>
        </p:txBody>
      </p:sp>
      <p:sp>
        <p:nvSpPr>
          <p:cNvPr id="4" name="Zástupný symbol pro obsah 3"/>
          <p:cNvSpPr>
            <a:spLocks noGrp="1"/>
          </p:cNvSpPr>
          <p:nvPr>
            <p:ph sz="half" idx="1"/>
          </p:nvPr>
        </p:nvSpPr>
        <p:spPr>
          <a:xfrm>
            <a:off x="571472" y="1571612"/>
            <a:ext cx="4038600" cy="4525963"/>
          </a:xfrm>
        </p:spPr>
        <p:txBody>
          <a:bodyPr>
            <a:normAutofit fontScale="92500" lnSpcReduction="10000"/>
          </a:bodyPr>
          <a:lstStyle/>
          <a:p>
            <a:pPr marL="514350" indent="-514350">
              <a:buFont typeface="+mj-lt"/>
              <a:buAutoNum type="arabicPeriod"/>
            </a:pPr>
            <a:r>
              <a:rPr lang="cs-CZ" dirty="0" smtClean="0"/>
              <a:t>r </a:t>
            </a:r>
            <a:r>
              <a:rPr lang="cs-CZ" dirty="0"/>
              <a:t>t a z k </a:t>
            </a:r>
            <a:r>
              <a:rPr lang="cs-CZ" dirty="0" smtClean="0"/>
              <a:t>a k</a:t>
            </a:r>
          </a:p>
          <a:p>
            <a:pPr marL="514350" indent="-514350">
              <a:buFont typeface="+mj-lt"/>
              <a:buAutoNum type="arabicPeriod"/>
            </a:pPr>
            <a:r>
              <a:rPr lang="cs-CZ" dirty="0" smtClean="0"/>
              <a:t>c </a:t>
            </a:r>
            <a:r>
              <a:rPr lang="cs-CZ" dirty="0"/>
              <a:t>z e h </a:t>
            </a:r>
            <a:r>
              <a:rPr lang="cs-CZ" dirty="0" smtClean="0"/>
              <a:t>ů s        </a:t>
            </a:r>
            <a:r>
              <a:rPr lang="cs-CZ" dirty="0"/>
              <a:t> </a:t>
            </a:r>
            <a:r>
              <a:rPr lang="cs-CZ" dirty="0" smtClean="0"/>
              <a:t>  </a:t>
            </a:r>
          </a:p>
          <a:p>
            <a:pPr marL="514350" indent="-514350">
              <a:buFont typeface="+mj-lt"/>
              <a:buAutoNum type="arabicPeriod"/>
            </a:pPr>
            <a:r>
              <a:rPr lang="cs-CZ" dirty="0" smtClean="0"/>
              <a:t>t </a:t>
            </a:r>
            <a:r>
              <a:rPr lang="cs-CZ" dirty="0"/>
              <a:t>ř i s p t a                </a:t>
            </a:r>
            <a:endParaRPr lang="cs-CZ" dirty="0" smtClean="0"/>
          </a:p>
          <a:p>
            <a:pPr marL="514350" indent="-514350">
              <a:buFont typeface="+mj-lt"/>
              <a:buAutoNum type="arabicPeriod"/>
            </a:pPr>
            <a:r>
              <a:rPr lang="cs-CZ" dirty="0" smtClean="0"/>
              <a:t>p </a:t>
            </a:r>
            <a:r>
              <a:rPr lang="cs-CZ" dirty="0"/>
              <a:t>ž o z d ě í n                </a:t>
            </a:r>
            <a:endParaRPr lang="cs-CZ" dirty="0" smtClean="0"/>
          </a:p>
          <a:p>
            <a:pPr marL="514350" indent="-514350">
              <a:buFont typeface="+mj-lt"/>
              <a:buAutoNum type="arabicPeriod"/>
            </a:pPr>
            <a:r>
              <a:rPr lang="cs-CZ" dirty="0" smtClean="0"/>
              <a:t>k</a:t>
            </a:r>
            <a:r>
              <a:rPr lang="cs-CZ" dirty="0"/>
              <a:t> m b o n j i z u  </a:t>
            </a:r>
          </a:p>
          <a:p>
            <a:pPr marL="514350" indent="-514350">
              <a:buFont typeface="+mj-lt"/>
              <a:buAutoNum type="arabicPeriod"/>
            </a:pPr>
            <a:endParaRPr lang="cs-CZ" dirty="0"/>
          </a:p>
        </p:txBody>
      </p:sp>
      <p:sp>
        <p:nvSpPr>
          <p:cNvPr id="5" name="Zástupný symbol pro obsah 4"/>
          <p:cNvSpPr>
            <a:spLocks noGrp="1"/>
          </p:cNvSpPr>
          <p:nvPr>
            <p:ph sz="half" idx="2"/>
          </p:nvPr>
        </p:nvSpPr>
        <p:spPr>
          <a:xfrm>
            <a:off x="4648200" y="1600200"/>
            <a:ext cx="4038600" cy="4900634"/>
          </a:xfrm>
        </p:spPr>
        <p:txBody>
          <a:bodyPr>
            <a:normAutofit fontScale="92500" lnSpcReduction="10000"/>
          </a:bodyPr>
          <a:lstStyle/>
          <a:p>
            <a:pPr>
              <a:buNone/>
            </a:pPr>
            <a:r>
              <a:rPr lang="cs-CZ" dirty="0"/>
              <a:t>Tajenka: </a:t>
            </a:r>
            <a:endParaRPr lang="cs-CZ" dirty="0" smtClean="0"/>
          </a:p>
          <a:p>
            <a:pPr>
              <a:buNone/>
            </a:pPr>
            <a:r>
              <a:rPr lang="cs-CZ" dirty="0" smtClean="0"/>
              <a:t>1. slovo</a:t>
            </a:r>
            <a:r>
              <a:rPr lang="cs-CZ" dirty="0"/>
              <a:t>, druhé písmeno __</a:t>
            </a:r>
          </a:p>
          <a:p>
            <a:pPr>
              <a:buNone/>
            </a:pPr>
            <a:r>
              <a:rPr lang="cs-CZ" dirty="0" smtClean="0"/>
              <a:t>4</a:t>
            </a:r>
            <a:r>
              <a:rPr lang="cs-CZ" dirty="0"/>
              <a:t>. slovo, páté písmeno __</a:t>
            </a:r>
          </a:p>
          <a:p>
            <a:pPr>
              <a:buNone/>
            </a:pPr>
            <a:r>
              <a:rPr lang="cs-CZ" dirty="0" smtClean="0"/>
              <a:t>4</a:t>
            </a:r>
            <a:r>
              <a:rPr lang="cs-CZ" dirty="0"/>
              <a:t>. slovo, třetí písmeno __</a:t>
            </a:r>
          </a:p>
          <a:p>
            <a:pPr>
              <a:buNone/>
            </a:pPr>
            <a:r>
              <a:rPr lang="cs-CZ" dirty="0" smtClean="0"/>
              <a:t>5</a:t>
            </a:r>
            <a:r>
              <a:rPr lang="cs-CZ" dirty="0"/>
              <a:t>. slovo, </a:t>
            </a:r>
            <a:r>
              <a:rPr lang="cs-CZ" dirty="0" smtClean="0"/>
              <a:t>deváté </a:t>
            </a:r>
            <a:r>
              <a:rPr lang="cs-CZ" dirty="0"/>
              <a:t>písmeno __</a:t>
            </a:r>
          </a:p>
          <a:p>
            <a:pPr>
              <a:buNone/>
            </a:pPr>
            <a:r>
              <a:rPr lang="cs-CZ" dirty="0" smtClean="0"/>
              <a:t>2</a:t>
            </a:r>
            <a:r>
              <a:rPr lang="cs-CZ" dirty="0"/>
              <a:t>. slovo, </a:t>
            </a:r>
            <a:r>
              <a:rPr lang="cs-CZ" dirty="0" smtClean="0"/>
              <a:t>páté </a:t>
            </a:r>
            <a:r>
              <a:rPr lang="cs-CZ" dirty="0"/>
              <a:t>písmeno __</a:t>
            </a:r>
          </a:p>
          <a:p>
            <a:pPr>
              <a:buNone/>
            </a:pPr>
            <a:r>
              <a:rPr lang="cs-CZ" dirty="0" smtClean="0"/>
              <a:t>3. </a:t>
            </a:r>
            <a:r>
              <a:rPr lang="cs-CZ" dirty="0"/>
              <a:t>slovo, čtvrté písmeno __</a:t>
            </a:r>
          </a:p>
          <a:p>
            <a:pPr>
              <a:buNone/>
            </a:pPr>
            <a:r>
              <a:rPr lang="cs-CZ" dirty="0" smtClean="0"/>
              <a:t>5</a:t>
            </a:r>
            <a:r>
              <a:rPr lang="cs-CZ" dirty="0"/>
              <a:t>. slovo, třetí písmeno __  ?</a:t>
            </a:r>
          </a:p>
          <a:p>
            <a:endParaRPr lang="cs-CZ" dirty="0" smtClean="0"/>
          </a:p>
          <a:p>
            <a:r>
              <a:rPr lang="cs-CZ" dirty="0" smtClean="0"/>
              <a:t>ch se počítá jako jedno písmeno</a:t>
            </a:r>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4</a:t>
            </a:r>
            <a:endParaRPr lang="cs-CZ" dirty="0"/>
          </a:p>
        </p:txBody>
      </p:sp>
      <p:sp>
        <p:nvSpPr>
          <p:cNvPr id="3" name="Zástupný symbol pro obsah 2"/>
          <p:cNvSpPr>
            <a:spLocks noGrp="1"/>
          </p:cNvSpPr>
          <p:nvPr>
            <p:ph idx="1"/>
          </p:nvPr>
        </p:nvSpPr>
        <p:spPr/>
        <p:txBody>
          <a:bodyPr/>
          <a:lstStyle/>
          <a:p>
            <a:r>
              <a:rPr lang="cs-CZ" dirty="0" smtClean="0"/>
              <a:t>Zkratka, schůze, spatřit, zpoždění, zkombinuj.</a:t>
            </a:r>
          </a:p>
          <a:p>
            <a:r>
              <a:rPr lang="cs-CZ" b="1" dirty="0" smtClean="0"/>
              <a:t>Tajenka: Kdo je to?</a:t>
            </a:r>
          </a:p>
          <a:p>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a:bodyPr>
          <a:lstStyle/>
          <a:p>
            <a:r>
              <a:rPr lang="cs-CZ" dirty="0"/>
              <a:t>5. Oprav chyby:  </a:t>
            </a:r>
          </a:p>
        </p:txBody>
      </p:sp>
      <p:sp>
        <p:nvSpPr>
          <p:cNvPr id="6" name="Zástupný symbol pro obsah 5"/>
          <p:cNvSpPr>
            <a:spLocks noGrp="1"/>
          </p:cNvSpPr>
          <p:nvPr>
            <p:ph idx="1"/>
          </p:nvPr>
        </p:nvSpPr>
        <p:spPr/>
        <p:txBody>
          <a:bodyPr/>
          <a:lstStyle/>
          <a:p>
            <a:pPr>
              <a:buNone/>
            </a:pPr>
            <a:r>
              <a:rPr lang="cs-CZ" dirty="0" smtClean="0"/>
              <a:t>   Maminka </a:t>
            </a:r>
            <a:r>
              <a:rPr lang="cs-CZ" dirty="0"/>
              <a:t>se sděsila když vyděla ten nepořádek. Zmokli sme na kúži. Musíš počkad až kaše stuhne.  Spozoroval fčas hrozýcí nebezpečí. Kluci se ztěsnaly do jednoho kupé. Ztěžuje si na časté bolesti hlavi. Pokusím se tu misku zlepit. Na koncert se sjely </a:t>
            </a:r>
            <a:r>
              <a:rPr lang="cs-CZ" dirty="0" smtClean="0"/>
              <a:t>fanoušci </a:t>
            </a:r>
            <a:r>
              <a:rPr lang="cs-CZ" dirty="0"/>
              <a:t>s celé České Republiky.Po tváři ji zkanula slza.          </a:t>
            </a:r>
          </a:p>
          <a:p>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5</a:t>
            </a:r>
            <a:endParaRPr lang="cs-CZ" dirty="0"/>
          </a:p>
        </p:txBody>
      </p:sp>
      <p:sp>
        <p:nvSpPr>
          <p:cNvPr id="3" name="Zástupný symbol pro obsah 2"/>
          <p:cNvSpPr>
            <a:spLocks noGrp="1"/>
          </p:cNvSpPr>
          <p:nvPr>
            <p:ph idx="1"/>
          </p:nvPr>
        </p:nvSpPr>
        <p:spPr/>
        <p:txBody>
          <a:bodyPr/>
          <a:lstStyle/>
          <a:p>
            <a:pPr>
              <a:buNone/>
            </a:pPr>
            <a:r>
              <a:rPr lang="cs-CZ" dirty="0" smtClean="0"/>
              <a:t>    Maminka se zděsila, když viděla ten nepořádek. Zmokli jsme na kůži. Musíš počkat, až kaše ztuhne.  Zpozoroval včas hrozící nebezpečí. Kluci se stěsnali do jednoho kupé. Stěžuje si na časté bolesti hlavy. Pokusím se tu misku slepit. Na koncert se sjeli fanoušci z celé České republiky. Po tváři jí skanula slza.          </a:t>
            </a:r>
          </a:p>
          <a:p>
            <a:pPr>
              <a:buNone/>
            </a:pPr>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itulis\AppData\Local\Microsoft\Windows\Temporary Internet Files\Content.IE5\QIYY10F3\MP900400462[1].jpg"/>
          <p:cNvPicPr>
            <a:picLocks noChangeAspect="1" noChangeArrowheads="1"/>
          </p:cNvPicPr>
          <p:nvPr/>
        </p:nvPicPr>
        <p:blipFill>
          <a:blip r:embed="rId3"/>
          <a:srcRect/>
          <a:stretch>
            <a:fillRect/>
          </a:stretch>
        </p:blipFill>
        <p:spPr bwMode="auto">
          <a:xfrm>
            <a:off x="714348" y="1214422"/>
            <a:ext cx="7786742" cy="5357850"/>
          </a:xfrm>
          <a:prstGeom prst="rect">
            <a:avLst/>
          </a:prstGeom>
          <a:noFill/>
        </p:spPr>
      </p:pic>
      <p:sp>
        <p:nvSpPr>
          <p:cNvPr id="2" name="Nadpis 1"/>
          <p:cNvSpPr>
            <a:spLocks noGrp="1"/>
          </p:cNvSpPr>
          <p:nvPr>
            <p:ph type="title"/>
          </p:nvPr>
        </p:nvSpPr>
        <p:spPr/>
        <p:txBody>
          <a:bodyPr/>
          <a:lstStyle/>
          <a:p>
            <a:r>
              <a:rPr lang="cs-CZ" dirty="0" smtClean="0"/>
              <a:t>Hádanka</a:t>
            </a:r>
            <a:endParaRPr lang="cs-CZ" dirty="0"/>
          </a:p>
        </p:txBody>
      </p:sp>
      <p:sp>
        <p:nvSpPr>
          <p:cNvPr id="3" name="Zástupný symbol pro obsah 2"/>
          <p:cNvSpPr>
            <a:spLocks noGrp="1"/>
          </p:cNvSpPr>
          <p:nvPr>
            <p:ph idx="1"/>
          </p:nvPr>
        </p:nvSpPr>
        <p:spPr/>
        <p:txBody>
          <a:bodyPr/>
          <a:lstStyle/>
          <a:p>
            <a:pPr algn="ctr">
              <a:buNone/>
            </a:pPr>
            <a:r>
              <a:rPr lang="cs-CZ" dirty="0" smtClean="0"/>
              <a:t>Ruce nemá</a:t>
            </a:r>
          </a:p>
          <a:p>
            <a:pPr algn="ctr">
              <a:buNone/>
            </a:pPr>
            <a:r>
              <a:rPr lang="cs-CZ" dirty="0" smtClean="0"/>
              <a:t>nohy nemá,</a:t>
            </a:r>
          </a:p>
          <a:p>
            <a:pPr algn="ctr">
              <a:buNone/>
            </a:pPr>
            <a:r>
              <a:rPr lang="cs-CZ" dirty="0" smtClean="0"/>
              <a:t>přece vrata </a:t>
            </a:r>
          </a:p>
          <a:p>
            <a:pPr algn="ctr">
              <a:buNone/>
            </a:pPr>
            <a:r>
              <a:rPr lang="cs-CZ" dirty="0" smtClean="0"/>
              <a:t>otevírá.</a:t>
            </a:r>
          </a:p>
          <a:p>
            <a:pPr algn="ctr">
              <a:buNone/>
            </a:pPr>
            <a:r>
              <a:rPr lang="cs-CZ" dirty="0" smtClean="0"/>
              <a:t>Kdo je to?</a:t>
            </a:r>
          </a:p>
          <a:p>
            <a:pPr algn="ctr">
              <a:buNone/>
            </a:pPr>
            <a:endParaRPr lang="cs-CZ" dirty="0" smtClean="0"/>
          </a:p>
          <a:p>
            <a:pPr algn="ctr">
              <a:buNone/>
            </a:pPr>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6</a:t>
            </a:r>
            <a:endParaRPr lang="cs-CZ" dirty="0"/>
          </a:p>
        </p:txBody>
      </p:sp>
      <p:sp>
        <p:nvSpPr>
          <p:cNvPr id="3" name="Zástupný symbol pro obsah 2"/>
          <p:cNvSpPr>
            <a:spLocks noGrp="1"/>
          </p:cNvSpPr>
          <p:nvPr>
            <p:ph idx="1"/>
          </p:nvPr>
        </p:nvSpPr>
        <p:spPr/>
        <p:txBody>
          <a:bodyPr/>
          <a:lstStyle/>
          <a:p>
            <a:r>
              <a:rPr lang="cs-CZ" dirty="0" smtClean="0"/>
              <a:t>Vítr</a:t>
            </a:r>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Prameny</a:t>
            </a:r>
            <a:endParaRPr lang="cs-CZ" dirty="0"/>
          </a:p>
        </p:txBody>
      </p:sp>
      <p:sp>
        <p:nvSpPr>
          <p:cNvPr id="3" name="Zástupný symbol pro obsah 2"/>
          <p:cNvSpPr>
            <a:spLocks noGrp="1"/>
          </p:cNvSpPr>
          <p:nvPr>
            <p:ph idx="1"/>
          </p:nvPr>
        </p:nvSpPr>
        <p:spPr/>
        <p:txBody>
          <a:bodyPr/>
          <a:lstStyle/>
          <a:p>
            <a:r>
              <a:rPr lang="cs-CZ" dirty="0" smtClean="0">
                <a:latin typeface="Calibri" pitchFamily="34" charset="0"/>
              </a:rPr>
              <a:t>HARTMANNOVÁ, V. a kol. </a:t>
            </a:r>
            <a:r>
              <a:rPr lang="cs-CZ" i="1" dirty="0" smtClean="0">
                <a:latin typeface="Calibri" pitchFamily="34" charset="0"/>
              </a:rPr>
              <a:t>Pravidla českého pravopisu</a:t>
            </a:r>
            <a:r>
              <a:rPr lang="cs-CZ" dirty="0" smtClean="0">
                <a:latin typeface="Calibri" pitchFamily="34" charset="0"/>
              </a:rPr>
              <a:t>. 5. vyd. Olomouc: Nakladatelství Olomouc, 2001. ISBN 80-7182-073-3. </a:t>
            </a:r>
          </a:p>
          <a:p>
            <a:r>
              <a:rPr lang="cs-CZ" smtClean="0"/>
              <a:t>Obrázky: Klipart </a:t>
            </a:r>
            <a:r>
              <a:rPr lang="cs-CZ" dirty="0" smtClean="0"/>
              <a:t>Microsoft Office</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Hádanka</a:t>
            </a:r>
            <a:endParaRPr lang="cs-CZ" dirty="0"/>
          </a:p>
        </p:txBody>
      </p:sp>
      <p:sp>
        <p:nvSpPr>
          <p:cNvPr id="3" name="Zástupný symbol pro obsah 2"/>
          <p:cNvSpPr>
            <a:spLocks noGrp="1"/>
          </p:cNvSpPr>
          <p:nvPr>
            <p:ph idx="1"/>
          </p:nvPr>
        </p:nvSpPr>
        <p:spPr/>
        <p:txBody>
          <a:bodyPr/>
          <a:lstStyle/>
          <a:p>
            <a:r>
              <a:rPr lang="cs-CZ" dirty="0" smtClean="0"/>
              <a:t>Po splnění všech úkolů a doplnění tajenek, vyjde hádanka.</a:t>
            </a:r>
          </a:p>
          <a:p>
            <a:r>
              <a:rPr lang="cs-CZ" dirty="0" smtClean="0"/>
              <a:t>Dokážeš ji uhodnout?</a:t>
            </a:r>
            <a:endParaRPr lang="cs-CZ" dirty="0"/>
          </a:p>
        </p:txBody>
      </p:sp>
      <p:pic>
        <p:nvPicPr>
          <p:cNvPr id="2050" name="Picture 2" descr="C:\Users\jitulis\AppData\Local\Microsoft\Windows\Temporary Internet Files\Content.IE5\JEM69A9V\MC900053962[1].wmf"/>
          <p:cNvPicPr>
            <a:picLocks noChangeAspect="1" noChangeArrowheads="1"/>
          </p:cNvPicPr>
          <p:nvPr/>
        </p:nvPicPr>
        <p:blipFill>
          <a:blip r:embed="rId3"/>
          <a:srcRect/>
          <a:stretch>
            <a:fillRect/>
          </a:stretch>
        </p:blipFill>
        <p:spPr bwMode="auto">
          <a:xfrm>
            <a:off x="4141317" y="3006547"/>
            <a:ext cx="3431079" cy="336551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vnoramenný trojúhelník 12"/>
          <p:cNvSpPr/>
          <p:nvPr/>
        </p:nvSpPr>
        <p:spPr>
          <a:xfrm>
            <a:off x="571472" y="3071810"/>
            <a:ext cx="428628" cy="571504"/>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cs-CZ" dirty="0"/>
          </a:p>
        </p:txBody>
      </p:sp>
      <p:sp>
        <p:nvSpPr>
          <p:cNvPr id="10" name="Obdélník 9"/>
          <p:cNvSpPr/>
          <p:nvPr/>
        </p:nvSpPr>
        <p:spPr>
          <a:xfrm>
            <a:off x="571472" y="2428868"/>
            <a:ext cx="714380" cy="50006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cs-CZ" dirty="0"/>
          </a:p>
        </p:txBody>
      </p:sp>
      <p:sp>
        <p:nvSpPr>
          <p:cNvPr id="9" name="Zaoblený obdélník 8"/>
          <p:cNvSpPr/>
          <p:nvPr/>
        </p:nvSpPr>
        <p:spPr>
          <a:xfrm>
            <a:off x="3857620" y="1357298"/>
            <a:ext cx="5072098" cy="52864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cs-CZ" dirty="0"/>
          </a:p>
        </p:txBody>
      </p:sp>
      <p:sp>
        <p:nvSpPr>
          <p:cNvPr id="4" name="Nadpis 3"/>
          <p:cNvSpPr>
            <a:spLocks noGrp="1"/>
          </p:cNvSpPr>
          <p:nvPr>
            <p:ph type="title"/>
          </p:nvPr>
        </p:nvSpPr>
        <p:spPr/>
        <p:txBody>
          <a:bodyPr>
            <a:normAutofit fontScale="90000"/>
          </a:bodyPr>
          <a:lstStyle/>
          <a:p>
            <a:r>
              <a:rPr lang="cs-CZ" dirty="0" smtClean="0"/>
              <a:t>1. Vypište slova s danou předponou:</a:t>
            </a:r>
            <a:endParaRPr lang="cs-CZ" dirty="0"/>
          </a:p>
        </p:txBody>
      </p:sp>
      <p:sp>
        <p:nvSpPr>
          <p:cNvPr id="5" name="Zástupný symbol pro obsah 4"/>
          <p:cNvSpPr>
            <a:spLocks noGrp="1"/>
          </p:cNvSpPr>
          <p:nvPr>
            <p:ph sz="half" idx="1"/>
          </p:nvPr>
        </p:nvSpPr>
        <p:spPr/>
        <p:txBody>
          <a:bodyPr>
            <a:normAutofit fontScale="62500" lnSpcReduction="20000"/>
          </a:bodyPr>
          <a:lstStyle/>
          <a:p>
            <a:pPr>
              <a:buNone/>
            </a:pPr>
            <a:endParaRPr lang="cs-CZ" dirty="0"/>
          </a:p>
          <a:p>
            <a:pPr>
              <a:buNone/>
            </a:pPr>
            <a:r>
              <a:rPr lang="cs-CZ" dirty="0"/>
              <a:t>  S</a:t>
            </a:r>
          </a:p>
          <a:p>
            <a:pPr>
              <a:buNone/>
            </a:pPr>
            <a:r>
              <a:rPr lang="cs-CZ" dirty="0" smtClean="0"/>
              <a:t>                                                                              </a:t>
            </a:r>
            <a:endParaRPr lang="cs-CZ" dirty="0"/>
          </a:p>
          <a:p>
            <a:pPr>
              <a:buNone/>
            </a:pPr>
            <a:r>
              <a:rPr lang="cs-CZ" dirty="0"/>
              <a:t>  </a:t>
            </a:r>
            <a:r>
              <a:rPr lang="cs-CZ" dirty="0" smtClean="0"/>
              <a:t>VZ</a:t>
            </a:r>
          </a:p>
          <a:p>
            <a:pPr>
              <a:buNone/>
            </a:pPr>
            <a:endParaRPr lang="cs-CZ" dirty="0"/>
          </a:p>
          <a:p>
            <a:pPr>
              <a:buNone/>
            </a:pPr>
            <a:endParaRPr lang="cs-CZ" dirty="0" smtClean="0"/>
          </a:p>
          <a:p>
            <a:pPr>
              <a:buNone/>
            </a:pPr>
            <a:r>
              <a:rPr lang="cs-CZ" dirty="0" smtClean="0"/>
              <a:t>   </a:t>
            </a:r>
            <a:r>
              <a:rPr lang="cs-CZ" dirty="0"/>
              <a:t>Z</a:t>
            </a:r>
          </a:p>
          <a:p>
            <a:pPr>
              <a:buNone/>
            </a:pPr>
            <a:r>
              <a:rPr lang="cs-CZ" dirty="0" smtClean="0"/>
              <a:t>  </a:t>
            </a:r>
            <a:r>
              <a:rPr lang="cs-CZ" dirty="0"/>
              <a:t> </a:t>
            </a:r>
          </a:p>
          <a:p>
            <a:pPr>
              <a:buNone/>
            </a:pPr>
            <a:r>
              <a:rPr lang="cs-CZ" dirty="0"/>
              <a:t> </a:t>
            </a:r>
          </a:p>
          <a:p>
            <a:pPr>
              <a:buNone/>
            </a:pPr>
            <a:r>
              <a:rPr lang="cs-CZ" dirty="0"/>
              <a:t> </a:t>
            </a:r>
          </a:p>
          <a:p>
            <a:pPr>
              <a:buNone/>
            </a:pPr>
            <a:r>
              <a:rPr lang="cs-CZ" dirty="0"/>
              <a:t> </a:t>
            </a:r>
          </a:p>
          <a:p>
            <a:pPr>
              <a:buNone/>
            </a:pPr>
            <a:r>
              <a:rPr lang="cs-CZ" dirty="0"/>
              <a:t> </a:t>
            </a:r>
          </a:p>
          <a:p>
            <a:pPr>
              <a:buNone/>
            </a:pPr>
            <a:r>
              <a:rPr lang="cs-CZ" dirty="0"/>
              <a:t> </a:t>
            </a:r>
          </a:p>
          <a:p>
            <a:pPr>
              <a:buNone/>
            </a:pPr>
            <a:r>
              <a:rPr lang="cs-CZ" dirty="0"/>
              <a:t>Vypiš prostřední písmeno druhého </a:t>
            </a:r>
            <a:endParaRPr lang="cs-CZ" dirty="0" smtClean="0"/>
          </a:p>
          <a:p>
            <a:pPr>
              <a:buNone/>
            </a:pPr>
            <a:r>
              <a:rPr lang="cs-CZ" dirty="0" smtClean="0"/>
              <a:t>slova </a:t>
            </a:r>
            <a:r>
              <a:rPr lang="cs-CZ" dirty="0"/>
              <a:t>s předponou </a:t>
            </a:r>
            <a:r>
              <a:rPr lang="cs-CZ" dirty="0" smtClean="0"/>
              <a:t>VZ. </a:t>
            </a:r>
            <a:r>
              <a:rPr lang="cs-CZ" dirty="0"/>
              <a:t>__</a:t>
            </a:r>
          </a:p>
          <a:p>
            <a:pPr>
              <a:buNone/>
            </a:pPr>
            <a:endParaRPr lang="cs-CZ" dirty="0"/>
          </a:p>
        </p:txBody>
      </p:sp>
      <p:sp>
        <p:nvSpPr>
          <p:cNvPr id="6" name="Zástupný symbol pro obsah 5"/>
          <p:cNvSpPr>
            <a:spLocks noGrp="1"/>
          </p:cNvSpPr>
          <p:nvPr>
            <p:ph sz="half" idx="2"/>
          </p:nvPr>
        </p:nvSpPr>
        <p:spPr>
          <a:xfrm>
            <a:off x="4648200" y="1600200"/>
            <a:ext cx="4038600" cy="4757758"/>
          </a:xfrm>
        </p:spPr>
        <p:txBody>
          <a:bodyPr>
            <a:normAutofit fontScale="62500" lnSpcReduction="20000"/>
          </a:bodyPr>
          <a:lstStyle/>
          <a:p>
            <a:pPr marL="514350" indent="-514350">
              <a:lnSpc>
                <a:spcPct val="220000"/>
              </a:lnSpc>
              <a:spcBef>
                <a:spcPts val="0"/>
              </a:spcBef>
              <a:buNone/>
            </a:pPr>
            <a:r>
              <a:rPr lang="cs-CZ" dirty="0" smtClean="0"/>
              <a:t>-BĚR              </a:t>
            </a:r>
            <a:r>
              <a:rPr lang="cs-CZ" dirty="0"/>
              <a:t>-</a:t>
            </a:r>
            <a:r>
              <a:rPr lang="cs-CZ" dirty="0" smtClean="0"/>
              <a:t>ŘÍCI </a:t>
            </a:r>
            <a:r>
              <a:rPr lang="cs-CZ" dirty="0"/>
              <a:t>SE              </a:t>
            </a:r>
            <a:r>
              <a:rPr lang="cs-CZ" dirty="0" smtClean="0"/>
              <a:t>  -HUDEBNIT</a:t>
            </a:r>
            <a:endParaRPr lang="cs-CZ" dirty="0"/>
          </a:p>
          <a:p>
            <a:pPr marL="514350" indent="-514350">
              <a:lnSpc>
                <a:spcPct val="220000"/>
              </a:lnSpc>
              <a:spcBef>
                <a:spcPts val="0"/>
              </a:spcBef>
              <a:buNone/>
            </a:pPr>
            <a:r>
              <a:rPr lang="cs-CZ" dirty="0"/>
              <a:t>-PASIT                 -TESK  </a:t>
            </a:r>
            <a:r>
              <a:rPr lang="cs-CZ" dirty="0" smtClean="0"/>
              <a:t>               -</a:t>
            </a:r>
            <a:r>
              <a:rPr lang="cs-CZ" dirty="0"/>
              <a:t>CHÁTRAT</a:t>
            </a:r>
          </a:p>
          <a:p>
            <a:pPr marL="514350" indent="-514350">
              <a:lnSpc>
                <a:spcPct val="220000"/>
              </a:lnSpc>
              <a:spcBef>
                <a:spcPts val="0"/>
              </a:spcBef>
              <a:buNone/>
            </a:pPr>
            <a:r>
              <a:rPr lang="cs-CZ" dirty="0"/>
              <a:t>-PADNOUT                -CELA    </a:t>
            </a:r>
            <a:r>
              <a:rPr lang="cs-CZ" dirty="0" smtClean="0"/>
              <a:t>    </a:t>
            </a:r>
            <a:r>
              <a:rPr lang="cs-CZ" dirty="0"/>
              <a:t>-CHOPIT SE</a:t>
            </a:r>
          </a:p>
          <a:p>
            <a:pPr marL="514350" indent="-514350">
              <a:lnSpc>
                <a:spcPct val="220000"/>
              </a:lnSpc>
              <a:spcBef>
                <a:spcPts val="0"/>
              </a:spcBef>
              <a:buNone/>
            </a:pPr>
            <a:r>
              <a:rPr lang="cs-CZ" dirty="0" smtClean="0"/>
              <a:t>-TRNULÝ         </a:t>
            </a:r>
            <a:r>
              <a:rPr lang="cs-CZ" dirty="0"/>
              <a:t>-</a:t>
            </a:r>
            <a:r>
              <a:rPr lang="cs-CZ" dirty="0" smtClean="0"/>
              <a:t>TICHLI             -</a:t>
            </a:r>
            <a:r>
              <a:rPr lang="cs-CZ" dirty="0"/>
              <a:t>LEVA</a:t>
            </a:r>
          </a:p>
          <a:p>
            <a:pPr marL="514350" indent="-514350">
              <a:lnSpc>
                <a:spcPct val="220000"/>
              </a:lnSpc>
              <a:spcBef>
                <a:spcPts val="0"/>
              </a:spcBef>
              <a:buNone/>
            </a:pPr>
            <a:r>
              <a:rPr lang="cs-CZ" dirty="0"/>
              <a:t>-TRHL         </a:t>
            </a:r>
            <a:r>
              <a:rPr lang="cs-CZ" dirty="0" smtClean="0"/>
              <a:t>      </a:t>
            </a:r>
            <a:r>
              <a:rPr lang="cs-CZ" dirty="0"/>
              <a:t>-BLEDLY  </a:t>
            </a:r>
            <a:r>
              <a:rPr lang="cs-CZ" dirty="0" smtClean="0"/>
              <a:t> </a:t>
            </a:r>
            <a:r>
              <a:rPr lang="cs-CZ" dirty="0"/>
              <a:t>- TROUCHNIVĚLÝ</a:t>
            </a:r>
          </a:p>
          <a:p>
            <a:pPr marL="514350" indent="-514350">
              <a:lnSpc>
                <a:spcPct val="220000"/>
              </a:lnSpc>
              <a:spcBef>
                <a:spcPts val="0"/>
              </a:spcBef>
              <a:buNone/>
            </a:pPr>
            <a:r>
              <a:rPr lang="cs-CZ" dirty="0"/>
              <a:t>-KROTIT                    -KUSIT  </a:t>
            </a:r>
            <a:r>
              <a:rPr lang="cs-CZ" dirty="0" smtClean="0"/>
              <a:t>          </a:t>
            </a:r>
            <a:r>
              <a:rPr lang="cs-CZ" dirty="0"/>
              <a:t>-RAZILA</a:t>
            </a:r>
          </a:p>
          <a:p>
            <a:pPr marL="514350" indent="-514350">
              <a:lnSpc>
                <a:spcPct val="220000"/>
              </a:lnSpc>
              <a:spcBef>
                <a:spcPts val="0"/>
              </a:spcBef>
              <a:buNone/>
            </a:pPr>
            <a:r>
              <a:rPr lang="cs-CZ" dirty="0"/>
              <a:t>-BALIT                     -TRATIT   </a:t>
            </a:r>
            <a:r>
              <a:rPr lang="cs-CZ" dirty="0" smtClean="0"/>
              <a:t>      </a:t>
            </a:r>
            <a:r>
              <a:rPr lang="cs-CZ" dirty="0"/>
              <a:t>-CEPENĚT</a:t>
            </a:r>
          </a:p>
          <a:p>
            <a:pPr marL="514350" indent="-514350">
              <a:lnSpc>
                <a:spcPct val="220000"/>
              </a:lnSpc>
              <a:spcBef>
                <a:spcPts val="0"/>
              </a:spcBef>
              <a:buNone/>
            </a:pPr>
            <a:r>
              <a:rPr lang="cs-CZ" dirty="0"/>
              <a:t>-HROMÁŽDĚNÍ         </a:t>
            </a:r>
            <a:r>
              <a:rPr lang="cs-CZ" dirty="0" smtClean="0"/>
              <a:t>-</a:t>
            </a:r>
            <a:r>
              <a:rPr lang="cs-CZ" dirty="0"/>
              <a:t>TRÁVIT   </a:t>
            </a:r>
            <a:r>
              <a:rPr lang="cs-CZ" dirty="0" smtClean="0"/>
              <a:t>  -DOROVAT</a:t>
            </a:r>
            <a:endParaRPr lang="cs-CZ" dirty="0"/>
          </a:p>
          <a:p>
            <a:pPr>
              <a:lnSpc>
                <a:spcPct val="220000"/>
              </a:lnSpc>
              <a:spcBef>
                <a:spcPts val="0"/>
              </a:spcBef>
            </a:pPr>
            <a:endParaRPr lang="cs-CZ" dirty="0"/>
          </a:p>
        </p:txBody>
      </p:sp>
      <p:sp>
        <p:nvSpPr>
          <p:cNvPr id="8" name="Elipsa 7"/>
          <p:cNvSpPr/>
          <p:nvPr/>
        </p:nvSpPr>
        <p:spPr>
          <a:xfrm>
            <a:off x="571472" y="1643050"/>
            <a:ext cx="928694"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S</a:t>
            </a:r>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smtClean="0"/>
              <a:t>Řešení 1</a:t>
            </a:r>
            <a:endParaRPr lang="cs-CZ" dirty="0"/>
          </a:p>
        </p:txBody>
      </p:sp>
      <p:sp>
        <p:nvSpPr>
          <p:cNvPr id="6" name="Zástupný symbol pro obsah 5"/>
          <p:cNvSpPr>
            <a:spLocks noGrp="1"/>
          </p:cNvSpPr>
          <p:nvPr>
            <p:ph idx="1"/>
          </p:nvPr>
        </p:nvSpPr>
        <p:spPr/>
        <p:txBody>
          <a:bodyPr/>
          <a:lstStyle/>
          <a:p>
            <a:r>
              <a:rPr lang="cs-CZ" dirty="0" smtClean="0"/>
              <a:t>sběr, spasit, stesk, spadnout, strhl, srazila, sbalit, shromáždění, strávit, strnulý</a:t>
            </a:r>
          </a:p>
          <a:p>
            <a:r>
              <a:rPr lang="cs-CZ" dirty="0" smtClean="0"/>
              <a:t>zříci se, zhudebnit, zchátrat, zcela, ztichli, zleva, zbledly, ztrouchnivělý, ztratit, zcepenět, zkrotit, zkusit </a:t>
            </a:r>
          </a:p>
          <a:p>
            <a:r>
              <a:rPr lang="cs-CZ" dirty="0" smtClean="0"/>
              <a:t>vzchopit se, </a:t>
            </a:r>
            <a:r>
              <a:rPr lang="cs-CZ" u="sng" dirty="0" smtClean="0"/>
              <a:t>vzdorovat</a:t>
            </a:r>
          </a:p>
          <a:p>
            <a:endParaRPr lang="cs-CZ" dirty="0" smtClean="0"/>
          </a:p>
          <a:p>
            <a:r>
              <a:rPr lang="cs-CZ" b="1" dirty="0" smtClean="0"/>
              <a:t>Tajenka: R</a:t>
            </a:r>
            <a:endParaRPr lang="cs-CZ"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2. Spojte vhodné dvojice slov:</a:t>
            </a:r>
          </a:p>
        </p:txBody>
      </p:sp>
      <p:sp>
        <p:nvSpPr>
          <p:cNvPr id="5" name="Zástupný symbol pro obsah 4"/>
          <p:cNvSpPr>
            <a:spLocks noGrp="1"/>
          </p:cNvSpPr>
          <p:nvPr>
            <p:ph idx="1"/>
          </p:nvPr>
        </p:nvSpPr>
        <p:spPr>
          <a:xfrm>
            <a:off x="457200" y="1142984"/>
            <a:ext cx="8401080" cy="5357850"/>
          </a:xfrm>
        </p:spPr>
        <p:txBody>
          <a:bodyPr>
            <a:normAutofit fontScale="47500" lnSpcReduction="20000"/>
          </a:bodyPr>
          <a:lstStyle/>
          <a:p>
            <a:pPr>
              <a:lnSpc>
                <a:spcPct val="170000"/>
              </a:lnSpc>
              <a:spcBef>
                <a:spcPts val="0"/>
              </a:spcBef>
              <a:buNone/>
            </a:pPr>
            <a:r>
              <a:rPr lang="cs-CZ" dirty="0"/>
              <a:t>svážet                      </a:t>
            </a:r>
            <a:r>
              <a:rPr lang="cs-CZ" dirty="0" smtClean="0"/>
              <a:t>vlajku           </a:t>
            </a:r>
            <a:r>
              <a:rPr lang="cs-CZ" b="1" dirty="0">
                <a:solidFill>
                  <a:schemeClr val="tx2">
                    <a:lumMod val="60000"/>
                    <a:lumOff val="40000"/>
                  </a:schemeClr>
                </a:solidFill>
              </a:rPr>
              <a:t>C</a:t>
            </a:r>
            <a:r>
              <a:rPr lang="cs-CZ" dirty="0"/>
              <a:t>   </a:t>
            </a:r>
            <a:r>
              <a:rPr lang="cs-CZ" dirty="0" smtClean="0"/>
              <a:t>    </a:t>
            </a:r>
            <a:r>
              <a:rPr lang="cs-CZ" dirty="0" smtClean="0">
                <a:solidFill>
                  <a:srgbClr val="FF0000"/>
                </a:solidFill>
              </a:rPr>
              <a:t>↓</a:t>
            </a:r>
            <a:r>
              <a:rPr lang="cs-CZ" dirty="0" smtClean="0"/>
              <a:t>                         </a:t>
            </a:r>
            <a:r>
              <a:rPr lang="cs-CZ" i="1" dirty="0" smtClean="0"/>
              <a:t>sklidit                    </a:t>
            </a:r>
            <a:r>
              <a:rPr lang="cs-CZ" i="1" dirty="0"/>
              <a:t>noha         </a:t>
            </a:r>
            <a:r>
              <a:rPr lang="cs-CZ" i="1" dirty="0" smtClean="0"/>
              <a:t>  </a:t>
            </a:r>
            <a:r>
              <a:rPr lang="cs-CZ" b="1" i="1" dirty="0" smtClean="0">
                <a:solidFill>
                  <a:srgbClr val="7030A0"/>
                </a:solidFill>
              </a:rPr>
              <a:t>N    </a:t>
            </a:r>
            <a:r>
              <a:rPr lang="cs-CZ" dirty="0" smtClean="0">
                <a:solidFill>
                  <a:srgbClr val="FF0000"/>
                </a:solidFill>
              </a:rPr>
              <a:t>↓</a:t>
            </a:r>
            <a:endParaRPr lang="cs-CZ" dirty="0">
              <a:solidFill>
                <a:srgbClr val="FF0000"/>
              </a:solidFill>
            </a:endParaRPr>
          </a:p>
          <a:p>
            <a:pPr>
              <a:lnSpc>
                <a:spcPct val="170000"/>
              </a:lnSpc>
              <a:spcBef>
                <a:spcPts val="0"/>
              </a:spcBef>
              <a:buNone/>
            </a:pPr>
            <a:r>
              <a:rPr lang="cs-CZ" dirty="0"/>
              <a:t>vztyčit                   </a:t>
            </a:r>
            <a:r>
              <a:rPr lang="cs-CZ" dirty="0" smtClean="0"/>
              <a:t>   prkna           </a:t>
            </a:r>
            <a:r>
              <a:rPr lang="cs-CZ" b="1" dirty="0">
                <a:solidFill>
                  <a:schemeClr val="accent2">
                    <a:lumMod val="40000"/>
                    <a:lumOff val="60000"/>
                  </a:schemeClr>
                </a:solidFill>
              </a:rPr>
              <a:t>N</a:t>
            </a:r>
            <a:r>
              <a:rPr lang="cs-CZ" dirty="0">
                <a:solidFill>
                  <a:schemeClr val="accent2">
                    <a:lumMod val="40000"/>
                    <a:lumOff val="60000"/>
                  </a:schemeClr>
                </a:solidFill>
              </a:rPr>
              <a:t> </a:t>
            </a:r>
            <a:r>
              <a:rPr lang="cs-CZ" dirty="0"/>
              <a:t>  </a:t>
            </a:r>
            <a:r>
              <a:rPr lang="cs-CZ" dirty="0" smtClean="0"/>
              <a:t>                                </a:t>
            </a:r>
            <a:r>
              <a:rPr lang="cs-CZ" i="1" dirty="0" smtClean="0"/>
              <a:t>scvrklá                  </a:t>
            </a:r>
            <a:r>
              <a:rPr lang="cs-CZ" i="1" dirty="0"/>
              <a:t>výstavu    </a:t>
            </a:r>
            <a:r>
              <a:rPr lang="cs-CZ" i="1" dirty="0" smtClean="0"/>
              <a:t>  </a:t>
            </a:r>
            <a:r>
              <a:rPr lang="cs-CZ" b="1" i="1" dirty="0">
                <a:solidFill>
                  <a:srgbClr val="00B050"/>
                </a:solidFill>
              </a:rPr>
              <a:t>Á</a:t>
            </a:r>
          </a:p>
          <a:p>
            <a:pPr>
              <a:lnSpc>
                <a:spcPct val="170000"/>
              </a:lnSpc>
              <a:spcBef>
                <a:spcPts val="0"/>
              </a:spcBef>
              <a:buNone/>
            </a:pPr>
            <a:r>
              <a:rPr lang="cs-CZ" dirty="0"/>
              <a:t>smazat               </a:t>
            </a:r>
            <a:r>
              <a:rPr lang="cs-CZ" dirty="0" smtClean="0"/>
              <a:t>      </a:t>
            </a:r>
            <a:r>
              <a:rPr lang="cs-CZ" dirty="0"/>
              <a:t>déšť        </a:t>
            </a:r>
            <a:r>
              <a:rPr lang="cs-CZ" dirty="0" smtClean="0"/>
              <a:t>     </a:t>
            </a:r>
            <a:r>
              <a:rPr lang="cs-CZ" b="1" dirty="0">
                <a:solidFill>
                  <a:schemeClr val="tx2">
                    <a:lumMod val="50000"/>
                  </a:schemeClr>
                </a:solidFill>
              </a:rPr>
              <a:t>N</a:t>
            </a:r>
            <a:r>
              <a:rPr lang="cs-CZ" dirty="0"/>
              <a:t>  </a:t>
            </a:r>
            <a:r>
              <a:rPr lang="cs-CZ" dirty="0" smtClean="0"/>
              <a:t>                                 </a:t>
            </a:r>
            <a:r>
              <a:rPr lang="cs-CZ" i="1" dirty="0" smtClean="0"/>
              <a:t>vzlétnout              </a:t>
            </a:r>
            <a:r>
              <a:rPr lang="cs-CZ" i="1" dirty="0"/>
              <a:t>listí         </a:t>
            </a:r>
            <a:r>
              <a:rPr lang="cs-CZ" i="1" dirty="0" smtClean="0"/>
              <a:t>    </a:t>
            </a:r>
            <a:r>
              <a:rPr lang="cs-CZ" b="1" i="1" dirty="0">
                <a:solidFill>
                  <a:srgbClr val="FFC000"/>
                </a:solidFill>
              </a:rPr>
              <a:t>E</a:t>
            </a:r>
          </a:p>
          <a:p>
            <a:pPr>
              <a:lnSpc>
                <a:spcPct val="170000"/>
              </a:lnSpc>
              <a:spcBef>
                <a:spcPts val="0"/>
              </a:spcBef>
              <a:buNone/>
            </a:pPr>
            <a:r>
              <a:rPr lang="cs-CZ" dirty="0"/>
              <a:t>studený            </a:t>
            </a:r>
            <a:r>
              <a:rPr lang="cs-CZ" dirty="0" smtClean="0"/>
              <a:t>        </a:t>
            </a:r>
            <a:r>
              <a:rPr lang="cs-CZ" dirty="0"/>
              <a:t>v </a:t>
            </a:r>
            <a:r>
              <a:rPr lang="cs-CZ" dirty="0" smtClean="0"/>
              <a:t>zrcadle     </a:t>
            </a:r>
            <a:r>
              <a:rPr lang="cs-CZ" b="1" dirty="0">
                <a:solidFill>
                  <a:schemeClr val="accent3">
                    <a:lumMod val="75000"/>
                  </a:schemeClr>
                </a:solidFill>
              </a:rPr>
              <a:t>E</a:t>
            </a:r>
            <a:r>
              <a:rPr lang="cs-CZ" b="1" dirty="0"/>
              <a:t> </a:t>
            </a:r>
            <a:r>
              <a:rPr lang="cs-CZ" dirty="0"/>
              <a:t>  </a:t>
            </a:r>
            <a:r>
              <a:rPr lang="cs-CZ" dirty="0" smtClean="0"/>
              <a:t>    </a:t>
            </a:r>
            <a:r>
              <a:rPr lang="cs-CZ" dirty="0" smtClean="0">
                <a:solidFill>
                  <a:srgbClr val="FF0000"/>
                </a:solidFill>
              </a:rPr>
              <a:t>↓</a:t>
            </a:r>
            <a:r>
              <a:rPr lang="cs-CZ" dirty="0" smtClean="0"/>
              <a:t>                        </a:t>
            </a:r>
            <a:r>
              <a:rPr lang="cs-CZ" i="1" dirty="0" smtClean="0"/>
              <a:t>zlomená               jablíčka     </a:t>
            </a:r>
            <a:r>
              <a:rPr lang="cs-CZ" b="1" i="1" dirty="0" smtClean="0"/>
              <a:t>H       </a:t>
            </a:r>
            <a:r>
              <a:rPr lang="cs-CZ" dirty="0" smtClean="0">
                <a:solidFill>
                  <a:srgbClr val="FF0000"/>
                </a:solidFill>
              </a:rPr>
              <a:t>↓</a:t>
            </a:r>
            <a:endParaRPr lang="cs-CZ" dirty="0">
              <a:solidFill>
                <a:srgbClr val="FF0000"/>
              </a:solidFill>
            </a:endParaRPr>
          </a:p>
          <a:p>
            <a:pPr>
              <a:lnSpc>
                <a:spcPct val="170000"/>
              </a:lnSpc>
              <a:spcBef>
                <a:spcPts val="0"/>
              </a:spcBef>
              <a:buNone/>
            </a:pPr>
            <a:r>
              <a:rPr lang="cs-CZ" dirty="0" smtClean="0"/>
              <a:t>zhlížet se                  odpadky     </a:t>
            </a:r>
            <a:r>
              <a:rPr lang="cs-CZ" b="1" dirty="0">
                <a:solidFill>
                  <a:schemeClr val="accent2"/>
                </a:solidFill>
              </a:rPr>
              <a:t>U</a:t>
            </a:r>
            <a:r>
              <a:rPr lang="cs-CZ" b="1" dirty="0" smtClean="0"/>
              <a:t> </a:t>
            </a:r>
            <a:r>
              <a:rPr lang="cs-CZ" dirty="0" smtClean="0"/>
              <a:t>                                 </a:t>
            </a:r>
            <a:r>
              <a:rPr lang="cs-CZ" i="1" dirty="0" smtClean="0"/>
              <a:t>shrabovat            zpráva       </a:t>
            </a:r>
            <a:r>
              <a:rPr lang="cs-CZ" b="1" i="1" dirty="0" smtClean="0">
                <a:solidFill>
                  <a:srgbClr val="FF0000"/>
                </a:solidFill>
              </a:rPr>
              <a:t>M</a:t>
            </a:r>
            <a:endParaRPr lang="cs-CZ" b="1" i="1" dirty="0">
              <a:solidFill>
                <a:srgbClr val="FF0000"/>
              </a:solidFill>
            </a:endParaRPr>
          </a:p>
          <a:p>
            <a:pPr>
              <a:lnSpc>
                <a:spcPct val="170000"/>
              </a:lnSpc>
              <a:spcBef>
                <a:spcPts val="0"/>
              </a:spcBef>
              <a:buNone/>
            </a:pPr>
            <a:r>
              <a:rPr lang="cs-CZ" dirty="0" smtClean="0"/>
              <a:t>způsobit                   psa              </a:t>
            </a:r>
            <a:r>
              <a:rPr lang="cs-CZ" b="1" dirty="0">
                <a:solidFill>
                  <a:srgbClr val="FFFF00"/>
                </a:solidFill>
              </a:rPr>
              <a:t>Á</a:t>
            </a:r>
            <a:r>
              <a:rPr lang="cs-CZ" dirty="0" smtClean="0"/>
              <a:t>                                   </a:t>
            </a:r>
            <a:r>
              <a:rPr lang="cs-CZ" i="1" dirty="0" smtClean="0"/>
              <a:t>novinová             obilí            </a:t>
            </a:r>
            <a:r>
              <a:rPr lang="cs-CZ" b="1" i="1" dirty="0" smtClean="0">
                <a:solidFill>
                  <a:schemeClr val="accent2">
                    <a:lumMod val="75000"/>
                  </a:schemeClr>
                </a:solidFill>
              </a:rPr>
              <a:t>O       </a:t>
            </a:r>
            <a:r>
              <a:rPr lang="cs-CZ" dirty="0" smtClean="0">
                <a:solidFill>
                  <a:srgbClr val="FF0000"/>
                </a:solidFill>
              </a:rPr>
              <a:t>↓</a:t>
            </a:r>
            <a:endParaRPr lang="cs-CZ" dirty="0">
              <a:solidFill>
                <a:srgbClr val="FF0000"/>
              </a:solidFill>
            </a:endParaRPr>
          </a:p>
          <a:p>
            <a:pPr>
              <a:lnSpc>
                <a:spcPct val="170000"/>
              </a:lnSpc>
              <a:spcBef>
                <a:spcPts val="0"/>
              </a:spcBef>
              <a:buNone/>
            </a:pPr>
            <a:r>
              <a:rPr lang="cs-CZ" dirty="0" smtClean="0"/>
              <a:t>zbít                            tabuli          </a:t>
            </a:r>
            <a:r>
              <a:rPr lang="cs-CZ" dirty="0" smtClean="0">
                <a:solidFill>
                  <a:schemeClr val="accent6">
                    <a:lumMod val="75000"/>
                  </a:schemeClr>
                </a:solidFill>
              </a:rPr>
              <a:t>E</a:t>
            </a:r>
            <a:r>
              <a:rPr lang="cs-CZ" dirty="0" smtClean="0">
                <a:solidFill>
                  <a:srgbClr val="FF0000"/>
                </a:solidFill>
              </a:rPr>
              <a:t> </a:t>
            </a:r>
            <a:r>
              <a:rPr lang="cs-CZ" i="1" dirty="0" smtClean="0"/>
              <a:t>       </a:t>
            </a:r>
            <a:r>
              <a:rPr lang="cs-CZ" i="1" dirty="0" smtClean="0">
                <a:solidFill>
                  <a:srgbClr val="FF0000"/>
                </a:solidFill>
              </a:rPr>
              <a:t>↓ </a:t>
            </a:r>
            <a:r>
              <a:rPr lang="cs-CZ" i="1" dirty="0" smtClean="0"/>
              <a:t>                      zhlédnout            do výše      </a:t>
            </a:r>
            <a:r>
              <a:rPr lang="cs-CZ" b="1" i="1" dirty="0" smtClean="0">
                <a:solidFill>
                  <a:srgbClr val="0070C0"/>
                </a:solidFill>
              </a:rPr>
              <a:t>Y </a:t>
            </a:r>
            <a:endParaRPr lang="cs-CZ" b="1" dirty="0" smtClean="0">
              <a:solidFill>
                <a:srgbClr val="0070C0"/>
              </a:solidFill>
            </a:endParaRPr>
          </a:p>
          <a:p>
            <a:pPr>
              <a:lnSpc>
                <a:spcPct val="170000"/>
              </a:lnSpc>
              <a:spcBef>
                <a:spcPts val="0"/>
              </a:spcBef>
              <a:buNone/>
            </a:pPr>
            <a:r>
              <a:rPr lang="cs-CZ" dirty="0"/>
              <a:t>s</a:t>
            </a:r>
            <a:r>
              <a:rPr lang="cs-CZ" dirty="0" smtClean="0"/>
              <a:t>bít                            škodu     </a:t>
            </a:r>
            <a:r>
              <a:rPr lang="cs-CZ" b="1" dirty="0" smtClean="0">
                <a:solidFill>
                  <a:srgbClr val="00B050"/>
                </a:solidFill>
              </a:rPr>
              <a:t>    M</a:t>
            </a:r>
            <a:endParaRPr lang="cs-CZ" dirty="0" smtClean="0">
              <a:solidFill>
                <a:srgbClr val="FF0000"/>
              </a:solidFill>
            </a:endParaRPr>
          </a:p>
          <a:p>
            <a:pPr>
              <a:lnSpc>
                <a:spcPct val="170000"/>
              </a:lnSpc>
              <a:spcBef>
                <a:spcPts val="0"/>
              </a:spcBef>
              <a:buNone/>
            </a:pPr>
            <a:endParaRPr lang="cs-CZ" dirty="0" smtClean="0">
              <a:solidFill>
                <a:srgbClr val="FF0000"/>
              </a:solidFill>
            </a:endParaRPr>
          </a:p>
          <a:p>
            <a:pPr>
              <a:lnSpc>
                <a:spcPct val="170000"/>
              </a:lnSpc>
              <a:spcBef>
                <a:spcPts val="0"/>
              </a:spcBef>
              <a:buNone/>
            </a:pPr>
            <a:r>
              <a:rPr lang="cs-CZ" sz="3800" dirty="0" smtClean="0"/>
              <a:t>       Vytvoř správnou dvojici spojením slova z pravého a levého sloupce a doplň do tajenky barevná písmena v pořadí, jak jdou za sebou </a:t>
            </a:r>
            <a:r>
              <a:rPr lang="cs-CZ" sz="3800" dirty="0"/>
              <a:t>(použij první písmeno z předchozí tajenky) </a:t>
            </a:r>
            <a:r>
              <a:rPr lang="cs-CZ" sz="3800" b="1" dirty="0" smtClean="0"/>
              <a:t>R </a:t>
            </a:r>
            <a:r>
              <a:rPr lang="cs-CZ" sz="3800" dirty="0" smtClean="0"/>
              <a:t>_ </a:t>
            </a:r>
            <a:r>
              <a:rPr lang="cs-CZ" sz="3800" dirty="0"/>
              <a:t>_ _    _ _ _ _ </a:t>
            </a:r>
            <a:r>
              <a:rPr lang="cs-CZ" sz="3800" dirty="0" smtClean="0"/>
              <a:t>   </a:t>
            </a:r>
            <a:r>
              <a:rPr lang="cs-CZ" sz="3800" dirty="0"/>
              <a:t>_ _ _ _   _ _ _ </a:t>
            </a:r>
            <a:r>
              <a:rPr lang="cs-CZ" sz="3800" dirty="0" smtClean="0"/>
              <a:t>_. NAPŘÍKLAD: SVÁŽET ODPADKY - </a:t>
            </a:r>
            <a:r>
              <a:rPr lang="cs-CZ" sz="3800" b="1" dirty="0" smtClean="0"/>
              <a:t>U</a:t>
            </a:r>
            <a:endParaRPr lang="cs-CZ" sz="3800" b="1" dirty="0"/>
          </a:p>
          <a:p>
            <a:pPr>
              <a:lnSpc>
                <a:spcPct val="170000"/>
              </a:lnSpc>
              <a:spcBef>
                <a:spcPts val="0"/>
              </a:spcBef>
              <a:buNone/>
            </a:pPr>
            <a:endParaRPr lang="cs-CZ"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2</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svážet odpadky, vztyčit vlajku, smazat tabuli, studený déšť, zhlížet se v zrcadle, zbít psa, sklidit obilí</a:t>
            </a:r>
          </a:p>
          <a:p>
            <a:r>
              <a:rPr lang="cs-CZ" dirty="0" smtClean="0"/>
              <a:t>sbít prkna, scvrklá jablíčka, vzlétnout do výše, zlomená noha, shrabovat listí, novinová zpráva, zhlédnout výstavu</a:t>
            </a:r>
          </a:p>
          <a:p>
            <a:r>
              <a:rPr lang="cs-CZ" dirty="0" smtClean="0"/>
              <a:t>Poskládej písmena, jak jdou za sebou: (použij první písmeno z předchozí tajenky)  RUCE   NEMÁ, NOHY NEMÁ.</a:t>
            </a:r>
          </a:p>
          <a:p>
            <a:endParaRPr lang="cs-CZ" dirty="0" smtClean="0"/>
          </a:p>
          <a:p>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normAutofit fontScale="90000"/>
          </a:bodyPr>
          <a:lstStyle/>
          <a:p>
            <a:r>
              <a:rPr lang="cs-CZ" dirty="0"/>
              <a:t>3. Doplň k obrázkům správná </a:t>
            </a:r>
            <a:r>
              <a:rPr lang="cs-CZ" dirty="0" smtClean="0"/>
              <a:t>slova          a písmeno u daného slova si zapiš:</a:t>
            </a:r>
            <a:endParaRPr lang="cs-CZ" dirty="0"/>
          </a:p>
        </p:txBody>
      </p:sp>
      <p:pic>
        <p:nvPicPr>
          <p:cNvPr id="1026" name="Picture 2" descr="C:\Users\jitulis\AppData\Local\Microsoft\Windows\Temporary Internet Files\Content.IE5\QIYY10F3\MC900440391[1].png"/>
          <p:cNvPicPr>
            <a:picLocks noGrp="1" noChangeAspect="1" noChangeArrowheads="1"/>
          </p:cNvPicPr>
          <p:nvPr>
            <p:ph sz="half" idx="1"/>
          </p:nvPr>
        </p:nvPicPr>
        <p:blipFill>
          <a:blip r:embed="rId3"/>
          <a:srcRect/>
          <a:stretch>
            <a:fillRect/>
          </a:stretch>
        </p:blipFill>
        <p:spPr bwMode="auto">
          <a:xfrm>
            <a:off x="256369" y="1643051"/>
            <a:ext cx="2386805" cy="1643074"/>
          </a:xfrm>
          <a:prstGeom prst="rect">
            <a:avLst/>
          </a:prstGeom>
          <a:noFill/>
        </p:spPr>
      </p:pic>
      <p:pic>
        <p:nvPicPr>
          <p:cNvPr id="1028" name="Picture 4" descr="C:\Users\jitulis\AppData\Local\Microsoft\Windows\Temporary Internet Files\Content.IE5\FOTUK1S6\MC900056631[1].wmf"/>
          <p:cNvPicPr>
            <a:picLocks noGrp="1" noChangeAspect="1" noChangeArrowheads="1"/>
          </p:cNvPicPr>
          <p:nvPr>
            <p:ph sz="half" idx="2"/>
          </p:nvPr>
        </p:nvPicPr>
        <p:blipFill>
          <a:blip r:embed="rId4"/>
          <a:srcRect/>
          <a:stretch>
            <a:fillRect/>
          </a:stretch>
        </p:blipFill>
        <p:spPr bwMode="auto">
          <a:xfrm>
            <a:off x="4286248" y="1928802"/>
            <a:ext cx="2357454" cy="1214446"/>
          </a:xfrm>
          <a:prstGeom prst="rect">
            <a:avLst/>
          </a:prstGeom>
          <a:noFill/>
        </p:spPr>
      </p:pic>
      <p:pic>
        <p:nvPicPr>
          <p:cNvPr id="1030" name="Picture 6" descr="C:\Users\jitulis\AppData\Local\Microsoft\Windows\Temporary Internet Files\Content.IE5\JEM69A9V\MC900433119[2].jpg"/>
          <p:cNvPicPr>
            <a:picLocks noChangeAspect="1" noChangeArrowheads="1"/>
          </p:cNvPicPr>
          <p:nvPr/>
        </p:nvPicPr>
        <p:blipFill>
          <a:blip r:embed="rId5" cstate="print"/>
          <a:srcRect/>
          <a:stretch>
            <a:fillRect/>
          </a:stretch>
        </p:blipFill>
        <p:spPr bwMode="auto">
          <a:xfrm>
            <a:off x="285720" y="4536284"/>
            <a:ext cx="2857520" cy="2321715"/>
          </a:xfrm>
          <a:prstGeom prst="rect">
            <a:avLst/>
          </a:prstGeom>
          <a:noFill/>
        </p:spPr>
      </p:pic>
      <p:sp>
        <p:nvSpPr>
          <p:cNvPr id="12" name="Obdélník 11"/>
          <p:cNvSpPr/>
          <p:nvPr/>
        </p:nvSpPr>
        <p:spPr>
          <a:xfrm>
            <a:off x="357158" y="3429000"/>
            <a:ext cx="2337499" cy="369332"/>
          </a:xfrm>
          <a:prstGeom prst="rect">
            <a:avLst/>
          </a:prstGeom>
        </p:spPr>
        <p:txBody>
          <a:bodyPr wrap="none">
            <a:spAutoFit/>
          </a:bodyPr>
          <a:lstStyle/>
          <a:p>
            <a:r>
              <a:rPr lang="cs-CZ" dirty="0"/>
              <a:t>1. směna  </a:t>
            </a:r>
            <a:r>
              <a:rPr lang="cs-CZ" b="1" dirty="0"/>
              <a:t>P</a:t>
            </a:r>
            <a:r>
              <a:rPr lang="cs-CZ" dirty="0"/>
              <a:t> </a:t>
            </a:r>
            <a:r>
              <a:rPr lang="cs-CZ" dirty="0" smtClean="0"/>
              <a:t>x </a:t>
            </a:r>
            <a:r>
              <a:rPr lang="cs-CZ" dirty="0"/>
              <a:t>změna </a:t>
            </a:r>
            <a:r>
              <a:rPr lang="cs-CZ" b="1" dirty="0"/>
              <a:t>M</a:t>
            </a:r>
          </a:p>
        </p:txBody>
      </p:sp>
      <p:sp>
        <p:nvSpPr>
          <p:cNvPr id="13" name="Obdélník 12"/>
          <p:cNvSpPr/>
          <p:nvPr/>
        </p:nvSpPr>
        <p:spPr>
          <a:xfrm>
            <a:off x="5286380" y="3286124"/>
            <a:ext cx="2423740" cy="369332"/>
          </a:xfrm>
          <a:prstGeom prst="rect">
            <a:avLst/>
          </a:prstGeom>
        </p:spPr>
        <p:txBody>
          <a:bodyPr wrap="none">
            <a:spAutoFit/>
          </a:bodyPr>
          <a:lstStyle/>
          <a:p>
            <a:r>
              <a:rPr lang="cs-CZ" dirty="0"/>
              <a:t>2. sužovat  </a:t>
            </a:r>
            <a:r>
              <a:rPr lang="cs-CZ" b="1" dirty="0"/>
              <a:t>E</a:t>
            </a:r>
            <a:r>
              <a:rPr lang="cs-CZ" dirty="0"/>
              <a:t> </a:t>
            </a:r>
            <a:r>
              <a:rPr lang="cs-CZ" dirty="0" smtClean="0"/>
              <a:t>x </a:t>
            </a:r>
            <a:r>
              <a:rPr lang="cs-CZ" dirty="0"/>
              <a:t>zužovat </a:t>
            </a:r>
            <a:r>
              <a:rPr lang="cs-CZ" b="1" dirty="0"/>
              <a:t>Ř</a:t>
            </a:r>
          </a:p>
        </p:txBody>
      </p:sp>
      <p:sp>
        <p:nvSpPr>
          <p:cNvPr id="14" name="Obdélník 13"/>
          <p:cNvSpPr/>
          <p:nvPr/>
        </p:nvSpPr>
        <p:spPr>
          <a:xfrm>
            <a:off x="3214678" y="6000768"/>
            <a:ext cx="1912703" cy="369332"/>
          </a:xfrm>
          <a:prstGeom prst="rect">
            <a:avLst/>
          </a:prstGeom>
        </p:spPr>
        <p:txBody>
          <a:bodyPr wrap="none">
            <a:spAutoFit/>
          </a:bodyPr>
          <a:lstStyle/>
          <a:p>
            <a:r>
              <a:rPr lang="cs-CZ" dirty="0"/>
              <a:t>3. sběh </a:t>
            </a:r>
            <a:r>
              <a:rPr lang="cs-CZ" b="1" dirty="0"/>
              <a:t>E</a:t>
            </a:r>
            <a:r>
              <a:rPr lang="cs-CZ" dirty="0"/>
              <a:t> </a:t>
            </a:r>
            <a:r>
              <a:rPr lang="cs-CZ" dirty="0" smtClean="0"/>
              <a:t>x </a:t>
            </a:r>
            <a:r>
              <a:rPr lang="cs-CZ" dirty="0"/>
              <a:t>zběh </a:t>
            </a:r>
            <a:r>
              <a:rPr lang="cs-CZ" b="1" dirty="0"/>
              <a:t>B</a:t>
            </a:r>
            <a:r>
              <a:rPr lang="cs-CZ" dirty="0"/>
              <a:t> </a:t>
            </a:r>
          </a:p>
        </p:txBody>
      </p:sp>
      <p:sp>
        <p:nvSpPr>
          <p:cNvPr id="15" name="Obdélník 14"/>
          <p:cNvSpPr/>
          <p:nvPr/>
        </p:nvSpPr>
        <p:spPr>
          <a:xfrm>
            <a:off x="6357950" y="6072206"/>
            <a:ext cx="2292359" cy="369332"/>
          </a:xfrm>
          <a:prstGeom prst="rect">
            <a:avLst/>
          </a:prstGeom>
        </p:spPr>
        <p:txBody>
          <a:bodyPr wrap="none">
            <a:spAutoFit/>
          </a:bodyPr>
          <a:lstStyle/>
          <a:p>
            <a:r>
              <a:rPr lang="cs-CZ" dirty="0"/>
              <a:t>4. smotat </a:t>
            </a:r>
            <a:r>
              <a:rPr lang="cs-CZ" b="1" dirty="0"/>
              <a:t>C</a:t>
            </a:r>
            <a:r>
              <a:rPr lang="cs-CZ" dirty="0"/>
              <a:t> </a:t>
            </a:r>
            <a:r>
              <a:rPr lang="cs-CZ" dirty="0" smtClean="0"/>
              <a:t>x </a:t>
            </a:r>
            <a:r>
              <a:rPr lang="cs-CZ" dirty="0"/>
              <a:t>zmotat </a:t>
            </a:r>
            <a:r>
              <a:rPr lang="cs-CZ" b="1" dirty="0"/>
              <a:t>A</a:t>
            </a:r>
          </a:p>
        </p:txBody>
      </p:sp>
      <p:pic>
        <p:nvPicPr>
          <p:cNvPr id="2" name="Picture 2" descr="C:\Users\jitulis\AppData\Local\Microsoft\Windows\Temporary Internet Files\Content.IE5\JEM69A9V\MC900296173[1].wmf"/>
          <p:cNvPicPr>
            <a:picLocks noChangeAspect="1" noChangeArrowheads="1"/>
          </p:cNvPicPr>
          <p:nvPr/>
        </p:nvPicPr>
        <p:blipFill>
          <a:blip r:embed="rId6"/>
          <a:srcRect/>
          <a:stretch>
            <a:fillRect/>
          </a:stretch>
        </p:blipFill>
        <p:spPr bwMode="auto">
          <a:xfrm>
            <a:off x="5643570" y="4214818"/>
            <a:ext cx="2206028" cy="1472697"/>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Pokračování</a:t>
            </a:r>
            <a:endParaRPr lang="cs-CZ" dirty="0"/>
          </a:p>
        </p:txBody>
      </p:sp>
      <p:pic>
        <p:nvPicPr>
          <p:cNvPr id="2050" name="Picture 2" descr="C:\Users\jitulis\AppData\Local\Microsoft\Windows\Temporary Internet Files\Content.IE5\7QNKRR5D\MP900423028[1].jpg"/>
          <p:cNvPicPr>
            <a:picLocks noChangeAspect="1" noChangeArrowheads="1"/>
          </p:cNvPicPr>
          <p:nvPr/>
        </p:nvPicPr>
        <p:blipFill>
          <a:blip r:embed="rId3" cstate="print"/>
          <a:srcRect/>
          <a:stretch>
            <a:fillRect/>
          </a:stretch>
        </p:blipFill>
        <p:spPr bwMode="auto">
          <a:xfrm>
            <a:off x="714348" y="1643050"/>
            <a:ext cx="1643074" cy="1857388"/>
          </a:xfrm>
          <a:prstGeom prst="rect">
            <a:avLst/>
          </a:prstGeom>
          <a:noFill/>
        </p:spPr>
      </p:pic>
      <p:pic>
        <p:nvPicPr>
          <p:cNvPr id="2051" name="Picture 3" descr="C:\Users\jitulis\AppData\Local\Microsoft\Windows\Temporary Internet Files\Content.IE5\JEM69A9V\MC900353914[1].wmf"/>
          <p:cNvPicPr>
            <a:picLocks noChangeAspect="1" noChangeArrowheads="1"/>
          </p:cNvPicPr>
          <p:nvPr/>
        </p:nvPicPr>
        <p:blipFill>
          <a:blip r:embed="rId4"/>
          <a:srcRect/>
          <a:stretch>
            <a:fillRect/>
          </a:stretch>
        </p:blipFill>
        <p:spPr bwMode="auto">
          <a:xfrm>
            <a:off x="357159" y="3643315"/>
            <a:ext cx="2643206" cy="2097326"/>
          </a:xfrm>
          <a:prstGeom prst="rect">
            <a:avLst/>
          </a:prstGeom>
          <a:noFill/>
        </p:spPr>
      </p:pic>
      <p:pic>
        <p:nvPicPr>
          <p:cNvPr id="2052" name="Picture 4" descr="C:\Users\jitulis\AppData\Local\Microsoft\Windows\Temporary Internet Files\Content.IE5\JEM69A9V\MC900304109[1].wmf"/>
          <p:cNvPicPr>
            <a:picLocks noGrp="1" noChangeAspect="1" noChangeArrowheads="1"/>
          </p:cNvPicPr>
          <p:nvPr>
            <p:ph sz="half" idx="2"/>
          </p:nvPr>
        </p:nvPicPr>
        <p:blipFill>
          <a:blip r:embed="rId5"/>
          <a:srcRect/>
          <a:stretch>
            <a:fillRect/>
          </a:stretch>
        </p:blipFill>
        <p:spPr bwMode="auto">
          <a:xfrm>
            <a:off x="5214942" y="1785926"/>
            <a:ext cx="2103063" cy="1071570"/>
          </a:xfrm>
          <a:prstGeom prst="rect">
            <a:avLst/>
          </a:prstGeom>
          <a:noFill/>
        </p:spPr>
      </p:pic>
      <p:pic>
        <p:nvPicPr>
          <p:cNvPr id="2053" name="Picture 5" descr="C:\Users\jitulis\AppData\Local\Microsoft\Windows\Temporary Internet Files\Content.IE5\7QNKRR5D\MM900318136[2].gif"/>
          <p:cNvPicPr>
            <a:picLocks noChangeAspect="1" noChangeArrowheads="1" noCrop="1"/>
          </p:cNvPicPr>
          <p:nvPr/>
        </p:nvPicPr>
        <p:blipFill>
          <a:blip r:embed="rId6"/>
          <a:srcRect/>
          <a:stretch>
            <a:fillRect/>
          </a:stretch>
        </p:blipFill>
        <p:spPr bwMode="auto">
          <a:xfrm>
            <a:off x="5000628" y="3714752"/>
            <a:ext cx="1785950" cy="1928826"/>
          </a:xfrm>
          <a:prstGeom prst="rect">
            <a:avLst/>
          </a:prstGeom>
          <a:noFill/>
        </p:spPr>
      </p:pic>
      <p:sp>
        <p:nvSpPr>
          <p:cNvPr id="3" name="Zástupný symbol pro obsah 2"/>
          <p:cNvSpPr>
            <a:spLocks noGrp="1"/>
          </p:cNvSpPr>
          <p:nvPr>
            <p:ph sz="half" idx="1"/>
          </p:nvPr>
        </p:nvSpPr>
        <p:spPr/>
        <p:txBody>
          <a:bodyPr>
            <a:normAutofit/>
          </a:bodyPr>
          <a:lstStyle/>
          <a:p>
            <a:pPr>
              <a:buNone/>
            </a:pPr>
            <a:r>
              <a:rPr lang="cs-CZ" dirty="0"/>
              <a:t>5. sjednat  </a:t>
            </a:r>
            <a:r>
              <a:rPr lang="cs-CZ" b="1" dirty="0"/>
              <a:t>E</a:t>
            </a:r>
            <a:r>
              <a:rPr lang="cs-CZ" dirty="0"/>
              <a:t> </a:t>
            </a:r>
            <a:r>
              <a:rPr lang="cs-CZ" dirty="0" smtClean="0"/>
              <a:t>X zjednat </a:t>
            </a:r>
            <a:r>
              <a:rPr lang="cs-CZ" b="1" dirty="0" smtClean="0"/>
              <a:t>Z</a:t>
            </a:r>
          </a:p>
          <a:p>
            <a:pPr>
              <a:buNone/>
            </a:pPr>
            <a:endParaRPr lang="cs-CZ" dirty="0"/>
          </a:p>
          <a:p>
            <a:pPr>
              <a:buNone/>
            </a:pPr>
            <a:endParaRPr lang="cs-CZ" dirty="0" smtClean="0"/>
          </a:p>
          <a:p>
            <a:pPr>
              <a:buNone/>
            </a:pPr>
            <a:endParaRPr lang="cs-CZ" dirty="0"/>
          </a:p>
          <a:p>
            <a:pPr>
              <a:buNone/>
            </a:pPr>
            <a:endParaRPr lang="cs-CZ" dirty="0" smtClean="0"/>
          </a:p>
          <a:p>
            <a:pPr>
              <a:buNone/>
            </a:pPr>
            <a:endParaRPr lang="cs-CZ" dirty="0"/>
          </a:p>
          <a:p>
            <a:pPr>
              <a:buNone/>
            </a:pPr>
            <a:endParaRPr lang="cs-CZ" dirty="0" smtClean="0"/>
          </a:p>
          <a:p>
            <a:pPr>
              <a:buNone/>
            </a:pPr>
            <a:r>
              <a:rPr lang="cs-CZ" dirty="0"/>
              <a:t>7. </a:t>
            </a:r>
            <a:r>
              <a:rPr lang="cs-CZ" dirty="0" smtClean="0"/>
              <a:t>spravit </a:t>
            </a:r>
            <a:r>
              <a:rPr lang="cs-CZ" b="1" dirty="0" smtClean="0"/>
              <a:t>T</a:t>
            </a:r>
            <a:r>
              <a:rPr lang="cs-CZ" dirty="0" smtClean="0"/>
              <a:t> x </a:t>
            </a:r>
            <a:r>
              <a:rPr lang="cs-CZ" dirty="0"/>
              <a:t>zpravit </a:t>
            </a:r>
            <a:r>
              <a:rPr lang="cs-CZ" b="1" dirty="0"/>
              <a:t>N </a:t>
            </a:r>
            <a:r>
              <a:rPr lang="cs-CZ" b="1" dirty="0" smtClean="0"/>
              <a:t> </a:t>
            </a:r>
            <a:endParaRPr lang="cs-CZ" b="1" dirty="0"/>
          </a:p>
        </p:txBody>
      </p:sp>
      <p:sp>
        <p:nvSpPr>
          <p:cNvPr id="9" name="Obdélník 8"/>
          <p:cNvSpPr/>
          <p:nvPr/>
        </p:nvSpPr>
        <p:spPr>
          <a:xfrm>
            <a:off x="5357818" y="2786058"/>
            <a:ext cx="3044423" cy="369332"/>
          </a:xfrm>
          <a:prstGeom prst="rect">
            <a:avLst/>
          </a:prstGeom>
        </p:spPr>
        <p:txBody>
          <a:bodyPr wrap="none">
            <a:spAutoFit/>
          </a:bodyPr>
          <a:lstStyle/>
          <a:p>
            <a:r>
              <a:rPr lang="cs-CZ" dirty="0"/>
              <a:t>6.   stěžovat si </a:t>
            </a:r>
            <a:r>
              <a:rPr lang="cs-CZ" b="1" dirty="0" smtClean="0"/>
              <a:t>O</a:t>
            </a:r>
            <a:r>
              <a:rPr lang="cs-CZ" dirty="0" smtClean="0"/>
              <a:t> </a:t>
            </a:r>
            <a:r>
              <a:rPr lang="cs-CZ" dirty="0"/>
              <a:t>x</a:t>
            </a:r>
            <a:r>
              <a:rPr lang="cs-CZ" dirty="0" smtClean="0"/>
              <a:t> </a:t>
            </a:r>
            <a:r>
              <a:rPr lang="cs-CZ" dirty="0"/>
              <a:t>ztěžovat si </a:t>
            </a:r>
            <a:r>
              <a:rPr lang="cs-CZ" b="1" dirty="0" smtClean="0"/>
              <a:t>V</a:t>
            </a:r>
            <a:endParaRPr lang="cs-CZ" b="1" dirty="0"/>
          </a:p>
        </p:txBody>
      </p:sp>
      <p:sp>
        <p:nvSpPr>
          <p:cNvPr id="10" name="Obdélník 9"/>
          <p:cNvSpPr/>
          <p:nvPr/>
        </p:nvSpPr>
        <p:spPr>
          <a:xfrm>
            <a:off x="5786446" y="5929330"/>
            <a:ext cx="2606098" cy="369332"/>
          </a:xfrm>
          <a:prstGeom prst="rect">
            <a:avLst/>
          </a:prstGeom>
        </p:spPr>
        <p:txBody>
          <a:bodyPr wrap="none">
            <a:spAutoFit/>
          </a:bodyPr>
          <a:lstStyle/>
          <a:p>
            <a:r>
              <a:rPr lang="cs-CZ" dirty="0"/>
              <a:t>8. </a:t>
            </a:r>
            <a:r>
              <a:rPr lang="cs-CZ" dirty="0" smtClean="0"/>
              <a:t>svrhnout </a:t>
            </a:r>
            <a:r>
              <a:rPr lang="cs-CZ" b="1" dirty="0" smtClean="0"/>
              <a:t>E</a:t>
            </a:r>
            <a:r>
              <a:rPr lang="cs-CZ" dirty="0" smtClean="0"/>
              <a:t> x </a:t>
            </a:r>
            <a:r>
              <a:rPr lang="cs-CZ" dirty="0"/>
              <a:t>zvrhnout </a:t>
            </a:r>
            <a:r>
              <a:rPr lang="cs-CZ" b="1" dirty="0"/>
              <a:t>L</a:t>
            </a:r>
          </a:p>
        </p:txBody>
      </p:sp>
      <p:sp>
        <p:nvSpPr>
          <p:cNvPr id="11" name="Obdélník 10"/>
          <p:cNvSpPr/>
          <p:nvPr/>
        </p:nvSpPr>
        <p:spPr>
          <a:xfrm>
            <a:off x="2214546" y="6286520"/>
            <a:ext cx="3837589" cy="369332"/>
          </a:xfrm>
          <a:prstGeom prst="rect">
            <a:avLst/>
          </a:prstGeom>
        </p:spPr>
        <p:txBody>
          <a:bodyPr wrap="none">
            <a:spAutoFit/>
          </a:bodyPr>
          <a:lstStyle/>
          <a:p>
            <a:r>
              <a:rPr lang="cs-CZ" b="1" dirty="0" smtClean="0"/>
              <a:t>Tajenka:     _ _ _ _ _  VRATA   _ _ _VÍRÁ</a:t>
            </a:r>
            <a:endParaRPr lang="cs-CZ"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3</a:t>
            </a:r>
            <a:endParaRPr lang="cs-CZ" dirty="0"/>
          </a:p>
        </p:txBody>
      </p:sp>
      <p:sp>
        <p:nvSpPr>
          <p:cNvPr id="3" name="Zástupný symbol pro obsah 2"/>
          <p:cNvSpPr>
            <a:spLocks noGrp="1"/>
          </p:cNvSpPr>
          <p:nvPr>
            <p:ph idx="1"/>
          </p:nvPr>
        </p:nvSpPr>
        <p:spPr/>
        <p:txBody>
          <a:bodyPr/>
          <a:lstStyle/>
          <a:p>
            <a:r>
              <a:rPr lang="cs-CZ" dirty="0" smtClean="0"/>
              <a:t>Obrázek č. 1 směna, č. 2 zužovat, č. 3 sběh, č. 4 smotat, č. 5 sjednat, č. 6 stěžovat si, č. 7 spravit, č. 8 svrhnout.</a:t>
            </a:r>
          </a:p>
          <a:p>
            <a:r>
              <a:rPr lang="cs-CZ" b="1" dirty="0" smtClean="0"/>
              <a:t>Tajenka:    PŘECE VRATA OTEVÍRÁ</a:t>
            </a:r>
          </a:p>
          <a:p>
            <a:endParaRPr lang="cs-CZ" dirty="0" smtClean="0"/>
          </a:p>
          <a:p>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648</Words>
  <Application>Microsoft Office PowerPoint</Application>
  <PresentationFormat>Předvádění na obrazovce (4:3)</PresentationFormat>
  <Paragraphs>135</Paragraphs>
  <Slides>16</Slides>
  <Notes>16</Notes>
  <HiddenSlides>0</HiddenSlides>
  <MMClips>0</MMClips>
  <ScaleCrop>false</ScaleCrop>
  <HeadingPairs>
    <vt:vector size="4" baseType="variant">
      <vt:variant>
        <vt:lpstr>Motiv</vt:lpstr>
      </vt:variant>
      <vt:variant>
        <vt:i4>1</vt:i4>
      </vt:variant>
      <vt:variant>
        <vt:lpstr>Nadpisy snímků</vt:lpstr>
      </vt:variant>
      <vt:variant>
        <vt:i4>16</vt:i4>
      </vt:variant>
    </vt:vector>
  </HeadingPairs>
  <TitlesOfParts>
    <vt:vector size="17" baseType="lpstr">
      <vt:lpstr>Motiv sady Office</vt:lpstr>
      <vt:lpstr>Předpony s, z, vz</vt:lpstr>
      <vt:lpstr>Hádanka</vt:lpstr>
      <vt:lpstr>1. Vypište slova s danou předponou:</vt:lpstr>
      <vt:lpstr>Řešení 1</vt:lpstr>
      <vt:lpstr>2. Spojte vhodné dvojice slov:</vt:lpstr>
      <vt:lpstr>Řešení 2</vt:lpstr>
      <vt:lpstr>3. Doplň k obrázkům správná slova          a písmeno u daného slova si zapiš:</vt:lpstr>
      <vt:lpstr>Pokračování</vt:lpstr>
      <vt:lpstr>Řešení 3</vt:lpstr>
      <vt:lpstr>4. Poskládej přeházená písmena. </vt:lpstr>
      <vt:lpstr>Řešení 4</vt:lpstr>
      <vt:lpstr>5. Oprav chyby:  </vt:lpstr>
      <vt:lpstr>Řešení 5</vt:lpstr>
      <vt:lpstr>Hádanka</vt:lpstr>
      <vt:lpstr>Řešení 6</vt:lpstr>
      <vt:lpstr>Prameny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jitulis</dc:creator>
  <cp:lastModifiedBy>jitulis</cp:lastModifiedBy>
  <cp:revision>22</cp:revision>
  <dcterms:created xsi:type="dcterms:W3CDTF">2012-12-26T15:35:10Z</dcterms:created>
  <dcterms:modified xsi:type="dcterms:W3CDTF">2013-03-10T15:07:52Z</dcterms:modified>
</cp:coreProperties>
</file>