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3" r:id="rId2"/>
    <p:sldId id="257" r:id="rId3"/>
    <p:sldId id="260" r:id="rId4"/>
    <p:sldId id="258" r:id="rId5"/>
    <p:sldId id="261" r:id="rId6"/>
    <p:sldId id="259" r:id="rId7"/>
    <p:sldId id="262" r:id="rId8"/>
    <p:sldId id="266" r:id="rId9"/>
    <p:sldId id="264" r:id="rId10"/>
    <p:sldId id="265" r:id="rId11"/>
    <p:sldId id="268" r:id="rId12"/>
    <p:sldId id="271" r:id="rId13"/>
    <p:sldId id="269" r:id="rId14"/>
    <p:sldId id="270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FFD87-0A1E-419E-89AC-98B08D32001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ED03D-A8C2-4E66-B166-E10D59B1F15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45976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ED03D-A8C2-4E66-B166-E10D59B1F15C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79169-9E5C-46CF-B61C-861D2836EE16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764D5-E986-400E-983C-DFEC3B110F9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wmf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Pravopis ů, ú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3156070"/>
              </p:ext>
            </p:extLst>
          </p:nvPr>
        </p:nvGraphicFramePr>
        <p:xfrm>
          <a:off x="728663" y="2492375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Pravopis vesele i vážně</a:t>
                      </a:r>
                      <a:endParaRPr lang="cs-CZ" b="0" dirty="0">
                        <a:latin typeface="+mn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+mn-lt"/>
                        </a:rPr>
                        <a:t>29. </a:t>
                      </a:r>
                      <a:r>
                        <a:rPr lang="cs-CZ" dirty="0" smtClean="0">
                          <a:latin typeface="+mn-lt"/>
                        </a:rPr>
                        <a:t>12. 2012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n-lt"/>
                        </a:rPr>
                        <a:t>Nižší ročníky osmiletého gymnázia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Procvičení ú, ů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Procházíme se žáky jednotlivé</a:t>
                      </a:r>
                      <a:r>
                        <a:rPr lang="cs-CZ" baseline="0" dirty="0" smtClean="0">
                          <a:latin typeface="+mn-lt"/>
                        </a:rPr>
                        <a:t> úkoly, po kterých následuje řešení.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</a:t>
                      </a:r>
                      <a:r>
                        <a:rPr lang="cs-CZ" dirty="0" smtClean="0">
                          <a:latin typeface="+mn-lt"/>
                        </a:rPr>
                        <a:t>lová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VY_32_INOVACE_14_CSVI12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Řešení 4 – tvé jméno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sz="2000" dirty="0">
              <a:latin typeface="+mn-lt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24338214"/>
              </p:ext>
            </p:extLst>
          </p:nvPr>
        </p:nvGraphicFramePr>
        <p:xfrm>
          <a:off x="467544" y="1916832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 ´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É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7.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8.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82534"/>
          </a:xfrm>
        </p:spPr>
        <p:txBody>
          <a:bodyPr/>
          <a:lstStyle/>
          <a:p>
            <a:r>
              <a:rPr lang="cs-CZ" dirty="0" smtClean="0"/>
              <a:t>Zapamatuj si!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KŮRA – vytvoř větu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KÚRA – vytvoř větu</a:t>
            </a:r>
            <a:endParaRPr lang="cs-CZ" dirty="0"/>
          </a:p>
        </p:txBody>
      </p:sp>
      <p:pic>
        <p:nvPicPr>
          <p:cNvPr id="1026" name="Picture 2" descr="C:\Documents and Settings\vymazalova\Local Settings\Temporary Internet Files\Content.IE5\B4AI4S76\MC90043388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-17140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vymazalova\Local Settings\Temporary Internet Files\Content.IE5\B4AI4S76\MP900201944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0286" y="2321719"/>
            <a:ext cx="2414016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vymazalova\Local Settings\Temporary Internet Files\Content.IE5\B4AI4S76\MC900429567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54712" y="2204864"/>
            <a:ext cx="200166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180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Kůra stromu byla poškozená.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V lázních absolvuji léčebnou kúru.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20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Zapamatuj si!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828572"/>
            <a:ext cx="4038600" cy="4480748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túra, </a:t>
            </a:r>
            <a:endParaRPr lang="cs-CZ" dirty="0" smtClean="0"/>
          </a:p>
          <a:p>
            <a:r>
              <a:rPr lang="cs-CZ" dirty="0" smtClean="0"/>
              <a:t>fúze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kúra (lékařská</a:t>
            </a:r>
            <a:r>
              <a:rPr lang="cs-CZ" dirty="0"/>
              <a:t>), </a:t>
            </a:r>
            <a:endParaRPr lang="cs-CZ" dirty="0" smtClean="0"/>
          </a:p>
          <a:p>
            <a:r>
              <a:rPr lang="cs-CZ" dirty="0" smtClean="0"/>
              <a:t>múza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manikúra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ragú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pedikúra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Skútr,</a:t>
            </a:r>
            <a:endParaRPr lang="cs-CZ" dirty="0"/>
          </a:p>
          <a:p>
            <a:r>
              <a:rPr lang="cs-CZ" dirty="0"/>
              <a:t>transfúze, </a:t>
            </a:r>
            <a:endParaRPr lang="cs-CZ" dirty="0" smtClean="0"/>
          </a:p>
          <a:p>
            <a:r>
              <a:rPr lang="cs-CZ" dirty="0" smtClean="0"/>
              <a:t>fúrie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medúza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iglú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túje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cún,</a:t>
            </a:r>
          </a:p>
          <a:p>
            <a:r>
              <a:rPr lang="cs-CZ" dirty="0" smtClean="0"/>
              <a:t>Porúří.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8572"/>
            <a:ext cx="4038600" cy="4297591"/>
          </a:xfrm>
        </p:spPr>
        <p:txBody>
          <a:bodyPr>
            <a:normAutofit fontScale="62500" lnSpcReduction="20000"/>
          </a:bodyPr>
          <a:lstStyle/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2050" name="Picture 2" descr="C:\Documents and Settings\vymazalova\Local Settings\Temporary Internet Files\Content.IE5\B5ATUM1Z\MC90043388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ný popisek 6"/>
          <p:cNvSpPr/>
          <p:nvPr/>
        </p:nvSpPr>
        <p:spPr>
          <a:xfrm>
            <a:off x="5796136" y="2348880"/>
            <a:ext cx="2880320" cy="14401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Víš, co znamená slovo fúze, fúrie, túje, </a:t>
            </a:r>
            <a:r>
              <a:rPr lang="cs-CZ" dirty="0" smtClean="0"/>
              <a:t>ragú, ocún</a:t>
            </a:r>
            <a:r>
              <a:rPr lang="cs-CZ" dirty="0"/>
              <a:t>?</a:t>
            </a:r>
          </a:p>
        </p:txBody>
      </p:sp>
      <p:sp>
        <p:nvSpPr>
          <p:cNvPr id="9" name="Obdélníkový popisek 8"/>
          <p:cNvSpPr/>
          <p:nvPr/>
        </p:nvSpPr>
        <p:spPr>
          <a:xfrm>
            <a:off x="4788024" y="4365104"/>
            <a:ext cx="3096344" cy="1224136"/>
          </a:xfrm>
          <a:prstGeom prst="wedgeRectCallout">
            <a:avLst>
              <a:gd name="adj1" fmla="val 49369"/>
              <a:gd name="adj2" fmla="val 61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 které příručce bys tato slova hledal/hledala?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9510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dirty="0" smtClean="0"/>
              <a:t>fúze – spojení, sloučení (dvou podniků, buněk)</a:t>
            </a:r>
          </a:p>
          <a:p>
            <a:r>
              <a:rPr lang="cs-CZ" dirty="0" smtClean="0"/>
              <a:t>fúrie – zuřivá, zběsilá ženská bytost</a:t>
            </a:r>
          </a:p>
          <a:p>
            <a:r>
              <a:rPr lang="cs-CZ" dirty="0" smtClean="0"/>
              <a:t>túje – cizokrajný kuželovitý jehličnatý strom nebo štíhlý keř</a:t>
            </a:r>
          </a:p>
          <a:p>
            <a:r>
              <a:rPr lang="cs-CZ" dirty="0" smtClean="0"/>
              <a:t>ragú – pokrm z kousků jemného (telecího, kuřecího) masa</a:t>
            </a:r>
          </a:p>
          <a:p>
            <a:r>
              <a:rPr lang="cs-CZ" dirty="0" smtClean="0"/>
              <a:t>ocún – pozemní bylina </a:t>
            </a:r>
          </a:p>
          <a:p>
            <a:r>
              <a:rPr lang="cs-CZ" dirty="0" smtClean="0"/>
              <a:t>Slovník cizích slov</a:t>
            </a:r>
          </a:p>
          <a:p>
            <a:endParaRPr lang="cs-CZ" dirty="0"/>
          </a:p>
        </p:txBody>
      </p:sp>
      <p:pic>
        <p:nvPicPr>
          <p:cNvPr id="3074" name="Picture 2" descr="C:\Documents and Settings\vymazalova\Local Settings\Temporary Internet Files\Content.IE5\PLJMD8ZO\MP90034169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93096"/>
            <a:ext cx="2609088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288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14348" y="1714488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HARTMANNOVÁ, V. a kol. </a:t>
            </a:r>
            <a:r>
              <a:rPr lang="cs-CZ" sz="2400" i="1" dirty="0" smtClean="0">
                <a:latin typeface="Calibri" pitchFamily="34" charset="0"/>
              </a:rPr>
              <a:t>Pravidla českého pravopisu</a:t>
            </a:r>
            <a:r>
              <a:rPr lang="cs-CZ" sz="2400" dirty="0" smtClean="0">
                <a:latin typeface="Calibri" pitchFamily="34" charset="0"/>
              </a:rPr>
              <a:t>. 5. vyd. Olomouc: Nakladatelství Olomouc, 2001. ISBN 80-7182-073-3. </a:t>
            </a:r>
          </a:p>
          <a:p>
            <a:endParaRPr lang="cs-CZ" sz="2400" dirty="0" smtClean="0">
              <a:latin typeface="Calibri" pitchFamily="34" charset="0"/>
            </a:endParaRPr>
          </a:p>
          <a:p>
            <a:r>
              <a:rPr lang="cs-CZ" sz="2400" dirty="0" smtClean="0">
                <a:latin typeface="Calibri" pitchFamily="34" charset="0"/>
              </a:rPr>
              <a:t>Obrázky – Klipart </a:t>
            </a:r>
            <a:r>
              <a:rPr lang="cs-CZ" sz="2400" dirty="0">
                <a:latin typeface="Calibri" pitchFamily="34" charset="0"/>
              </a:rPr>
              <a:t>M</a:t>
            </a:r>
            <a:r>
              <a:rPr lang="cs-CZ" sz="2400" dirty="0" smtClean="0">
                <a:latin typeface="Calibri" pitchFamily="34" charset="0"/>
              </a:rPr>
              <a:t>icrosoft Office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1. Vytvoř řadu slov, </a:t>
            </a:r>
            <a:r>
              <a:rPr lang="cs-CZ" dirty="0" smtClean="0"/>
              <a:t>ve které </a:t>
            </a:r>
            <a:r>
              <a:rPr lang="cs-CZ" dirty="0"/>
              <a:t>se bude ú/ů vyskytovat na 1., 2., 3. místě.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Například:  </a:t>
            </a:r>
            <a:endParaRPr lang="cs-CZ" dirty="0"/>
          </a:p>
        </p:txBody>
      </p:sp>
      <p:sp>
        <p:nvSpPr>
          <p:cNvPr id="4" name="Zaoblený obdélník 3"/>
          <p:cNvSpPr/>
          <p:nvPr/>
        </p:nvSpPr>
        <p:spPr>
          <a:xfrm>
            <a:off x="3214678" y="1928802"/>
            <a:ext cx="164307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002060"/>
                </a:solidFill>
              </a:rPr>
              <a:t>Ú</a:t>
            </a:r>
            <a:r>
              <a:rPr lang="cs-CZ" dirty="0"/>
              <a:t>L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4071934" y="3214686"/>
            <a:ext cx="1571636" cy="100013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</a:t>
            </a:r>
            <a:r>
              <a:rPr lang="cs-CZ" dirty="0" smtClean="0">
                <a:solidFill>
                  <a:srgbClr val="002060"/>
                </a:solidFill>
              </a:rPr>
              <a:t>Ů</a:t>
            </a:r>
            <a:r>
              <a:rPr lang="cs-CZ" dirty="0" smtClean="0"/>
              <a:t>L</a:t>
            </a:r>
            <a:endParaRPr lang="cs-CZ" dirty="0"/>
          </a:p>
        </p:txBody>
      </p:sp>
      <p:sp>
        <p:nvSpPr>
          <p:cNvPr id="6" name="Zaoblený obdélník 5"/>
          <p:cNvSpPr/>
          <p:nvPr/>
        </p:nvSpPr>
        <p:spPr>
          <a:xfrm>
            <a:off x="5929322" y="4500570"/>
            <a:ext cx="1714512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PR</a:t>
            </a:r>
            <a:r>
              <a:rPr lang="cs-CZ" dirty="0" smtClean="0">
                <a:solidFill>
                  <a:srgbClr val="002060"/>
                </a:solidFill>
              </a:rPr>
              <a:t>Ů</a:t>
            </a:r>
            <a:r>
              <a:rPr lang="cs-CZ" dirty="0" smtClean="0"/>
              <a:t>VAN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	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Například:</a:t>
            </a:r>
          </a:p>
          <a:p>
            <a:pPr>
              <a:buNone/>
            </a:pPr>
            <a:r>
              <a:rPr lang="cs-CZ" dirty="0" smtClean="0"/>
              <a:t>úkol</a:t>
            </a:r>
            <a:r>
              <a:rPr lang="cs-CZ" dirty="0"/>
              <a:t>, kůl, stůl, bezúročný, cukrú, pravoúhlý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rmAutofit fontScale="90000"/>
          </a:bodyPr>
          <a:lstStyle/>
          <a:p>
            <a:r>
              <a:rPr lang="cs-CZ" dirty="0"/>
              <a:t>2. Napište pět slov, </a:t>
            </a:r>
            <a:r>
              <a:rPr lang="cs-CZ" dirty="0" smtClean="0"/>
              <a:t>ve kterých </a:t>
            </a:r>
            <a:r>
              <a:rPr lang="cs-CZ" dirty="0"/>
              <a:t>bude na začátku slova ú, a pět slov, kde bude ů uprostřed slova.</a:t>
            </a:r>
            <a:br>
              <a:rPr lang="cs-CZ" dirty="0"/>
            </a:br>
            <a:endParaRPr lang="cs-CZ" dirty="0"/>
          </a:p>
        </p:txBody>
      </p:sp>
      <p:sp>
        <p:nvSpPr>
          <p:cNvPr id="4" name="Pěticípá hvězda 3"/>
          <p:cNvSpPr/>
          <p:nvPr/>
        </p:nvSpPr>
        <p:spPr>
          <a:xfrm>
            <a:off x="1357290" y="3071810"/>
            <a:ext cx="2428892" cy="1785950"/>
          </a:xfrm>
          <a:prstGeom prst="star5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Ú</a:t>
            </a:r>
            <a:endParaRPr lang="cs-CZ" dirty="0"/>
          </a:p>
        </p:txBody>
      </p:sp>
      <p:sp>
        <p:nvSpPr>
          <p:cNvPr id="5" name="Pravoúhlý trojúhelník 4"/>
          <p:cNvSpPr/>
          <p:nvPr/>
        </p:nvSpPr>
        <p:spPr>
          <a:xfrm>
            <a:off x="5929322" y="2786058"/>
            <a:ext cx="2428892" cy="2286016"/>
          </a:xfrm>
          <a:prstGeom prst="rtTriangl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účet, úděl, úhledný, úlek, úžeh, úlisný, úsečka, úsporný</a:t>
            </a:r>
            <a:r>
              <a:rPr lang="cs-CZ" dirty="0" smtClean="0"/>
              <a:t>...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dům, kůl, lůžko, vzrůst, průvan, průzkum,  schůze, důvtip...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3. Jak dělá</a:t>
            </a:r>
            <a:r>
              <a:rPr lang="cs-CZ" dirty="0" smtClean="0"/>
              <a:t>?</a:t>
            </a:r>
            <a:endParaRPr lang="cs-CZ" dirty="0"/>
          </a:p>
        </p:txBody>
      </p:sp>
      <p:pic>
        <p:nvPicPr>
          <p:cNvPr id="1026" name="Picture 2" descr="C:\Users\jitulis\AppData\Local\Microsoft\Windows\Temporary Internet Files\Content.IE5\QIYY10F3\MP900438661[1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142985"/>
            <a:ext cx="1571636" cy="2857520"/>
          </a:xfrm>
          <a:prstGeom prst="rect">
            <a:avLst/>
          </a:prstGeom>
          <a:noFill/>
        </p:spPr>
      </p:pic>
      <p:pic>
        <p:nvPicPr>
          <p:cNvPr id="1029" name="Picture 5" descr="C:\Users\jitulis\AppData\Local\Microsoft\Windows\Temporary Internet Files\Content.IE5\7QNKRR5D\MC900109261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571612"/>
            <a:ext cx="1411469" cy="1499151"/>
          </a:xfrm>
          <a:prstGeom prst="rect">
            <a:avLst/>
          </a:prstGeom>
          <a:noFill/>
        </p:spPr>
      </p:pic>
      <p:pic>
        <p:nvPicPr>
          <p:cNvPr id="1031" name="Picture 7" descr="C:\Users\jitulis\AppData\Local\Microsoft\Windows\Temporary Internet Files\Content.IE5\7QNKRR5D\MC900424152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1357298"/>
            <a:ext cx="1514475" cy="2378075"/>
          </a:xfrm>
          <a:prstGeom prst="rect">
            <a:avLst/>
          </a:prstGeom>
          <a:noFill/>
        </p:spPr>
      </p:pic>
      <p:pic>
        <p:nvPicPr>
          <p:cNvPr id="1032" name="Picture 8" descr="C:\Users\jitulis\AppData\Local\Microsoft\Windows\Temporary Internet Files\Content.IE5\FOTUK1S6\MP900438540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14612" y="3714752"/>
            <a:ext cx="1643074" cy="2195498"/>
          </a:xfrm>
          <a:prstGeom prst="rect">
            <a:avLst/>
          </a:prstGeom>
          <a:noFill/>
        </p:spPr>
      </p:pic>
      <p:pic>
        <p:nvPicPr>
          <p:cNvPr id="1038" name="Picture 14" descr="C:\Users\jitulis\AppData\Local\Microsoft\Windows\Temporary Internet Files\Content.IE5\FOTUK1S6\MC900287425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72132" y="4357694"/>
            <a:ext cx="2249786" cy="13685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V CITOSLOVCÍCH SE PÍŠE </a:t>
            </a:r>
            <a:r>
              <a:rPr lang="cs-CZ" b="1" dirty="0" smtClean="0"/>
              <a:t>Ú.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dirty="0" smtClean="0"/>
              <a:t>kráva </a:t>
            </a:r>
            <a:r>
              <a:rPr lang="cs-CZ" dirty="0"/>
              <a:t>– bú, holub – vrkú, sova – hú, vítr – </a:t>
            </a:r>
            <a:r>
              <a:rPr lang="cs-CZ" dirty="0" smtClean="0"/>
              <a:t>fiú, </a:t>
            </a:r>
          </a:p>
          <a:p>
            <a:pPr>
              <a:buNone/>
            </a:pPr>
            <a:r>
              <a:rPr lang="cs-CZ" dirty="0" smtClean="0"/>
              <a:t>hrdlička </a:t>
            </a:r>
            <a:r>
              <a:rPr lang="cs-CZ" dirty="0"/>
              <a:t>- cukrú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itulis\AppData\Local\Microsoft\Windows\Temporary Internet Files\Content.IE5\QIYY10F3\MC90044142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428" y="1600428"/>
            <a:ext cx="3657143" cy="3657143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HÁDANKA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dirty="0" smtClean="0"/>
              <a:t>Patří ti to, ale tvoji přátelé to používají víc než ty. Co je to?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endParaRPr lang="cs-CZ" b="1" dirty="0" smtClean="0"/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endParaRPr lang="cs-CZ" b="1" dirty="0" smtClean="0"/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endParaRPr lang="cs-CZ" b="1" dirty="0" smtClean="0"/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dirty="0" smtClean="0"/>
              <a:t>Když vyluštíš následující křížovku, přijdeš na to. (Většinou doplňuješ slova s </a:t>
            </a:r>
            <a:r>
              <a:rPr lang="cs-CZ" b="1" dirty="0" smtClean="0"/>
              <a:t>u, ú, ů</a:t>
            </a:r>
            <a:r>
              <a:rPr lang="cs-CZ" dirty="0" smtClean="0"/>
              <a:t>.)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Autofit/>
          </a:bodyPr>
          <a:lstStyle/>
          <a:p>
            <a:pPr algn="l"/>
            <a:r>
              <a:rPr lang="cs-CZ" sz="1800" dirty="0" smtClean="0"/>
              <a:t>KŘÍŽOVKA</a:t>
            </a:r>
            <a:br>
              <a:rPr lang="cs-CZ" sz="1800" dirty="0" smtClean="0"/>
            </a:br>
            <a:r>
              <a:rPr lang="cs-CZ" sz="1800" dirty="0" smtClean="0"/>
              <a:t>1.Lidé tam odkládají psy. Doplň : psí    _______.</a:t>
            </a:r>
            <a:br>
              <a:rPr lang="cs-CZ" sz="1800" dirty="0" smtClean="0"/>
            </a:br>
            <a:r>
              <a:rPr lang="cs-CZ" sz="1800" dirty="0" smtClean="0"/>
              <a:t>2. Kontrola množství zboží v obchodech.</a:t>
            </a:r>
            <a:br>
              <a:rPr lang="cs-CZ" sz="1800" dirty="0" smtClean="0"/>
            </a:br>
            <a:r>
              <a:rPr lang="cs-CZ" sz="1800" dirty="0" smtClean="0"/>
              <a:t>3. Papuče jinak.</a:t>
            </a:r>
            <a:br>
              <a:rPr lang="cs-CZ" sz="1800" dirty="0" smtClean="0"/>
            </a:br>
            <a:r>
              <a:rPr lang="cs-CZ" sz="1800" dirty="0" smtClean="0"/>
              <a:t>4. Jinak poškození zdraví, škoda na zdraví.</a:t>
            </a:r>
            <a:br>
              <a:rPr lang="cs-CZ" sz="1800" dirty="0" smtClean="0"/>
            </a:br>
            <a:r>
              <a:rPr lang="cs-CZ" sz="1800" dirty="0" smtClean="0"/>
              <a:t>5. Bohyně umění.</a:t>
            </a:r>
            <a:br>
              <a:rPr lang="cs-CZ" sz="1800" dirty="0" smtClean="0"/>
            </a:br>
            <a:r>
              <a:rPr lang="cs-CZ" sz="1800" dirty="0" smtClean="0"/>
              <a:t>6. V lázních probíhá ____________  kúra.</a:t>
            </a:r>
            <a:br>
              <a:rPr lang="cs-CZ" sz="1800" dirty="0" smtClean="0"/>
            </a:br>
            <a:r>
              <a:rPr lang="cs-CZ" sz="1800" dirty="0" smtClean="0"/>
              <a:t>7. Nahraď synonymem slovo </a:t>
            </a:r>
            <a:r>
              <a:rPr lang="cs-CZ" sz="1800" u="sng" dirty="0" smtClean="0"/>
              <a:t>hrozný</a:t>
            </a:r>
            <a:r>
              <a:rPr lang="cs-CZ" sz="1800" dirty="0" smtClean="0"/>
              <a:t> (zážitek).</a:t>
            </a:r>
            <a:br>
              <a:rPr lang="cs-CZ" sz="1800" dirty="0" smtClean="0"/>
            </a:br>
            <a:r>
              <a:rPr lang="cs-CZ" sz="1800" dirty="0" smtClean="0"/>
              <a:t>8. Doplň: __________  jablek (Rubín, Jonagold).</a:t>
            </a:r>
            <a:endParaRPr lang="cs-CZ" sz="1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1204271"/>
              </p:ext>
            </p:extLst>
          </p:nvPr>
        </p:nvGraphicFramePr>
        <p:xfrm>
          <a:off x="428596" y="3571876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</a:t>
                      </a:r>
                      <a:r>
                        <a:rPr lang="cs-CZ" b="1" dirty="0" smtClean="0"/>
                        <a:t>´</a:t>
                      </a:r>
                      <a:endParaRPr lang="cs-CZ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7.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8.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491</Words>
  <Application>Microsoft Office PowerPoint</Application>
  <PresentationFormat>Předvádění na obrazovce (4:3)</PresentationFormat>
  <Paragraphs>174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Pravopis ů, ú</vt:lpstr>
      <vt:lpstr>1. Vytvoř řadu slov, ve které se bude ú/ů vyskytovat na 1., 2., 3. místě. </vt:lpstr>
      <vt:lpstr>ŘEŠENÍ  1</vt:lpstr>
      <vt:lpstr>2. Napište pět slov, ve kterých bude na začátku slova ú, a pět slov, kde bude ů uprostřed slova. </vt:lpstr>
      <vt:lpstr>ŘEŠENÍ 2</vt:lpstr>
      <vt:lpstr>3. Jak dělá?</vt:lpstr>
      <vt:lpstr>Řešení 3</vt:lpstr>
      <vt:lpstr>HÁDANKA</vt:lpstr>
      <vt:lpstr>KŘÍŽOVKA 1.Lidé tam odkládají psy. Doplň : psí    _______. 2. Kontrola množství zboží v obchodech. 3. Papuče jinak. 4. Jinak poškození zdraví, škoda na zdraví. 5. Bohyně umění. 6. V lázních probíhá ____________  kúra. 7. Nahraď synonymem slovo hrozný (zážitek). 8. Doplň: __________  jablek (Rubín, Jonagold).</vt:lpstr>
      <vt:lpstr> Řešení 4 – tvé jméno  </vt:lpstr>
      <vt:lpstr>Zapamatuj si!</vt:lpstr>
      <vt:lpstr>Řešení 5</vt:lpstr>
      <vt:lpstr>Zapamatuj si!</vt:lpstr>
      <vt:lpstr>Řešení 6</vt:lpstr>
      <vt:lpstr>Prameny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jitulis</dc:creator>
  <cp:lastModifiedBy>jitulis</cp:lastModifiedBy>
  <cp:revision>20</cp:revision>
  <dcterms:created xsi:type="dcterms:W3CDTF">2012-12-26T16:06:50Z</dcterms:created>
  <dcterms:modified xsi:type="dcterms:W3CDTF">2013-03-10T15:02:03Z</dcterms:modified>
</cp:coreProperties>
</file>