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864"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AE9429-0B9C-46B2-8DF4-0CAAA5FDC90B}" type="datetimeFigureOut">
              <a:rPr lang="cs-CZ" smtClean="0"/>
              <a:pPr/>
              <a:t>10.3.2013</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469398-9D74-4C53-9C96-F23468FFB1EC}" type="slidenum">
              <a:rPr lang="cs-CZ" smtClean="0"/>
              <a:pPr/>
              <a:t>‹#›</a:t>
            </a:fld>
            <a:endParaRPr lang="cs-CZ" dirty="0"/>
          </a:p>
        </p:txBody>
      </p:sp>
    </p:spTree>
    <p:extLst>
      <p:ext uri="{BB962C8B-B14F-4D97-AF65-F5344CB8AC3E}">
        <p14:creationId xmlns="" xmlns:p14="http://schemas.microsoft.com/office/powerpoint/2010/main" val="4158484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638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dirty="0" smtClean="0"/>
          </a:p>
        </p:txBody>
      </p:sp>
      <p:sp>
        <p:nvSpPr>
          <p:cNvPr id="16388"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6F95D2-67DF-483D-9DEC-40219591D4C4}" type="slidenum">
              <a:rPr lang="cs-CZ"/>
              <a:pPr/>
              <a:t>1</a:t>
            </a:fld>
            <a:endParaRPr lang="cs-CZ"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10</a:t>
            </a:fld>
            <a:endParaRPr lang="cs-CZ"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11</a:t>
            </a:fld>
            <a:endParaRPr lang="cs-CZ"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12</a:t>
            </a:fld>
            <a:endParaRPr lang="cs-CZ"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13</a:t>
            </a:fld>
            <a:endParaRPr lang="cs-CZ"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14</a:t>
            </a:fld>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2</a:t>
            </a:fld>
            <a:endParaRPr lang="cs-CZ"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3</a:t>
            </a:fld>
            <a:endParaRPr lang="cs-CZ"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4</a:t>
            </a:fld>
            <a:endParaRPr lang="cs-CZ"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5</a:t>
            </a:fld>
            <a:endParaRPr lang="cs-CZ"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6</a:t>
            </a:fld>
            <a:endParaRPr lang="cs-C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7</a:t>
            </a:fld>
            <a:endParaRPr lang="cs-CZ"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8</a:t>
            </a:fld>
            <a:endParaRPr lang="cs-CZ"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3469398-9D74-4C53-9C96-F23468FFB1EC}" type="slidenum">
              <a:rPr lang="cs-CZ" smtClean="0"/>
              <a:pPr/>
              <a:t>9</a:t>
            </a:fld>
            <a:endParaRPr lang="cs-CZ"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17" name="Zástupný symbol pro zápatí 16"/>
          <p:cNvSpPr>
            <a:spLocks noGrp="1"/>
          </p:cNvSpPr>
          <p:nvPr>
            <p:ph type="ftr" sz="quarter" idx="11"/>
          </p:nvPr>
        </p:nvSpPr>
        <p:spPr/>
        <p:txBody>
          <a:bodyPr/>
          <a:lstStyle/>
          <a:p>
            <a:endParaRPr lang="cs-CZ" dirty="0"/>
          </a:p>
        </p:txBody>
      </p:sp>
      <p:sp>
        <p:nvSpPr>
          <p:cNvPr id="7" name="Přímá spojovací čára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a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Elipsa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9B4C62-2279-4EA2-802B-A422D0D389A0}" type="slidenum">
              <a:rPr lang="cs-CZ" smtClean="0"/>
              <a:pPr/>
              <a:t>‹#›</a:t>
            </a:fld>
            <a:endParaRPr lang="cs-CZ" dirty="0"/>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359B4C62-2279-4EA2-802B-A422D0D389A0}" type="slidenum">
              <a:rPr lang="cs-CZ" smtClean="0"/>
              <a:pPr/>
              <a:t>‹#›</a:t>
            </a:fld>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ovací čára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Elipsa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ipsa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Zástupný symbol pro číslo snímku 5"/>
          <p:cNvSpPr>
            <a:spLocks noGrp="1"/>
          </p:cNvSpPr>
          <p:nvPr>
            <p:ph type="sldNum" sz="quarter" idx="12"/>
          </p:nvPr>
        </p:nvSpPr>
        <p:spPr>
          <a:xfrm>
            <a:off x="6915912" y="3009901"/>
            <a:ext cx="457200" cy="441325"/>
          </a:xfrm>
        </p:spPr>
        <p:txBody>
          <a:bodyPr/>
          <a:lstStyle/>
          <a:p>
            <a:fld id="{359B4C62-2279-4EA2-802B-A422D0D389A0}" type="slidenum">
              <a:rPr lang="cs-CZ" smtClean="0"/>
              <a:pPr/>
              <a:t>‹#›</a:t>
            </a:fld>
            <a:endParaRPr lang="cs-CZ" dirty="0"/>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Klepnutím lze upravit styl předlohy nadpisů.</a:t>
            </a:r>
            <a:endParaRPr kumimoji="0" lang="en-US"/>
          </a:p>
        </p:txBody>
      </p:sp>
      <p:sp>
        <p:nvSpPr>
          <p:cNvPr id="4" name="Zástupný symbol pro datum 3"/>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a:xfrm>
            <a:off x="4361688" y="1026372"/>
            <a:ext cx="457200" cy="441325"/>
          </a:xfrm>
        </p:spPr>
        <p:txBody>
          <a:bodyPr/>
          <a:lstStyle/>
          <a:p>
            <a:fld id="{359B4C62-2279-4EA2-802B-A422D0D389A0}" type="slidenum">
              <a:rPr lang="cs-CZ" smtClean="0"/>
              <a:pPr/>
              <a:t>‹#›</a:t>
            </a:fld>
            <a:endParaRPr lang="cs-CZ" dirty="0"/>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dirty="0"/>
          </a:p>
        </p:txBody>
      </p:sp>
      <p:sp>
        <p:nvSpPr>
          <p:cNvPr id="4" name="Zástupný symbol pro datum 3"/>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8" name="Přímá spojovací čára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Elipsa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ipsa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9B4C62-2279-4EA2-802B-A422D0D389A0}" type="slidenum">
              <a:rPr lang="cs-CZ" smtClean="0"/>
              <a:pPr/>
              <a:t>‹#›</a:t>
            </a:fld>
            <a:endParaRPr lang="cs-CZ" dirty="0"/>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838B4B02-F614-4D65-8676-11D7958F455A}" type="datetimeFigureOut">
              <a:rPr lang="cs-CZ" smtClean="0"/>
              <a:pPr/>
              <a:t>10.3.2013</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359B4C62-2279-4EA2-802B-A422D0D389A0}" type="slidenum">
              <a:rPr lang="cs-CZ" smtClean="0"/>
              <a:pPr/>
              <a:t>‹#›</a:t>
            </a:fld>
            <a:endParaRPr lang="cs-CZ" dirty="0"/>
          </a:p>
        </p:txBody>
      </p:sp>
      <p:sp>
        <p:nvSpPr>
          <p:cNvPr id="8" name="Přímá spojovací čára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ovací čára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7" name="Zástupný symbol pro datum 6"/>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8" name="Zástupný symbol pro zápatí 7"/>
          <p:cNvSpPr>
            <a:spLocks noGrp="1"/>
          </p:cNvSpPr>
          <p:nvPr>
            <p:ph type="ftr" sz="quarter" idx="11"/>
          </p:nvPr>
        </p:nvSpPr>
        <p:spPr>
          <a:xfrm>
            <a:off x="304800" y="6409944"/>
            <a:ext cx="3581400" cy="365760"/>
          </a:xfrm>
        </p:spPr>
        <p:txBody>
          <a:bodyPr/>
          <a:lstStyle/>
          <a:p>
            <a:endParaRPr lang="cs-CZ" dirty="0"/>
          </a:p>
        </p:txBody>
      </p:sp>
      <p:sp>
        <p:nvSpPr>
          <p:cNvPr id="15" name="Přímá spojovací čára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Elipsa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Elipsa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359B4C62-2279-4EA2-802B-A422D0D389A0}" type="slidenum">
              <a:rPr lang="cs-CZ" smtClean="0"/>
              <a:pPr/>
              <a:t>‹#›</a:t>
            </a:fld>
            <a:endParaRPr lang="cs-CZ" dirty="0"/>
          </a:p>
        </p:txBody>
      </p:sp>
      <p:sp>
        <p:nvSpPr>
          <p:cNvPr id="23" name="Nadpis 22"/>
          <p:cNvSpPr>
            <a:spLocks noGrp="1"/>
          </p:cNvSpPr>
          <p:nvPr>
            <p:ph type="title"/>
          </p:nvPr>
        </p:nvSpPr>
        <p:spPr/>
        <p:txBody>
          <a:bodyPr rtlCol="0" anchor="b" anchorCtr="0"/>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a:xfrm>
            <a:off x="4343400" y="1036020"/>
            <a:ext cx="457200" cy="441325"/>
          </a:xfrm>
        </p:spPr>
        <p:txBody>
          <a:bodyPr/>
          <a:lstStyle/>
          <a:p>
            <a:fld id="{359B4C62-2279-4EA2-802B-A422D0D389A0}"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3" name="Zástupný symbol pro zápatí 2"/>
          <p:cNvSpPr>
            <a:spLocks noGrp="1"/>
          </p:cNvSpPr>
          <p:nvPr>
            <p:ph type="ftr" sz="quarter" idx="11"/>
          </p:nvPr>
        </p:nvSpPr>
        <p:spPr/>
        <p:txBody>
          <a:bodyPr/>
          <a:lstStyle/>
          <a:p>
            <a:endParaRPr lang="cs-CZ" dirty="0"/>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59B4C62-2279-4EA2-802B-A422D0D389A0}"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ovací čára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Elipsa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ipsa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59B4C62-2279-4EA2-802B-A422D0D389A0}" type="slidenum">
              <a:rPr lang="cs-CZ" smtClean="0"/>
              <a:pPr/>
              <a:t>‹#›</a:t>
            </a:fld>
            <a:endParaRPr lang="cs-CZ" dirty="0"/>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datum 4"/>
          <p:cNvSpPr>
            <a:spLocks noGrp="1"/>
          </p:cNvSpPr>
          <p:nvPr>
            <p:ph type="dt" sz="half" idx="10"/>
          </p:nvPr>
        </p:nvSpPr>
        <p:spPr/>
        <p:txBody>
          <a:bodyPr/>
          <a:lstStyle/>
          <a:p>
            <a:fld id="{838B4B02-F614-4D65-8676-11D7958F455A}" type="datetimeFigureOut">
              <a:rPr lang="cs-CZ" smtClean="0"/>
              <a:pPr/>
              <a:t>10.3.2013</a:t>
            </a:fld>
            <a:endParaRPr lang="cs-CZ" dirty="0"/>
          </a:p>
        </p:txBody>
      </p:sp>
      <p:sp>
        <p:nvSpPr>
          <p:cNvPr id="6" name="Zástupný symbol pro zápatí 5"/>
          <p:cNvSpPr>
            <a:spLocks noGrp="1"/>
          </p:cNvSpPr>
          <p:nvPr>
            <p:ph type="ftr" sz="quarter" idx="11"/>
          </p:nvPr>
        </p:nvSpPr>
        <p:spPr>
          <a:xfrm>
            <a:off x="301752" y="6410848"/>
            <a:ext cx="3383280" cy="365760"/>
          </a:xfrm>
        </p:spPr>
        <p:txBody>
          <a:bodyPr/>
          <a:lstStyle/>
          <a:p>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ovací čára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Elipsa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Zástupný symbol pro číslo snímku 6"/>
          <p:cNvSpPr>
            <a:spLocks noGrp="1"/>
          </p:cNvSpPr>
          <p:nvPr>
            <p:ph type="sldNum" sz="quarter" idx="12"/>
          </p:nvPr>
        </p:nvSpPr>
        <p:spPr>
          <a:xfrm>
            <a:off x="1371600" y="312738"/>
            <a:ext cx="457200" cy="441325"/>
          </a:xfrm>
        </p:spPr>
        <p:txBody>
          <a:bodyPr/>
          <a:lstStyle/>
          <a:p>
            <a:fld id="{359B4C62-2279-4EA2-802B-A422D0D389A0}" type="slidenum">
              <a:rPr lang="cs-CZ" smtClean="0"/>
              <a:pPr/>
              <a:t>‹#›</a:t>
            </a:fld>
            <a:endParaRPr lang="cs-CZ" dirty="0"/>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dirty="0" smtClean="0"/>
              <a:t>Klepnutím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datum 4"/>
          <p:cNvSpPr>
            <a:spLocks noGrp="1"/>
          </p:cNvSpPr>
          <p:nvPr>
            <p:ph type="dt" sz="half" idx="10"/>
          </p:nvPr>
        </p:nvSpPr>
        <p:spPr>
          <a:xfrm>
            <a:off x="5788152" y="6404984"/>
            <a:ext cx="3044952" cy="365760"/>
          </a:xfrm>
        </p:spPr>
        <p:txBody>
          <a:bodyPr/>
          <a:lstStyle/>
          <a:p>
            <a:fld id="{838B4B02-F614-4D65-8676-11D7958F455A}" type="datetimeFigureOut">
              <a:rPr lang="cs-CZ" smtClean="0"/>
              <a:pPr/>
              <a:t>10.3.2013</a:t>
            </a:fld>
            <a:endParaRPr lang="cs-CZ" dirty="0"/>
          </a:p>
        </p:txBody>
      </p:sp>
      <p:sp>
        <p:nvSpPr>
          <p:cNvPr id="6" name="Zástupný symbol pro zápatí 5"/>
          <p:cNvSpPr>
            <a:spLocks noGrp="1"/>
          </p:cNvSpPr>
          <p:nvPr>
            <p:ph type="ftr" sz="quarter" idx="11"/>
          </p:nvPr>
        </p:nvSpPr>
        <p:spPr>
          <a:xfrm>
            <a:off x="301752" y="6410848"/>
            <a:ext cx="3584448" cy="365760"/>
          </a:xfrm>
        </p:spPr>
        <p:txBody>
          <a:bodyPr/>
          <a:lstStyle/>
          <a:p>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38B4B02-F614-4D65-8676-11D7958F455A}" type="datetimeFigureOut">
              <a:rPr lang="cs-CZ" smtClean="0"/>
              <a:pPr/>
              <a:t>10.3.2013</a:t>
            </a:fld>
            <a:endParaRPr lang="cs-CZ" dirty="0"/>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dirty="0"/>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ovací čára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ipsa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59B4C62-2279-4EA2-802B-A422D0D389A0}" type="slidenum">
              <a:rPr lang="cs-CZ" smtClean="0"/>
              <a:pPr/>
              <a:t>‹#›</a:t>
            </a:fld>
            <a:endParaRPr lang="cs-CZ" dirty="0"/>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biLevel thresh="50000"/>
          </a:blip>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00034" y="1643050"/>
            <a:ext cx="8501122" cy="646114"/>
          </a:xfrm>
        </p:spPr>
        <p:txBody>
          <a:bodyPr>
            <a:noAutofit/>
          </a:bodyPr>
          <a:lstStyle/>
          <a:p>
            <a:pPr eaLnBrk="1" fontAlgn="auto" hangingPunct="1">
              <a:spcAft>
                <a:spcPts val="0"/>
              </a:spcAft>
              <a:defRPr/>
            </a:pPr>
            <a:r>
              <a:rPr lang="cs-CZ" b="1" dirty="0" smtClean="0">
                <a:solidFill>
                  <a:schemeClr val="tx2">
                    <a:satMod val="130000"/>
                  </a:schemeClr>
                </a:solidFill>
                <a:latin typeface="Calibri" pitchFamily="34" charset="0"/>
              </a:rPr>
              <a:t>Skupiny bě/bje, vě/vje, pě, </a:t>
            </a:r>
            <a:r>
              <a:rPr lang="cs-CZ" b="1" dirty="0" smtClean="0">
                <a:solidFill>
                  <a:schemeClr val="tx2">
                    <a:satMod val="130000"/>
                  </a:schemeClr>
                </a:solidFill>
                <a:latin typeface="Calibri" pitchFamily="34" charset="0"/>
              </a:rPr>
              <a:t>mě/mně</a:t>
            </a:r>
            <a:endParaRPr lang="cs-CZ" sz="3600" b="1" dirty="0">
              <a:solidFill>
                <a:schemeClr val="tx2">
                  <a:satMod val="130000"/>
                </a:schemeClr>
              </a:solidFill>
              <a:latin typeface="Calibri" pitchFamily="34" charset="0"/>
            </a:endParaRPr>
          </a:p>
        </p:txBody>
      </p:sp>
      <p:sp>
        <p:nvSpPr>
          <p:cNvPr id="4" name="Obdélník 3"/>
          <p:cNvSpPr/>
          <p:nvPr/>
        </p:nvSpPr>
        <p:spPr>
          <a:xfrm>
            <a:off x="0" y="6092825"/>
            <a:ext cx="9144000" cy="76517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dirty="0"/>
          </a:p>
        </p:txBody>
      </p:sp>
      <p:sp>
        <p:nvSpPr>
          <p:cNvPr id="8196" name="TextovéPole 4"/>
          <p:cNvSpPr txBox="1">
            <a:spLocks noChangeArrowheads="1"/>
          </p:cNvSpPr>
          <p:nvPr/>
        </p:nvSpPr>
        <p:spPr bwMode="auto">
          <a:xfrm>
            <a:off x="358775" y="6207125"/>
            <a:ext cx="8426450" cy="461963"/>
          </a:xfrm>
          <a:prstGeom prst="rect">
            <a:avLst/>
          </a:prstGeom>
          <a:noFill/>
          <a:ln w="9525">
            <a:noFill/>
            <a:miter lim="800000"/>
            <a:headEnd/>
            <a:tailEnd/>
          </a:ln>
        </p:spPr>
        <p:txBody>
          <a:bodyPr>
            <a:spAutoFit/>
          </a:bodyPr>
          <a:lstStyle/>
          <a:p>
            <a:r>
              <a:rPr lang="en-US" sz="2400" dirty="0">
                <a:solidFill>
                  <a:schemeClr val="bg1"/>
                </a:solidFill>
                <a:latin typeface="Calibri" pitchFamily="34" charset="0"/>
              </a:rPr>
              <a:t>Gymn</a:t>
            </a:r>
            <a:r>
              <a:rPr lang="cs-CZ" sz="2400" dirty="0">
                <a:solidFill>
                  <a:schemeClr val="bg1"/>
                </a:solidFill>
                <a:latin typeface="Calibri" pitchFamily="34" charset="0"/>
              </a:rPr>
              <a:t>ázium a Jazyková škola s právem státní jazykové zkoušky Zlín</a:t>
            </a:r>
          </a:p>
        </p:txBody>
      </p:sp>
      <p:cxnSp>
        <p:nvCxnSpPr>
          <p:cNvPr id="7" name="Přímá spojnice 6"/>
          <p:cNvCxnSpPr/>
          <p:nvPr/>
        </p:nvCxnSpPr>
        <p:spPr>
          <a:xfrm>
            <a:off x="727075" y="2349500"/>
            <a:ext cx="7669213"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nvGraphicFramePr>
        <p:xfrm>
          <a:off x="728663" y="2492375"/>
          <a:ext cx="7666515" cy="366268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latin typeface="Calibri" pitchFamily="34" charset="0"/>
                        </a:rPr>
                        <a:t>Tematická oblast</a:t>
                      </a:r>
                      <a:endParaRPr lang="cs-CZ" b="1"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0" dirty="0" smtClean="0">
                          <a:latin typeface="Calibri" pitchFamily="34" charset="0"/>
                        </a:rPr>
                        <a:t>Pravopis</a:t>
                      </a:r>
                      <a:r>
                        <a:rPr lang="cs-CZ" b="0" baseline="0" dirty="0" smtClean="0">
                          <a:latin typeface="Calibri" pitchFamily="34" charset="0"/>
                        </a:rPr>
                        <a:t> vesele i vážně</a:t>
                      </a:r>
                      <a:endParaRPr lang="cs-CZ" b="0" dirty="0">
                        <a:latin typeface="Calibri" pitchFamily="34" charset="0"/>
                      </a:endParaRPr>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latin typeface="Calibri" pitchFamily="34" charset="0"/>
                        </a:rPr>
                        <a:t>Datum vytvoření</a:t>
                      </a:r>
                      <a:endParaRPr lang="cs-CZ" b="1" dirty="0">
                        <a:latin typeface="Calibri" pitchFamily="34" charset="0"/>
                      </a:endParaRPr>
                    </a:p>
                  </a:txBody>
                  <a:tcPr/>
                </a:tc>
                <a:tc>
                  <a:txBody>
                    <a:bodyPr/>
                    <a:lstStyle/>
                    <a:p>
                      <a:r>
                        <a:rPr lang="cs-CZ" dirty="0" smtClean="0">
                          <a:latin typeface="Calibri" pitchFamily="34" charset="0"/>
                        </a:rPr>
                        <a:t>9. 1. 2013</a:t>
                      </a:r>
                      <a:endParaRPr lang="cs-CZ" dirty="0">
                        <a:latin typeface="Calibri" pitchFamily="34" charset="0"/>
                      </a:endParaRPr>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latin typeface="Calibri" pitchFamily="34" charset="0"/>
                        </a:rPr>
                        <a:t>Ročník </a:t>
                      </a:r>
                      <a:endParaRPr lang="cs-CZ" b="1"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latin typeface="Calibri" pitchFamily="34" charset="0"/>
                        </a:rPr>
                        <a:t>Nižší ročník osmiletého gymnázia</a:t>
                      </a:r>
                      <a:endParaRPr lang="cs-CZ" dirty="0">
                        <a:latin typeface="Calibri" pitchFamily="34" charset="0"/>
                      </a:endParaRPr>
                    </a:p>
                  </a:txBody>
                  <a:tcPr/>
                </a:tc>
              </a:tr>
              <a:tr h="332720">
                <a:tc>
                  <a:txBody>
                    <a:bodyPr/>
                    <a:lstStyle/>
                    <a:p>
                      <a:r>
                        <a:rPr lang="cs-CZ" b="1" dirty="0" smtClean="0">
                          <a:latin typeface="Calibri" pitchFamily="34" charset="0"/>
                        </a:rPr>
                        <a:t>Stručný obsah</a:t>
                      </a:r>
                      <a:endParaRPr lang="cs-CZ" b="1" dirty="0">
                        <a:latin typeface="Calibri" pitchFamily="34" charset="0"/>
                      </a:endParaRPr>
                    </a:p>
                  </a:txBody>
                  <a:tcPr/>
                </a:tc>
                <a:tc>
                  <a:txBody>
                    <a:bodyPr/>
                    <a:lstStyle/>
                    <a:p>
                      <a:r>
                        <a:rPr lang="cs-CZ" dirty="0" smtClean="0">
                          <a:latin typeface="Calibri" pitchFamily="34" charset="0"/>
                        </a:rPr>
                        <a:t>Procvičování věnované pravopisnému jevu ě/je</a:t>
                      </a:r>
                      <a:r>
                        <a:rPr lang="cs-CZ" baseline="0" dirty="0" smtClean="0">
                          <a:latin typeface="Calibri" pitchFamily="34" charset="0"/>
                        </a:rPr>
                        <a:t> a mně/mě.</a:t>
                      </a:r>
                      <a:endParaRPr lang="cs-CZ" dirty="0">
                        <a:latin typeface="Calibri" pitchFamily="34" charset="0"/>
                      </a:endParaRPr>
                    </a:p>
                  </a:txBody>
                  <a:tcPr/>
                </a:tc>
              </a:tr>
              <a:tr h="360040">
                <a:tc>
                  <a:txBody>
                    <a:bodyPr/>
                    <a:lstStyle/>
                    <a:p>
                      <a:r>
                        <a:rPr lang="cs-CZ" sz="1800" b="1" kern="1200" dirty="0" smtClean="0">
                          <a:effectLst/>
                          <a:latin typeface="Calibri" pitchFamily="34" charset="0"/>
                        </a:rPr>
                        <a:t>Způsob využití</a:t>
                      </a:r>
                      <a:endParaRPr lang="cs-CZ" b="1"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latin typeface="Calibri" pitchFamily="34" charset="0"/>
                        </a:rPr>
                        <a:t>Doporučuje se postupně procházet jednotlivé úkoly (spojovačky, vyřazování, doplňování), po cvičení následuje řešení. Strana dvě,</a:t>
                      </a:r>
                      <a:r>
                        <a:rPr lang="cs-CZ" baseline="0" dirty="0" smtClean="0">
                          <a:latin typeface="Calibri" pitchFamily="34" charset="0"/>
                        </a:rPr>
                        <a:t> osm a devět obsahují vysvětlení učiva.</a:t>
                      </a:r>
                      <a:endParaRPr lang="cs-CZ" dirty="0" smtClean="0">
                        <a:latin typeface="Calibri" pitchFamily="34" charset="0"/>
                      </a:endParaRPr>
                    </a:p>
                  </a:txBody>
                  <a:tcPr/>
                </a:tc>
              </a:tr>
              <a:tr h="360040">
                <a:tc>
                  <a:txBody>
                    <a:bodyPr/>
                    <a:lstStyle/>
                    <a:p>
                      <a:r>
                        <a:rPr lang="cs-CZ" sz="1800" b="1" kern="1200" dirty="0" smtClean="0">
                          <a:effectLst/>
                          <a:latin typeface="Calibri" pitchFamily="34" charset="0"/>
                        </a:rPr>
                        <a:t>Autor</a:t>
                      </a:r>
                      <a:endParaRPr lang="cs-CZ" b="1" dirty="0">
                        <a:latin typeface="Calibri" pitchFamily="34" charset="0"/>
                      </a:endParaRPr>
                    </a:p>
                  </a:txBody>
                  <a:tcPr/>
                </a:tc>
                <a:tc>
                  <a:txBody>
                    <a:bodyPr/>
                    <a:lstStyle/>
                    <a:p>
                      <a:r>
                        <a:rPr lang="cs-CZ" dirty="0" smtClean="0">
                          <a:latin typeface="Calibri" pitchFamily="34" charset="0"/>
                        </a:rPr>
                        <a:t>Mgr. Martina</a:t>
                      </a:r>
                      <a:r>
                        <a:rPr lang="cs-CZ" baseline="0" dirty="0" smtClean="0">
                          <a:latin typeface="Calibri" pitchFamily="34" charset="0"/>
                        </a:rPr>
                        <a:t> Svízelov</a:t>
                      </a:r>
                      <a:r>
                        <a:rPr lang="cs-CZ" dirty="0" smtClean="0">
                          <a:latin typeface="Calibri" pitchFamily="34" charset="0"/>
                        </a:rPr>
                        <a:t>á</a:t>
                      </a:r>
                      <a:endParaRPr lang="cs-CZ" dirty="0">
                        <a:latin typeface="Calibri" pitchFamily="34" charset="0"/>
                      </a:endParaRPr>
                    </a:p>
                  </a:txBody>
                  <a:tcPr/>
                </a:tc>
              </a:tr>
              <a:tr h="370840">
                <a:tc>
                  <a:txBody>
                    <a:bodyPr/>
                    <a:lstStyle/>
                    <a:p>
                      <a:r>
                        <a:rPr lang="cs-CZ" sz="1800" b="1" kern="1200" dirty="0" smtClean="0">
                          <a:effectLst/>
                          <a:latin typeface="Calibri" pitchFamily="34" charset="0"/>
                        </a:rPr>
                        <a:t>Kód</a:t>
                      </a:r>
                      <a:endParaRPr lang="cs-CZ" b="1" dirty="0">
                        <a:latin typeface="Calibri" pitchFamily="34" charset="0"/>
                      </a:endParaRPr>
                    </a:p>
                  </a:txBody>
                  <a:tcPr/>
                </a:tc>
                <a:tc>
                  <a:txBody>
                    <a:bodyPr/>
                    <a:lstStyle/>
                    <a:p>
                      <a:r>
                        <a:rPr lang="cs-CZ" dirty="0" smtClean="0">
                          <a:latin typeface="Calibri" pitchFamily="34" charset="0"/>
                        </a:rPr>
                        <a:t>VY_32_INOVACE_14_CSVI14</a:t>
                      </a:r>
                      <a:endParaRPr lang="cs-CZ" dirty="0">
                        <a:latin typeface="Calibri" pitchFamily="34" charset="0"/>
                      </a:endParaRPr>
                    </a:p>
                  </a:txBody>
                  <a:tcPr/>
                </a:tc>
              </a:tr>
            </a:tbl>
          </a:graphicData>
        </a:graphic>
      </p:graphicFrame>
      <p:pic>
        <p:nvPicPr>
          <p:cNvPr id="8224" name="Picture 2"/>
          <p:cNvPicPr>
            <a:picLocks noChangeAspect="1" noChangeArrowheads="1"/>
          </p:cNvPicPr>
          <p:nvPr/>
        </p:nvPicPr>
        <p:blipFill>
          <a:blip r:embed="rId4"/>
          <a:srcRect/>
          <a:stretch>
            <a:fillRect/>
          </a:stretch>
        </p:blipFill>
        <p:spPr bwMode="auto">
          <a:xfrm>
            <a:off x="690563" y="188913"/>
            <a:ext cx="7743825" cy="1438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Doplň příslovce s -mě-, -mně-</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dirty="0" smtClean="0">
                <a:solidFill>
                  <a:schemeClr val="tx1"/>
                </a:solidFill>
                <a:latin typeface="Calibri" pitchFamily="34" charset="0"/>
              </a:rPr>
              <a:t>Cesta vedla ________  do kopce.</a:t>
            </a:r>
          </a:p>
          <a:p>
            <a:r>
              <a:rPr lang="cs-CZ" dirty="0" smtClean="0">
                <a:solidFill>
                  <a:schemeClr val="tx1"/>
                </a:solidFill>
                <a:latin typeface="Calibri" pitchFamily="34" charset="0"/>
              </a:rPr>
              <a:t>Vůbec neutrácel, choval se ________.</a:t>
            </a:r>
          </a:p>
          <a:p>
            <a:r>
              <a:rPr lang="cs-CZ" dirty="0">
                <a:solidFill>
                  <a:schemeClr val="tx1"/>
                </a:solidFill>
                <a:latin typeface="Calibri" pitchFamily="34" charset="0"/>
              </a:rPr>
              <a:t>Z</a:t>
            </a:r>
            <a:r>
              <a:rPr lang="cs-CZ" dirty="0" smtClean="0">
                <a:solidFill>
                  <a:schemeClr val="tx1"/>
                </a:solidFill>
                <a:latin typeface="Calibri" pitchFamily="34" charset="0"/>
              </a:rPr>
              <a:t>píval _______, až mi tekly slzy.</a:t>
            </a:r>
          </a:p>
          <a:p>
            <a:r>
              <a:rPr lang="cs-CZ" dirty="0" smtClean="0">
                <a:solidFill>
                  <a:schemeClr val="tx1"/>
                </a:solidFill>
                <a:latin typeface="Calibri" pitchFamily="34" charset="0"/>
              </a:rPr>
              <a:t>Cítil jsme se u kamen _________.</a:t>
            </a:r>
          </a:p>
          <a:p>
            <a:r>
              <a:rPr lang="cs-CZ" dirty="0" smtClean="0">
                <a:solidFill>
                  <a:schemeClr val="tx1"/>
                </a:solidFill>
                <a:latin typeface="Calibri" pitchFamily="34" charset="0"/>
              </a:rPr>
              <a:t>Vzdálenější část místnosti beze světla na mě působila __________.</a:t>
            </a:r>
          </a:p>
          <a:p>
            <a:r>
              <a:rPr lang="cs-CZ" dirty="0" smtClean="0">
                <a:latin typeface="Calibri" pitchFamily="34" charset="0"/>
              </a:rPr>
              <a:t>Pavel byl chytrý hoch, jednal vždy _______</a:t>
            </a:r>
            <a:r>
              <a:rPr lang="cs-CZ" dirty="0" smtClean="0">
                <a:solidFill>
                  <a:schemeClr val="tx1"/>
                </a:solidFill>
                <a:latin typeface="Calibri" pitchFamily="34" charset="0"/>
              </a:rPr>
              <a:t>.</a:t>
            </a:r>
          </a:p>
          <a:p>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Řešení 3</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dirty="0" smtClean="0">
                <a:solidFill>
                  <a:schemeClr val="tx1"/>
                </a:solidFill>
                <a:latin typeface="Calibri" pitchFamily="34" charset="0"/>
              </a:rPr>
              <a:t>Cesta vedla </a:t>
            </a:r>
            <a:r>
              <a:rPr lang="cs-CZ" u="sng" dirty="0" smtClean="0">
                <a:solidFill>
                  <a:schemeClr val="tx1"/>
                </a:solidFill>
                <a:latin typeface="Calibri" pitchFamily="34" charset="0"/>
              </a:rPr>
              <a:t>strmě </a:t>
            </a:r>
            <a:r>
              <a:rPr lang="cs-CZ" dirty="0" smtClean="0">
                <a:solidFill>
                  <a:schemeClr val="tx1"/>
                </a:solidFill>
                <a:latin typeface="Calibri" pitchFamily="34" charset="0"/>
              </a:rPr>
              <a:t> do kopce.</a:t>
            </a:r>
          </a:p>
          <a:p>
            <a:r>
              <a:rPr lang="cs-CZ" dirty="0" smtClean="0">
                <a:solidFill>
                  <a:schemeClr val="tx1"/>
                </a:solidFill>
                <a:latin typeface="Calibri" pitchFamily="34" charset="0"/>
              </a:rPr>
              <a:t>Vůbec neutrácel, choval se </a:t>
            </a:r>
            <a:r>
              <a:rPr lang="cs-CZ" u="sng" dirty="0" smtClean="0">
                <a:solidFill>
                  <a:schemeClr val="tx1"/>
                </a:solidFill>
                <a:latin typeface="Calibri" pitchFamily="34" charset="0"/>
              </a:rPr>
              <a:t>skromně</a:t>
            </a:r>
            <a:r>
              <a:rPr lang="cs-CZ" dirty="0" smtClean="0">
                <a:solidFill>
                  <a:schemeClr val="tx1"/>
                </a:solidFill>
                <a:latin typeface="Calibri" pitchFamily="34" charset="0"/>
              </a:rPr>
              <a:t>.</a:t>
            </a:r>
          </a:p>
          <a:p>
            <a:r>
              <a:rPr lang="cs-CZ" dirty="0">
                <a:solidFill>
                  <a:schemeClr val="tx1"/>
                </a:solidFill>
                <a:latin typeface="Calibri" pitchFamily="34" charset="0"/>
              </a:rPr>
              <a:t>Z</a:t>
            </a:r>
            <a:r>
              <a:rPr lang="cs-CZ" dirty="0" smtClean="0">
                <a:solidFill>
                  <a:schemeClr val="tx1"/>
                </a:solidFill>
                <a:latin typeface="Calibri" pitchFamily="34" charset="0"/>
              </a:rPr>
              <a:t>píval </a:t>
            </a:r>
            <a:r>
              <a:rPr lang="cs-CZ" u="sng" dirty="0" smtClean="0">
                <a:solidFill>
                  <a:schemeClr val="tx1"/>
                </a:solidFill>
                <a:latin typeface="Calibri" pitchFamily="34" charset="0"/>
              </a:rPr>
              <a:t>dojemně</a:t>
            </a:r>
            <a:r>
              <a:rPr lang="cs-CZ" dirty="0" smtClean="0">
                <a:solidFill>
                  <a:schemeClr val="tx1"/>
                </a:solidFill>
                <a:latin typeface="Calibri" pitchFamily="34" charset="0"/>
              </a:rPr>
              <a:t>, až mi tekly slzy.</a:t>
            </a:r>
          </a:p>
          <a:p>
            <a:r>
              <a:rPr lang="cs-CZ" dirty="0" smtClean="0">
                <a:solidFill>
                  <a:schemeClr val="tx1"/>
                </a:solidFill>
                <a:latin typeface="Calibri" pitchFamily="34" charset="0"/>
              </a:rPr>
              <a:t>Cítil jsme se u kamen </a:t>
            </a:r>
            <a:r>
              <a:rPr lang="cs-CZ" u="sng" dirty="0" smtClean="0">
                <a:solidFill>
                  <a:schemeClr val="tx1"/>
                </a:solidFill>
                <a:latin typeface="Calibri" pitchFamily="34" charset="0"/>
              </a:rPr>
              <a:t>příjemně</a:t>
            </a:r>
            <a:r>
              <a:rPr lang="cs-CZ" dirty="0" smtClean="0">
                <a:solidFill>
                  <a:schemeClr val="tx1"/>
                </a:solidFill>
                <a:latin typeface="Calibri" pitchFamily="34" charset="0"/>
              </a:rPr>
              <a:t>.</a:t>
            </a:r>
          </a:p>
          <a:p>
            <a:r>
              <a:rPr lang="cs-CZ" dirty="0" smtClean="0">
                <a:solidFill>
                  <a:schemeClr val="tx1"/>
                </a:solidFill>
                <a:latin typeface="Calibri" pitchFamily="34" charset="0"/>
              </a:rPr>
              <a:t>Vzdálenější část místnosti beze světla na mě působila </a:t>
            </a:r>
            <a:r>
              <a:rPr lang="cs-CZ" u="sng" dirty="0" smtClean="0">
                <a:solidFill>
                  <a:schemeClr val="tx1"/>
                </a:solidFill>
                <a:latin typeface="Calibri" pitchFamily="34" charset="0"/>
              </a:rPr>
              <a:t>temně</a:t>
            </a:r>
            <a:r>
              <a:rPr lang="cs-CZ" dirty="0" smtClean="0">
                <a:solidFill>
                  <a:schemeClr val="tx1"/>
                </a:solidFill>
                <a:latin typeface="Calibri" pitchFamily="34" charset="0"/>
              </a:rPr>
              <a:t>.</a:t>
            </a:r>
          </a:p>
          <a:p>
            <a:r>
              <a:rPr lang="cs-CZ" dirty="0" smtClean="0">
                <a:latin typeface="Calibri" pitchFamily="34" charset="0"/>
              </a:rPr>
              <a:t>Pavel byl chytrý hoch, jednal vždy</a:t>
            </a:r>
            <a:r>
              <a:rPr lang="cs-CZ" dirty="0" smtClean="0">
                <a:solidFill>
                  <a:schemeClr val="tx1"/>
                </a:solidFill>
                <a:latin typeface="Calibri" pitchFamily="34" charset="0"/>
              </a:rPr>
              <a:t> </a:t>
            </a:r>
            <a:r>
              <a:rPr lang="cs-CZ" u="sng" dirty="0" smtClean="0">
                <a:solidFill>
                  <a:schemeClr val="tx1"/>
                </a:solidFill>
                <a:latin typeface="Calibri" pitchFamily="34" charset="0"/>
              </a:rPr>
              <a:t>rozumně</a:t>
            </a:r>
            <a:r>
              <a:rPr lang="cs-CZ" dirty="0" smtClean="0">
                <a:solidFill>
                  <a:schemeClr val="tx1"/>
                </a:solidFill>
                <a:latin typeface="Calibri" pitchFamily="34" charset="0"/>
              </a:rPr>
              <a:t>  .</a:t>
            </a:r>
          </a:p>
          <a:p>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Oprav chyby</a:t>
            </a:r>
            <a:endParaRPr lang="cs-CZ" dirty="0">
              <a:latin typeface="Calibri" pitchFamily="34" charset="0"/>
            </a:endParaRPr>
          </a:p>
        </p:txBody>
      </p:sp>
      <p:sp>
        <p:nvSpPr>
          <p:cNvPr id="3" name="Zástupný symbol pro obsah 2"/>
          <p:cNvSpPr>
            <a:spLocks noGrp="1"/>
          </p:cNvSpPr>
          <p:nvPr>
            <p:ph sz="quarter" idx="1"/>
          </p:nvPr>
        </p:nvSpPr>
        <p:spPr/>
        <p:txBody>
          <a:bodyPr/>
          <a:lstStyle/>
          <a:p>
            <a:pPr>
              <a:buNone/>
            </a:pPr>
            <a:r>
              <a:rPr lang="cs-CZ" dirty="0" smtClean="0">
                <a:solidFill>
                  <a:schemeClr val="tx1"/>
                </a:solidFill>
                <a:latin typeface="Calibri" pitchFamily="34" charset="0"/>
              </a:rPr>
              <a:t>    Ve vězdu se objevilo pjekné auto. Choval se nerozumě             a svéhlavě. Už jsi dlouho zaměstnaný u městské zprávy. Ten šátek je jemě tkaný. Dorozumněl se Japonsky. Nezapoměly jste dešník? Hromosvot musí mít uzemění. Podívej se na zatmnění. Na louce kvetli poměnky. Na svatbě se poměl. Úžasem skoro oněmněl. Počasí se nečekaně zmněnilo. </a:t>
            </a:r>
            <a:endParaRPr lang="cs-CZ"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Řešení 4</a:t>
            </a:r>
            <a:endParaRPr lang="cs-CZ" dirty="0">
              <a:latin typeface="Calibri" pitchFamily="34" charset="0"/>
            </a:endParaRPr>
          </a:p>
        </p:txBody>
      </p:sp>
      <p:sp>
        <p:nvSpPr>
          <p:cNvPr id="3" name="Zástupný symbol pro obsah 2"/>
          <p:cNvSpPr>
            <a:spLocks noGrp="1"/>
          </p:cNvSpPr>
          <p:nvPr>
            <p:ph sz="quarter" idx="1"/>
          </p:nvPr>
        </p:nvSpPr>
        <p:spPr/>
        <p:txBody>
          <a:bodyPr/>
          <a:lstStyle/>
          <a:p>
            <a:pPr>
              <a:buNone/>
            </a:pPr>
            <a:r>
              <a:rPr lang="cs-CZ" dirty="0" smtClean="0">
                <a:solidFill>
                  <a:schemeClr val="tx1"/>
                </a:solidFill>
                <a:latin typeface="Calibri" pitchFamily="34" charset="0"/>
              </a:rPr>
              <a:t>   Ve vjezdu se objevilo pěkné auto. Choval se nerozumně              a svéhlavě. Už jsi dlouho zaměstnaný u městské správy. Ten šátek je jemně tkaný. Dorozuměl se japonsky. Nezapomněli jste deštník? Hromosvod musí mít uzemnění. Podívej se na zatmění. Na louce kvetly pomněnky. Na svatbě se poměl. Úžasem skoro oněměl. Počasí se nečekaně změnilo. </a:t>
            </a:r>
            <a:endParaRPr lang="cs-CZ"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Prameny</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dirty="0" smtClean="0">
                <a:solidFill>
                  <a:schemeClr val="tx1"/>
                </a:solidFill>
                <a:latin typeface="Calibri" pitchFamily="34" charset="0"/>
              </a:rPr>
              <a:t>HARTMANNOVÁ, V. a kol. </a:t>
            </a:r>
            <a:r>
              <a:rPr lang="cs-CZ" i="1" dirty="0" smtClean="0">
                <a:solidFill>
                  <a:schemeClr val="tx1"/>
                </a:solidFill>
                <a:latin typeface="Calibri" pitchFamily="34" charset="0"/>
              </a:rPr>
              <a:t>Pravidla českého pravopisu</a:t>
            </a:r>
            <a:r>
              <a:rPr lang="cs-CZ" dirty="0" smtClean="0">
                <a:solidFill>
                  <a:schemeClr val="tx1"/>
                </a:solidFill>
                <a:latin typeface="Calibri" pitchFamily="34" charset="0"/>
              </a:rPr>
              <a:t>. 5. vyd. Olomouc: Nakladatelství Olomouc, 2001. ISBN 80-7182-073-3. </a:t>
            </a:r>
          </a:p>
          <a:p>
            <a:r>
              <a:rPr lang="cs-CZ" dirty="0" smtClean="0">
                <a:solidFill>
                  <a:schemeClr val="tx1"/>
                </a:solidFill>
                <a:latin typeface="Calibri" pitchFamily="34" charset="0"/>
              </a:rPr>
              <a:t>Obrázky: Klipart Microsoft Office</a:t>
            </a:r>
            <a:endParaRPr lang="cs-CZ" dirty="0">
              <a:solidFill>
                <a:schemeClr val="tx1"/>
              </a:solidFill>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Skupiny bě/bje, vě/vje, pě</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b="1" dirty="0" smtClean="0">
                <a:solidFill>
                  <a:schemeClr val="tx1"/>
                </a:solidFill>
              </a:rPr>
              <a:t>-</a:t>
            </a:r>
            <a:r>
              <a:rPr lang="cs-CZ" b="1" dirty="0" smtClean="0">
                <a:solidFill>
                  <a:schemeClr val="tx1"/>
                </a:solidFill>
                <a:latin typeface="Calibri" pitchFamily="34" charset="0"/>
              </a:rPr>
              <a:t>je- </a:t>
            </a:r>
            <a:r>
              <a:rPr lang="cs-CZ" dirty="0" smtClean="0">
                <a:solidFill>
                  <a:schemeClr val="tx1"/>
                </a:solidFill>
                <a:latin typeface="Calibri" pitchFamily="34" charset="0"/>
              </a:rPr>
              <a:t>píšeme po předponách ob-, v-</a:t>
            </a:r>
          </a:p>
          <a:p>
            <a:pPr>
              <a:buNone/>
            </a:pPr>
            <a:r>
              <a:rPr lang="cs-CZ" i="1" dirty="0" smtClean="0">
                <a:solidFill>
                  <a:schemeClr val="tx1"/>
                </a:solidFill>
                <a:latin typeface="Calibri" pitchFamily="34" charset="0"/>
              </a:rPr>
              <a:t>objet, objednávka, vjezd</a:t>
            </a:r>
          </a:p>
          <a:p>
            <a:r>
              <a:rPr lang="cs-CZ" dirty="0" smtClean="0">
                <a:solidFill>
                  <a:schemeClr val="tx1"/>
                </a:solidFill>
                <a:latin typeface="Calibri" pitchFamily="34" charset="0"/>
              </a:rPr>
              <a:t>v žádném českém slově se nepíše –pje-, protože p- nefunguje jako předpona</a:t>
            </a:r>
          </a:p>
          <a:p>
            <a:pPr>
              <a:buNone/>
            </a:pPr>
            <a:r>
              <a:rPr lang="cs-CZ" i="1" dirty="0" smtClean="0">
                <a:solidFill>
                  <a:schemeClr val="tx1"/>
                </a:solidFill>
                <a:latin typeface="Calibri" pitchFamily="34" charset="0"/>
              </a:rPr>
              <a:t>zpěv, napětí</a:t>
            </a:r>
          </a:p>
          <a:p>
            <a:r>
              <a:rPr lang="cs-CZ" dirty="0" smtClean="0">
                <a:solidFill>
                  <a:schemeClr val="tx1"/>
                </a:solidFill>
                <a:latin typeface="Calibri" pitchFamily="34" charset="0"/>
              </a:rPr>
              <a:t>pokud je bě, vě součástí kořene píšeme </a:t>
            </a:r>
            <a:r>
              <a:rPr lang="cs-CZ" b="1" dirty="0" smtClean="0">
                <a:solidFill>
                  <a:schemeClr val="tx1"/>
                </a:solidFill>
                <a:latin typeface="Calibri" pitchFamily="34" charset="0"/>
              </a:rPr>
              <a:t>-ě-</a:t>
            </a:r>
            <a:endParaRPr lang="cs-CZ" b="1" dirty="0" smtClean="0">
              <a:solidFill>
                <a:schemeClr val="tx1"/>
              </a:solidFill>
              <a:latin typeface="Calibri" pitchFamily="34" charset="0"/>
            </a:endParaRPr>
          </a:p>
          <a:p>
            <a:pPr>
              <a:buNone/>
            </a:pPr>
            <a:r>
              <a:rPr lang="cs-CZ" i="1" dirty="0" smtClean="0">
                <a:solidFill>
                  <a:schemeClr val="tx1"/>
                </a:solidFill>
                <a:latin typeface="Calibri" pitchFamily="34" charset="0"/>
              </a:rPr>
              <a:t>oběd, hříbě, věnec</a:t>
            </a:r>
            <a:endParaRPr lang="cs-CZ" i="1"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Urči kořen</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b="1" dirty="0" smtClean="0">
                <a:solidFill>
                  <a:schemeClr val="tx1"/>
                </a:solidFill>
                <a:latin typeface="Calibri" pitchFamily="34" charset="0"/>
              </a:rPr>
              <a:t>vjezd</a:t>
            </a:r>
          </a:p>
          <a:p>
            <a:r>
              <a:rPr lang="cs-CZ" b="1" dirty="0" smtClean="0">
                <a:solidFill>
                  <a:schemeClr val="tx1"/>
                </a:solidFill>
                <a:latin typeface="Calibri" pitchFamily="34" charset="0"/>
              </a:rPr>
              <a:t>oběh</a:t>
            </a:r>
          </a:p>
          <a:p>
            <a:r>
              <a:rPr lang="cs-CZ" b="1" dirty="0" smtClean="0">
                <a:solidFill>
                  <a:schemeClr val="tx1"/>
                </a:solidFill>
                <a:latin typeface="Calibri" pitchFamily="34" charset="0"/>
              </a:rPr>
              <a:t>věta</a:t>
            </a:r>
          </a:p>
          <a:p>
            <a:r>
              <a:rPr lang="cs-CZ" b="1" dirty="0" smtClean="0">
                <a:solidFill>
                  <a:schemeClr val="tx1"/>
                </a:solidFill>
                <a:latin typeface="Calibri" pitchFamily="34" charset="0"/>
              </a:rPr>
              <a:t>hvězdy</a:t>
            </a:r>
          </a:p>
          <a:p>
            <a:r>
              <a:rPr lang="cs-CZ" b="1" dirty="0" smtClean="0">
                <a:solidFill>
                  <a:schemeClr val="tx1"/>
                </a:solidFill>
                <a:latin typeface="Calibri" pitchFamily="34" charset="0"/>
              </a:rPr>
              <a:t>věžní</a:t>
            </a:r>
          </a:p>
          <a:p>
            <a:r>
              <a:rPr lang="cs-CZ" b="1" dirty="0" smtClean="0">
                <a:solidFill>
                  <a:schemeClr val="tx1"/>
                </a:solidFill>
                <a:latin typeface="Calibri" pitchFamily="34" charset="0"/>
              </a:rPr>
              <a:t>objevy</a:t>
            </a:r>
          </a:p>
          <a:p>
            <a:r>
              <a:rPr lang="cs-CZ" b="1" dirty="0" smtClean="0">
                <a:solidFill>
                  <a:schemeClr val="tx1"/>
                </a:solidFill>
                <a:latin typeface="Calibri" pitchFamily="34" charset="0"/>
              </a:rPr>
              <a:t>zpěvník</a:t>
            </a:r>
            <a:endParaRPr lang="cs-CZ" b="1" dirty="0">
              <a:solidFill>
                <a:schemeClr val="tx1"/>
              </a:solidFill>
              <a:latin typeface="Calibri" pitchFamily="34" charset="0"/>
            </a:endParaRPr>
          </a:p>
        </p:txBody>
      </p:sp>
      <p:pic>
        <p:nvPicPr>
          <p:cNvPr id="2050" name="Picture 2" descr="C:\Users\jitulis\AppData\Local\Microsoft\Windows\Temporary Internet Files\Content.IE5\7QNKRR5D\MC900053502[1].wmf"/>
          <p:cNvPicPr>
            <a:picLocks noChangeAspect="1" noChangeArrowheads="1"/>
          </p:cNvPicPr>
          <p:nvPr/>
        </p:nvPicPr>
        <p:blipFill>
          <a:blip r:embed="rId3"/>
          <a:srcRect/>
          <a:stretch>
            <a:fillRect/>
          </a:stretch>
        </p:blipFill>
        <p:spPr bwMode="auto">
          <a:xfrm>
            <a:off x="4714876" y="1643050"/>
            <a:ext cx="3133437" cy="421484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Řešení 1</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dirty="0" smtClean="0">
                <a:solidFill>
                  <a:schemeClr val="tx1"/>
                </a:solidFill>
                <a:latin typeface="Calibri" pitchFamily="34" charset="0"/>
              </a:rPr>
              <a:t>vjezd                       -jezd-</a:t>
            </a:r>
          </a:p>
          <a:p>
            <a:r>
              <a:rPr lang="cs-CZ" dirty="0" smtClean="0">
                <a:solidFill>
                  <a:schemeClr val="tx1"/>
                </a:solidFill>
                <a:latin typeface="Calibri" pitchFamily="34" charset="0"/>
              </a:rPr>
              <a:t>oběh                        -běh</a:t>
            </a:r>
          </a:p>
          <a:p>
            <a:r>
              <a:rPr lang="cs-CZ" dirty="0" smtClean="0">
                <a:solidFill>
                  <a:schemeClr val="tx1"/>
                </a:solidFill>
                <a:latin typeface="Calibri" pitchFamily="34" charset="0"/>
              </a:rPr>
              <a:t>věta                          vět-  </a:t>
            </a:r>
          </a:p>
          <a:p>
            <a:r>
              <a:rPr lang="cs-CZ" dirty="0" smtClean="0">
                <a:solidFill>
                  <a:schemeClr val="tx1"/>
                </a:solidFill>
                <a:latin typeface="Calibri" pitchFamily="34" charset="0"/>
              </a:rPr>
              <a:t>hvězdy                     hvězd-             </a:t>
            </a:r>
          </a:p>
          <a:p>
            <a:r>
              <a:rPr lang="cs-CZ" dirty="0" smtClean="0">
                <a:solidFill>
                  <a:schemeClr val="tx1"/>
                </a:solidFill>
                <a:latin typeface="Calibri" pitchFamily="34" charset="0"/>
              </a:rPr>
              <a:t>věžní                        věž-</a:t>
            </a:r>
          </a:p>
          <a:p>
            <a:r>
              <a:rPr lang="cs-CZ" dirty="0" smtClean="0">
                <a:solidFill>
                  <a:schemeClr val="tx1"/>
                </a:solidFill>
                <a:latin typeface="Calibri" pitchFamily="34" charset="0"/>
              </a:rPr>
              <a:t>objevy                      -jev-</a:t>
            </a:r>
          </a:p>
          <a:p>
            <a:r>
              <a:rPr lang="cs-CZ" dirty="0" smtClean="0">
                <a:solidFill>
                  <a:schemeClr val="tx1"/>
                </a:solidFill>
                <a:latin typeface="Calibri" pitchFamily="34" charset="0"/>
              </a:rPr>
              <a:t>zpěvník                    -pěv- </a:t>
            </a:r>
          </a:p>
          <a:p>
            <a:endParaRPr lang="cs-CZ"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itulis\AppData\Local\Microsoft\Windows\Temporary Internet Files\Content.IE5\FOTUK1S6\MC900287606[1].wmf"/>
          <p:cNvPicPr>
            <a:picLocks noChangeAspect="1" noChangeArrowheads="1"/>
          </p:cNvPicPr>
          <p:nvPr/>
        </p:nvPicPr>
        <p:blipFill>
          <a:blip r:embed="rId3"/>
          <a:srcRect/>
          <a:stretch>
            <a:fillRect/>
          </a:stretch>
        </p:blipFill>
        <p:spPr bwMode="auto">
          <a:xfrm>
            <a:off x="6215074" y="1928802"/>
            <a:ext cx="2428892" cy="2822766"/>
          </a:xfrm>
          <a:prstGeom prst="rect">
            <a:avLst/>
          </a:prstGeom>
          <a:noFill/>
        </p:spPr>
      </p:pic>
      <p:pic>
        <p:nvPicPr>
          <p:cNvPr id="1027" name="Picture 3" descr="C:\Users\jitulis\AppData\Local\Microsoft\Windows\Temporary Internet Files\Content.IE5\QIYY10F3\MC900428361[1].wmf"/>
          <p:cNvPicPr>
            <a:picLocks noChangeAspect="1" noChangeArrowheads="1"/>
          </p:cNvPicPr>
          <p:nvPr/>
        </p:nvPicPr>
        <p:blipFill>
          <a:blip r:embed="rId4"/>
          <a:srcRect/>
          <a:stretch>
            <a:fillRect/>
          </a:stretch>
        </p:blipFill>
        <p:spPr bwMode="auto">
          <a:xfrm>
            <a:off x="6072198" y="4643446"/>
            <a:ext cx="1654175" cy="1828800"/>
          </a:xfrm>
          <a:prstGeom prst="rect">
            <a:avLst/>
          </a:prstGeom>
          <a:noFill/>
        </p:spPr>
      </p:pic>
      <p:sp>
        <p:nvSpPr>
          <p:cNvPr id="2" name="Nadpis 1"/>
          <p:cNvSpPr>
            <a:spLocks noGrp="1"/>
          </p:cNvSpPr>
          <p:nvPr>
            <p:ph type="title"/>
          </p:nvPr>
        </p:nvSpPr>
        <p:spPr>
          <a:xfrm>
            <a:off x="142844" y="457200"/>
            <a:ext cx="8848756" cy="838200"/>
          </a:xfrm>
        </p:spPr>
        <p:txBody>
          <a:bodyPr>
            <a:normAutofit/>
          </a:bodyPr>
          <a:lstStyle/>
          <a:p>
            <a:r>
              <a:rPr lang="cs-CZ" dirty="0" smtClean="0">
                <a:latin typeface="Calibri" pitchFamily="34" charset="0"/>
              </a:rPr>
              <a:t>Vytvoř tři věty, kde bude mít každé slovo </a:t>
            </a:r>
            <a:r>
              <a:rPr lang="cs-CZ" b="1" dirty="0" smtClean="0">
                <a:latin typeface="Calibri" pitchFamily="34" charset="0"/>
              </a:rPr>
              <a:t>ě</a:t>
            </a:r>
            <a:endParaRPr lang="cs-CZ" b="1" dirty="0">
              <a:latin typeface="Calibri" pitchFamily="34" charset="0"/>
            </a:endParaRPr>
          </a:p>
        </p:txBody>
      </p:sp>
      <p:sp>
        <p:nvSpPr>
          <p:cNvPr id="3" name="Zástupný symbol pro obsah 2"/>
          <p:cNvSpPr>
            <a:spLocks noGrp="1"/>
          </p:cNvSpPr>
          <p:nvPr>
            <p:ph sz="quarter" idx="1"/>
          </p:nvPr>
        </p:nvSpPr>
        <p:spPr>
          <a:xfrm>
            <a:off x="457200" y="1600200"/>
            <a:ext cx="8229600" cy="4829196"/>
          </a:xfrm>
        </p:spPr>
        <p:txBody>
          <a:bodyPr/>
          <a:lstStyle/>
          <a:p>
            <a:r>
              <a:rPr lang="cs-CZ" dirty="0" smtClean="0">
                <a:solidFill>
                  <a:schemeClr val="tx1"/>
                </a:solidFill>
                <a:latin typeface="Calibri" pitchFamily="34" charset="0"/>
              </a:rPr>
              <a:t>Například: (předložky a spojky lze použít jakékoli)</a:t>
            </a:r>
          </a:p>
          <a:p>
            <a:pPr>
              <a:buNone/>
            </a:pPr>
            <a:endParaRPr lang="cs-CZ" dirty="0" smtClean="0">
              <a:solidFill>
                <a:schemeClr val="tx1"/>
              </a:solidFill>
              <a:latin typeface="Calibri" pitchFamily="34" charset="0"/>
            </a:endParaRPr>
          </a:p>
          <a:p>
            <a:pPr>
              <a:buNone/>
            </a:pPr>
            <a:r>
              <a:rPr lang="cs-CZ" dirty="0" smtClean="0">
                <a:solidFill>
                  <a:schemeClr val="tx1"/>
                </a:solidFill>
                <a:latin typeface="Calibri" pitchFamily="34" charset="0"/>
              </a:rPr>
              <a:t>Bětka běžela městem na oběd.</a:t>
            </a:r>
          </a:p>
          <a:p>
            <a:pPr>
              <a:buNone/>
            </a:pPr>
            <a:endParaRPr lang="cs-CZ" dirty="0" smtClean="0">
              <a:solidFill>
                <a:schemeClr val="tx1"/>
              </a:solidFill>
              <a:latin typeface="Calibri" pitchFamily="34" charset="0"/>
            </a:endParaRPr>
          </a:p>
          <a:p>
            <a:pPr>
              <a:buNone/>
            </a:pPr>
            <a:endParaRPr lang="cs-CZ" dirty="0" smtClean="0">
              <a:solidFill>
                <a:schemeClr val="tx1"/>
              </a:solidFill>
              <a:latin typeface="Calibri" pitchFamily="34" charset="0"/>
            </a:endParaRPr>
          </a:p>
          <a:p>
            <a:pPr>
              <a:buNone/>
            </a:pPr>
            <a:r>
              <a:rPr lang="cs-CZ" dirty="0" smtClean="0">
                <a:solidFill>
                  <a:schemeClr val="tx1"/>
                </a:solidFill>
                <a:latin typeface="Calibri" pitchFamily="34" charset="0"/>
              </a:rPr>
              <a:t>Zpěv pěnkavy na větvi zněl krásně.</a:t>
            </a:r>
            <a:endParaRPr lang="cs-CZ"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latin typeface="Calibri" pitchFamily="34" charset="0"/>
              </a:rPr>
              <a:t>Doplň ě/je a vyřaď slovo, které do řady nepatří</a:t>
            </a:r>
            <a:endParaRPr lang="cs-CZ" dirty="0">
              <a:latin typeface="Calibri" pitchFamily="34" charset="0"/>
            </a:endParaRPr>
          </a:p>
        </p:txBody>
      </p:sp>
      <p:sp>
        <p:nvSpPr>
          <p:cNvPr id="3" name="Zástupný symbol pro obsah 2"/>
          <p:cNvSpPr>
            <a:spLocks noGrp="1"/>
          </p:cNvSpPr>
          <p:nvPr>
            <p:ph sz="quarter" idx="1"/>
          </p:nvPr>
        </p:nvSpPr>
        <p:spPr/>
        <p:txBody>
          <a:bodyPr>
            <a:normAutofit/>
          </a:bodyPr>
          <a:lstStyle/>
          <a:p>
            <a:pPr>
              <a:lnSpc>
                <a:spcPct val="150000"/>
              </a:lnSpc>
              <a:spcBef>
                <a:spcPts val="0"/>
              </a:spcBef>
            </a:pPr>
            <a:r>
              <a:rPr lang="cs-CZ" dirty="0" smtClean="0">
                <a:solidFill>
                  <a:schemeClr val="tx1"/>
                </a:solidFill>
                <a:latin typeface="Calibri" pitchFamily="34" charset="0"/>
              </a:rPr>
              <a:t>kv__tina, v__tev, pelyn__k, hříb__</a:t>
            </a:r>
          </a:p>
          <a:p>
            <a:pPr>
              <a:lnSpc>
                <a:spcPct val="150000"/>
              </a:lnSpc>
              <a:spcBef>
                <a:spcPts val="0"/>
              </a:spcBef>
            </a:pPr>
            <a:r>
              <a:rPr lang="cs-CZ" dirty="0" smtClean="0">
                <a:solidFill>
                  <a:schemeClr val="tx1"/>
                </a:solidFill>
                <a:latin typeface="Calibri" pitchFamily="34" charset="0"/>
              </a:rPr>
              <a:t>podn__t, v__ta, podm__t, n__kolikanásobný</a:t>
            </a:r>
          </a:p>
          <a:p>
            <a:pPr>
              <a:lnSpc>
                <a:spcPct val="150000"/>
              </a:lnSpc>
              <a:spcBef>
                <a:spcPts val="0"/>
              </a:spcBef>
            </a:pPr>
            <a:r>
              <a:rPr lang="cs-CZ" dirty="0" smtClean="0">
                <a:solidFill>
                  <a:schemeClr val="tx1"/>
                </a:solidFill>
                <a:latin typeface="Calibri" pitchFamily="34" charset="0"/>
              </a:rPr>
              <a:t>B__lehrad, Záb__hlice, Staré b__lidlo, M__lník</a:t>
            </a:r>
          </a:p>
          <a:p>
            <a:pPr>
              <a:lnSpc>
                <a:spcPct val="150000"/>
              </a:lnSpc>
              <a:spcBef>
                <a:spcPts val="0"/>
              </a:spcBef>
            </a:pPr>
            <a:r>
              <a:rPr lang="cs-CZ" dirty="0" smtClean="0">
                <a:solidFill>
                  <a:schemeClr val="tx1"/>
                </a:solidFill>
                <a:latin typeface="Calibri" pitchFamily="34" charset="0"/>
              </a:rPr>
              <a:t>v__l, zb__h, b__dovat, ob__dnat, op__vovat</a:t>
            </a:r>
            <a:endParaRPr lang="cs-CZ" dirty="0">
              <a:solidFill>
                <a:schemeClr val="tx1"/>
              </a:solidFill>
              <a:latin typeface="Calibri" pitchFamily="34" charset="0"/>
            </a:endParaRPr>
          </a:p>
          <a:p>
            <a:pPr>
              <a:lnSpc>
                <a:spcPct val="150000"/>
              </a:lnSpc>
              <a:spcBef>
                <a:spcPts val="0"/>
              </a:spcBef>
            </a:pPr>
            <a:r>
              <a:rPr lang="cs-CZ" dirty="0" smtClean="0">
                <a:solidFill>
                  <a:schemeClr val="tx1"/>
                </a:solidFill>
                <a:latin typeface="Calibri" pitchFamily="34" charset="0"/>
              </a:rPr>
              <a:t>páp__rka, úsp__šný, záp__stí,pop__vek, zbab__lý</a:t>
            </a:r>
          </a:p>
          <a:p>
            <a:pPr>
              <a:lnSpc>
                <a:spcPct val="150000"/>
              </a:lnSpc>
              <a:spcBef>
                <a:spcPts val="0"/>
              </a:spcBef>
            </a:pPr>
            <a:r>
              <a:rPr lang="cs-CZ" dirty="0" smtClean="0">
                <a:solidFill>
                  <a:schemeClr val="tx1"/>
                </a:solidFill>
                <a:latin typeface="Calibri" pitchFamily="34" charset="0"/>
              </a:rPr>
              <a:t>sv__ží,ob__tí, op__tovat, b__lat, odpov__dná</a:t>
            </a:r>
            <a:endParaRPr lang="cs-CZ"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latin typeface="Calibri" pitchFamily="34" charset="0"/>
              </a:rPr>
              <a:t>Řešení 2</a:t>
            </a:r>
            <a:endParaRPr lang="cs-CZ" dirty="0">
              <a:latin typeface="Calibri" pitchFamily="34" charset="0"/>
            </a:endParaRPr>
          </a:p>
        </p:txBody>
      </p:sp>
      <p:sp>
        <p:nvSpPr>
          <p:cNvPr id="3" name="Zástupný symbol pro obsah 2"/>
          <p:cNvSpPr>
            <a:spLocks noGrp="1"/>
          </p:cNvSpPr>
          <p:nvPr>
            <p:ph sz="quarter" idx="1"/>
          </p:nvPr>
        </p:nvSpPr>
        <p:spPr>
          <a:xfrm>
            <a:off x="142844" y="1600200"/>
            <a:ext cx="8715436" cy="4525963"/>
          </a:xfrm>
        </p:spPr>
        <p:txBody>
          <a:bodyPr>
            <a:normAutofit/>
          </a:bodyPr>
          <a:lstStyle/>
          <a:p>
            <a:r>
              <a:rPr lang="cs-CZ" dirty="0" smtClean="0">
                <a:solidFill>
                  <a:schemeClr val="tx1"/>
                </a:solidFill>
                <a:latin typeface="Calibri" pitchFamily="34" charset="0"/>
              </a:rPr>
              <a:t>květina, větev, pelyněk, </a:t>
            </a:r>
            <a:r>
              <a:rPr lang="cs-CZ" b="1" dirty="0" smtClean="0">
                <a:solidFill>
                  <a:schemeClr val="tx1"/>
                </a:solidFill>
                <a:latin typeface="Calibri" pitchFamily="34" charset="0"/>
              </a:rPr>
              <a:t>hříbě </a:t>
            </a:r>
            <a:r>
              <a:rPr lang="cs-CZ" dirty="0" smtClean="0">
                <a:solidFill>
                  <a:schemeClr val="tx1"/>
                </a:solidFill>
                <a:latin typeface="Calibri" pitchFamily="34" charset="0"/>
              </a:rPr>
              <a:t>(flóra)</a:t>
            </a:r>
            <a:endParaRPr lang="cs-CZ" b="1" dirty="0" smtClean="0">
              <a:solidFill>
                <a:schemeClr val="tx1"/>
              </a:solidFill>
              <a:latin typeface="Calibri" pitchFamily="34" charset="0"/>
            </a:endParaRPr>
          </a:p>
          <a:p>
            <a:r>
              <a:rPr lang="cs-CZ" b="1" dirty="0" smtClean="0">
                <a:solidFill>
                  <a:schemeClr val="tx1"/>
                </a:solidFill>
                <a:latin typeface="Calibri" pitchFamily="34" charset="0"/>
              </a:rPr>
              <a:t>podnět</a:t>
            </a:r>
            <a:r>
              <a:rPr lang="cs-CZ" dirty="0" smtClean="0">
                <a:solidFill>
                  <a:schemeClr val="tx1"/>
                </a:solidFill>
                <a:latin typeface="Calibri" pitchFamily="34" charset="0"/>
              </a:rPr>
              <a:t>, věta, podmět, několikanásobný (skladba)</a:t>
            </a:r>
          </a:p>
          <a:p>
            <a:r>
              <a:rPr lang="cs-CZ" dirty="0" smtClean="0">
                <a:solidFill>
                  <a:schemeClr val="tx1"/>
                </a:solidFill>
                <a:latin typeface="Calibri" pitchFamily="34" charset="0"/>
              </a:rPr>
              <a:t>Bělehrad, Záběhlice, </a:t>
            </a:r>
            <a:r>
              <a:rPr lang="cs-CZ" b="1" dirty="0" smtClean="0">
                <a:solidFill>
                  <a:schemeClr val="tx1"/>
                </a:solidFill>
                <a:latin typeface="Calibri" pitchFamily="34" charset="0"/>
              </a:rPr>
              <a:t>Staré bělidlo</a:t>
            </a:r>
            <a:r>
              <a:rPr lang="cs-CZ" dirty="0" smtClean="0">
                <a:solidFill>
                  <a:schemeClr val="tx1"/>
                </a:solidFill>
                <a:latin typeface="Calibri" pitchFamily="34" charset="0"/>
              </a:rPr>
              <a:t>, Mělník (města)</a:t>
            </a:r>
          </a:p>
          <a:p>
            <a:r>
              <a:rPr lang="cs-CZ" dirty="0" smtClean="0">
                <a:solidFill>
                  <a:schemeClr val="tx1"/>
                </a:solidFill>
                <a:latin typeface="Calibri" pitchFamily="34" charset="0"/>
              </a:rPr>
              <a:t>vjel, </a:t>
            </a:r>
            <a:r>
              <a:rPr lang="cs-CZ" b="1" dirty="0" smtClean="0">
                <a:solidFill>
                  <a:schemeClr val="tx1"/>
                </a:solidFill>
                <a:latin typeface="Calibri" pitchFamily="34" charset="0"/>
              </a:rPr>
              <a:t>zběh</a:t>
            </a:r>
            <a:r>
              <a:rPr lang="cs-CZ" dirty="0" smtClean="0">
                <a:solidFill>
                  <a:schemeClr val="tx1"/>
                </a:solidFill>
                <a:latin typeface="Calibri" pitchFamily="34" charset="0"/>
              </a:rPr>
              <a:t>, bědovat, objednat, opěvovat   (slovesa)</a:t>
            </a:r>
            <a:endParaRPr lang="cs-CZ" dirty="0">
              <a:solidFill>
                <a:schemeClr val="tx1"/>
              </a:solidFill>
              <a:latin typeface="Calibri" pitchFamily="34" charset="0"/>
            </a:endParaRPr>
          </a:p>
          <a:p>
            <a:r>
              <a:rPr lang="cs-CZ" dirty="0" smtClean="0">
                <a:solidFill>
                  <a:schemeClr val="tx1"/>
                </a:solidFill>
                <a:latin typeface="Calibri" pitchFamily="34" charset="0"/>
              </a:rPr>
              <a:t>páp</a:t>
            </a:r>
            <a:r>
              <a:rPr lang="cs-CZ" dirty="0">
                <a:solidFill>
                  <a:schemeClr val="tx1"/>
                </a:solidFill>
                <a:latin typeface="Calibri" pitchFamily="34" charset="0"/>
              </a:rPr>
              <a:t>ě</a:t>
            </a:r>
            <a:r>
              <a:rPr lang="cs-CZ" dirty="0" smtClean="0">
                <a:solidFill>
                  <a:schemeClr val="tx1"/>
                </a:solidFill>
                <a:latin typeface="Calibri" pitchFamily="34" charset="0"/>
              </a:rPr>
              <a:t>rka, úspěšný, zápěstí,popěvek, </a:t>
            </a:r>
            <a:r>
              <a:rPr lang="cs-CZ" b="1" dirty="0" smtClean="0">
                <a:solidFill>
                  <a:schemeClr val="tx1"/>
                </a:solidFill>
                <a:latin typeface="Calibri" pitchFamily="34" charset="0"/>
              </a:rPr>
              <a:t>zbabělý </a:t>
            </a:r>
            <a:r>
              <a:rPr lang="cs-CZ" dirty="0" smtClean="0">
                <a:solidFill>
                  <a:schemeClr val="tx1"/>
                </a:solidFill>
                <a:latin typeface="Calibri" pitchFamily="34" charset="0"/>
              </a:rPr>
              <a:t>(obsahují –pě-)</a:t>
            </a:r>
          </a:p>
          <a:p>
            <a:r>
              <a:rPr lang="cs-CZ" dirty="0" smtClean="0">
                <a:solidFill>
                  <a:schemeClr val="tx1"/>
                </a:solidFill>
                <a:latin typeface="Calibri" pitchFamily="34" charset="0"/>
              </a:rPr>
              <a:t>svěží,</a:t>
            </a:r>
            <a:r>
              <a:rPr lang="cs-CZ" b="1" dirty="0" smtClean="0">
                <a:solidFill>
                  <a:schemeClr val="tx1"/>
                </a:solidFill>
                <a:latin typeface="Calibri" pitchFamily="34" charset="0"/>
              </a:rPr>
              <a:t>objetí</a:t>
            </a:r>
            <a:r>
              <a:rPr lang="cs-CZ" dirty="0" smtClean="0">
                <a:solidFill>
                  <a:schemeClr val="tx1"/>
                </a:solidFill>
                <a:latin typeface="Calibri" pitchFamily="34" charset="0"/>
              </a:rPr>
              <a:t>, opětovat, bělat, odpovědná (slova s –ě-)</a:t>
            </a:r>
            <a:endParaRPr lang="cs-CZ"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latin typeface="Calibri" pitchFamily="34" charset="0"/>
              </a:rPr>
              <a:t>Skupina mě/mně</a:t>
            </a:r>
            <a:endParaRPr lang="cs-CZ" dirty="0">
              <a:latin typeface="Calibri" pitchFamily="34" charset="0"/>
            </a:endParaRPr>
          </a:p>
        </p:txBody>
      </p:sp>
      <p:sp>
        <p:nvSpPr>
          <p:cNvPr id="3" name="Zástupný symbol pro obsah 2"/>
          <p:cNvSpPr>
            <a:spLocks noGrp="1"/>
          </p:cNvSpPr>
          <p:nvPr>
            <p:ph sz="quarter" idx="1"/>
          </p:nvPr>
        </p:nvSpPr>
        <p:spPr/>
        <p:txBody>
          <a:bodyPr/>
          <a:lstStyle/>
          <a:p>
            <a:r>
              <a:rPr lang="cs-CZ" dirty="0" smtClean="0">
                <a:solidFill>
                  <a:schemeClr val="tx1"/>
                </a:solidFill>
                <a:latin typeface="Calibri" pitchFamily="34" charset="0"/>
              </a:rPr>
              <a:t>v základu slova píšeme vždy </a:t>
            </a:r>
            <a:r>
              <a:rPr lang="cs-CZ" b="1" dirty="0" smtClean="0">
                <a:solidFill>
                  <a:schemeClr val="tx1"/>
                </a:solidFill>
                <a:latin typeface="Calibri" pitchFamily="34" charset="0"/>
              </a:rPr>
              <a:t>mě</a:t>
            </a:r>
          </a:p>
          <a:p>
            <a:pPr>
              <a:buNone/>
            </a:pPr>
            <a:r>
              <a:rPr lang="cs-CZ" i="1" dirty="0" smtClean="0">
                <a:solidFill>
                  <a:schemeClr val="tx1"/>
                </a:solidFill>
                <a:latin typeface="Calibri" pitchFamily="34" charset="0"/>
              </a:rPr>
              <a:t>měsíc, umění, změna</a:t>
            </a:r>
          </a:p>
          <a:p>
            <a:r>
              <a:rPr lang="cs-CZ" dirty="0" smtClean="0">
                <a:solidFill>
                  <a:schemeClr val="tx1"/>
                </a:solidFill>
                <a:latin typeface="Calibri" pitchFamily="34" charset="0"/>
              </a:rPr>
              <a:t>na rozhraní části slova se řídíme jeho stavbou</a:t>
            </a:r>
          </a:p>
          <a:p>
            <a:pPr>
              <a:buNone/>
            </a:pPr>
            <a:r>
              <a:rPr lang="cs-CZ" b="1" i="1" dirty="0" smtClean="0">
                <a:solidFill>
                  <a:schemeClr val="tx1"/>
                </a:solidFill>
                <a:latin typeface="Calibri" pitchFamily="34" charset="0"/>
              </a:rPr>
              <a:t>skromně</a:t>
            </a:r>
            <a:r>
              <a:rPr lang="cs-CZ" i="1" dirty="0" smtClean="0">
                <a:solidFill>
                  <a:schemeClr val="tx1"/>
                </a:solidFill>
                <a:latin typeface="Calibri" pitchFamily="34" charset="0"/>
              </a:rPr>
              <a:t> ← skromný, </a:t>
            </a:r>
            <a:r>
              <a:rPr lang="cs-CZ" b="1" i="1" dirty="0" smtClean="0">
                <a:solidFill>
                  <a:schemeClr val="tx1"/>
                </a:solidFill>
                <a:latin typeface="Calibri" pitchFamily="34" charset="0"/>
              </a:rPr>
              <a:t>domněnka</a:t>
            </a:r>
            <a:r>
              <a:rPr lang="cs-CZ" i="1" dirty="0" smtClean="0">
                <a:solidFill>
                  <a:schemeClr val="tx1"/>
                </a:solidFill>
                <a:latin typeface="Calibri" pitchFamily="34" charset="0"/>
              </a:rPr>
              <a:t> ← domnívat se, </a:t>
            </a:r>
            <a:r>
              <a:rPr lang="cs-CZ" b="1" i="1" dirty="0" smtClean="0">
                <a:solidFill>
                  <a:schemeClr val="tx1"/>
                </a:solidFill>
                <a:latin typeface="Calibri" pitchFamily="34" charset="0"/>
              </a:rPr>
              <a:t>soukromě</a:t>
            </a:r>
            <a:r>
              <a:rPr lang="cs-CZ" i="1" dirty="0" smtClean="0">
                <a:solidFill>
                  <a:schemeClr val="tx1"/>
                </a:solidFill>
                <a:latin typeface="Calibri" pitchFamily="34" charset="0"/>
              </a:rPr>
              <a:t> ← soukromý</a:t>
            </a:r>
          </a:p>
          <a:p>
            <a:r>
              <a:rPr lang="cs-CZ" dirty="0" smtClean="0">
                <a:solidFill>
                  <a:schemeClr val="tx1"/>
                </a:solidFill>
                <a:latin typeface="Calibri" pitchFamily="34" charset="0"/>
              </a:rPr>
              <a:t>v koncovce podstatných jmen píšeme </a:t>
            </a:r>
            <a:r>
              <a:rPr lang="cs-CZ" b="1" dirty="0" smtClean="0">
                <a:solidFill>
                  <a:schemeClr val="tx1"/>
                </a:solidFill>
                <a:latin typeface="Calibri" pitchFamily="34" charset="0"/>
              </a:rPr>
              <a:t>mě</a:t>
            </a:r>
          </a:p>
          <a:p>
            <a:pPr>
              <a:buNone/>
            </a:pPr>
            <a:r>
              <a:rPr lang="cs-CZ" i="1" dirty="0" smtClean="0">
                <a:solidFill>
                  <a:schemeClr val="tx1"/>
                </a:solidFill>
                <a:latin typeface="Calibri" pitchFamily="34" charset="0"/>
              </a:rPr>
              <a:t>v domě, v zimě</a:t>
            </a:r>
            <a:endParaRPr lang="cs-CZ" i="1"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r>
              <a:rPr lang="cs-CZ" dirty="0" smtClean="0">
                <a:latin typeface="Calibri" pitchFamily="34" charset="0"/>
              </a:rPr>
              <a:t>Pozor! Zapamatovat!</a:t>
            </a:r>
            <a:endParaRPr lang="cs-CZ" dirty="0">
              <a:latin typeface="Calibri" pitchFamily="34" charset="0"/>
            </a:endParaRPr>
          </a:p>
        </p:txBody>
      </p:sp>
      <p:sp>
        <p:nvSpPr>
          <p:cNvPr id="3" name="Zástupný symbol pro obsah 2"/>
          <p:cNvSpPr>
            <a:spLocks noGrp="1"/>
          </p:cNvSpPr>
          <p:nvPr>
            <p:ph sz="quarter" idx="1"/>
          </p:nvPr>
        </p:nvSpPr>
        <p:spPr>
          <a:xfrm>
            <a:off x="457200" y="1857364"/>
            <a:ext cx="8229600" cy="4268799"/>
          </a:xfrm>
        </p:spPr>
        <p:txBody>
          <a:bodyPr/>
          <a:lstStyle/>
          <a:p>
            <a:pPr>
              <a:lnSpc>
                <a:spcPct val="150000"/>
              </a:lnSpc>
              <a:spcBef>
                <a:spcPts val="0"/>
              </a:spcBef>
            </a:pPr>
            <a:r>
              <a:rPr lang="cs-CZ" dirty="0" smtClean="0">
                <a:solidFill>
                  <a:schemeClr val="tx1"/>
                </a:solidFill>
                <a:latin typeface="Calibri" pitchFamily="34" charset="0"/>
              </a:rPr>
              <a:t>rozuměl ← rozumí (3.os.č.j., čas přítomný</a:t>
            </a:r>
            <a:r>
              <a:rPr lang="cs-CZ" dirty="0" smtClean="0">
                <a:solidFill>
                  <a:schemeClr val="tx1"/>
                </a:solidFill>
                <a:latin typeface="Calibri" pitchFamily="34" charset="0"/>
              </a:rPr>
              <a:t>) </a:t>
            </a:r>
            <a:r>
              <a:rPr lang="cs-CZ" dirty="0" smtClean="0">
                <a:solidFill>
                  <a:schemeClr val="tx1"/>
                </a:solidFill>
                <a:latin typeface="Calibri" pitchFamily="34" charset="0"/>
              </a:rPr>
              <a:t>X rozumně ← rozumný</a:t>
            </a:r>
          </a:p>
          <a:p>
            <a:pPr>
              <a:lnSpc>
                <a:spcPct val="150000"/>
              </a:lnSpc>
              <a:spcBef>
                <a:spcPts val="0"/>
              </a:spcBef>
            </a:pPr>
            <a:r>
              <a:rPr lang="cs-CZ" dirty="0" smtClean="0">
                <a:solidFill>
                  <a:schemeClr val="tx1"/>
                </a:solidFill>
                <a:latin typeface="Calibri" pitchFamily="34" charset="0"/>
              </a:rPr>
              <a:t>pomněnka, domněnka, vzpomněl, připomněl</a:t>
            </a:r>
          </a:p>
          <a:p>
            <a:pPr>
              <a:lnSpc>
                <a:spcPct val="150000"/>
              </a:lnSpc>
              <a:spcBef>
                <a:spcPts val="0"/>
              </a:spcBef>
            </a:pPr>
            <a:r>
              <a:rPr lang="cs-CZ" dirty="0" smtClean="0">
                <a:solidFill>
                  <a:schemeClr val="tx1"/>
                </a:solidFill>
                <a:latin typeface="Calibri" pitchFamily="34" charset="0"/>
              </a:rPr>
              <a:t>tamější ← vzniklo od příslovce </a:t>
            </a:r>
            <a:r>
              <a:rPr lang="cs-CZ" b="1" dirty="0" smtClean="0">
                <a:solidFill>
                  <a:schemeClr val="tx1"/>
                </a:solidFill>
                <a:latin typeface="Calibri" pitchFamily="34" charset="0"/>
              </a:rPr>
              <a:t>tam</a:t>
            </a:r>
            <a:r>
              <a:rPr lang="cs-CZ" dirty="0" smtClean="0">
                <a:solidFill>
                  <a:schemeClr val="tx1"/>
                </a:solidFill>
                <a:latin typeface="Calibri" pitchFamily="34" charset="0"/>
              </a:rPr>
              <a:t> (ne od tamní)</a:t>
            </a:r>
            <a:endParaRPr lang="cs-CZ" dirty="0">
              <a:solidFill>
                <a:schemeClr val="tx1"/>
              </a:solidFill>
              <a:latin typeface="Calibri" pitchFamily="34" charset="0"/>
            </a:endParaRPr>
          </a:p>
        </p:txBody>
      </p:sp>
      <p:pic>
        <p:nvPicPr>
          <p:cNvPr id="3074" name="Picture 2" descr="C:\Users\jitulis\AppData\Local\Microsoft\Windows\Temporary Internet Files\Content.IE5\7QNKRR5D\MC900433883[1].png"/>
          <p:cNvPicPr>
            <a:picLocks noChangeAspect="1" noChangeArrowheads="1"/>
          </p:cNvPicPr>
          <p:nvPr/>
        </p:nvPicPr>
        <p:blipFill>
          <a:blip r:embed="rId3"/>
          <a:srcRect/>
          <a:stretch>
            <a:fillRect/>
          </a:stretch>
        </p:blipFill>
        <p:spPr bwMode="auto">
          <a:xfrm>
            <a:off x="6357950" y="0"/>
            <a:ext cx="1828572" cy="1828572"/>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146</TotalTime>
  <Words>733</Words>
  <Application>Microsoft Office PowerPoint</Application>
  <PresentationFormat>Předvádění na obrazovce (4:3)</PresentationFormat>
  <Paragraphs>106</Paragraphs>
  <Slides>14</Slides>
  <Notes>14</Notes>
  <HiddenSlides>0</HiddenSlides>
  <MMClips>0</MMClips>
  <ScaleCrop>false</ScaleCrop>
  <HeadingPairs>
    <vt:vector size="4" baseType="variant">
      <vt:variant>
        <vt:lpstr>Motiv</vt:lpstr>
      </vt:variant>
      <vt:variant>
        <vt:i4>1</vt:i4>
      </vt:variant>
      <vt:variant>
        <vt:lpstr>Nadpisy snímků</vt:lpstr>
      </vt:variant>
      <vt:variant>
        <vt:i4>14</vt:i4>
      </vt:variant>
    </vt:vector>
  </HeadingPairs>
  <TitlesOfParts>
    <vt:vector size="15" baseType="lpstr">
      <vt:lpstr>Administrativní</vt:lpstr>
      <vt:lpstr>Skupiny bě/bje, vě/vje, pě, mě/mně</vt:lpstr>
      <vt:lpstr>Skupiny bě/bje, vě/vje, pě</vt:lpstr>
      <vt:lpstr>Urči kořen</vt:lpstr>
      <vt:lpstr>Řešení 1</vt:lpstr>
      <vt:lpstr>Vytvoř tři věty, kde bude mít každé slovo ě</vt:lpstr>
      <vt:lpstr>Doplň ě/je a vyřaď slovo, které do řady nepatří</vt:lpstr>
      <vt:lpstr>Řešení 2</vt:lpstr>
      <vt:lpstr>Skupina mě/mně</vt:lpstr>
      <vt:lpstr>         Pozor! Zapamatovat!</vt:lpstr>
      <vt:lpstr>Doplň příslovce s -mě-, -mně-</vt:lpstr>
      <vt:lpstr>Řešení 3</vt:lpstr>
      <vt:lpstr>Oprav chyby</vt:lpstr>
      <vt:lpstr>Řešení 4</vt:lpstr>
      <vt:lpstr>Prameny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jitulis</dc:creator>
  <cp:lastModifiedBy>jitulis</cp:lastModifiedBy>
  <cp:revision>21</cp:revision>
  <dcterms:created xsi:type="dcterms:W3CDTF">2012-12-27T09:33:38Z</dcterms:created>
  <dcterms:modified xsi:type="dcterms:W3CDTF">2013-03-10T15:25:37Z</dcterms:modified>
</cp:coreProperties>
</file>