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70" r:id="rId2"/>
    <p:sldId id="257" r:id="rId3"/>
    <p:sldId id="258" r:id="rId4"/>
    <p:sldId id="259" r:id="rId5"/>
    <p:sldId id="263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71" r:id="rId14"/>
    <p:sldId id="272" r:id="rId15"/>
    <p:sldId id="273" r:id="rId16"/>
    <p:sldId id="268" r:id="rId17"/>
    <p:sldId id="269" r:id="rId18"/>
    <p:sldId id="274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Styl Světlá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A107856-5554-42FB-B03E-39F5DBC370BA}" styleName="Střední styl 4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FCAF0-077D-4B1D-B709-3FF461F8CE09}" type="datetimeFigureOut">
              <a:rPr lang="cs-CZ" smtClean="0"/>
              <a:pPr/>
              <a:t>8.12.2013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D6F158-FF54-4DDA-B758-6371A7BF2685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687793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dirty="0" smtClean="0"/>
          </a:p>
        </p:txBody>
      </p:sp>
      <p:sp>
        <p:nvSpPr>
          <p:cNvPr id="1638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06F95D2-67DF-483D-9DEC-40219591D4C4}" type="slidenum">
              <a:rPr lang="cs-CZ"/>
              <a:pPr/>
              <a:t>1</a:t>
            </a:fld>
            <a:endParaRPr lang="cs-CZ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D6F158-FF54-4DDA-B758-6371A7BF2685}" type="slidenum">
              <a:rPr lang="cs-CZ" smtClean="0"/>
              <a:pPr/>
              <a:t>10</a:t>
            </a:fld>
            <a:endParaRPr lang="cs-CZ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D6F158-FF54-4DDA-B758-6371A7BF2685}" type="slidenum">
              <a:rPr lang="cs-CZ" smtClean="0"/>
              <a:pPr/>
              <a:t>11</a:t>
            </a:fld>
            <a:endParaRPr lang="cs-CZ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D6F158-FF54-4DDA-B758-6371A7BF2685}" type="slidenum">
              <a:rPr lang="cs-CZ" smtClean="0"/>
              <a:pPr/>
              <a:t>12</a:t>
            </a:fld>
            <a:endParaRPr lang="cs-CZ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D6F158-FF54-4DDA-B758-6371A7BF2685}" type="slidenum">
              <a:rPr lang="cs-CZ" smtClean="0"/>
              <a:pPr/>
              <a:t>13</a:t>
            </a:fld>
            <a:endParaRPr lang="cs-CZ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D6F158-FF54-4DDA-B758-6371A7BF2685}" type="slidenum">
              <a:rPr lang="cs-CZ" smtClean="0"/>
              <a:pPr/>
              <a:t>14</a:t>
            </a:fld>
            <a:endParaRPr lang="cs-CZ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D6F158-FF54-4DDA-B758-6371A7BF2685}" type="slidenum">
              <a:rPr lang="cs-CZ" smtClean="0"/>
              <a:pPr/>
              <a:t>15</a:t>
            </a:fld>
            <a:endParaRPr lang="cs-CZ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D6F158-FF54-4DDA-B758-6371A7BF2685}" type="slidenum">
              <a:rPr lang="cs-CZ" smtClean="0"/>
              <a:pPr/>
              <a:t>16</a:t>
            </a:fld>
            <a:endParaRPr lang="cs-CZ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D6F158-FF54-4DDA-B758-6371A7BF2685}" type="slidenum">
              <a:rPr lang="cs-CZ" smtClean="0"/>
              <a:pPr/>
              <a:t>17</a:t>
            </a:fld>
            <a:endParaRPr lang="cs-CZ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D6F158-FF54-4DDA-B758-6371A7BF2685}" type="slidenum">
              <a:rPr lang="cs-CZ" smtClean="0"/>
              <a:pPr/>
              <a:t>18</a:t>
            </a:fld>
            <a:endParaRPr lang="cs-CZ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D6F158-FF54-4DDA-B758-6371A7BF2685}" type="slidenum">
              <a:rPr lang="cs-CZ" smtClean="0"/>
              <a:pPr/>
              <a:t>2</a:t>
            </a:fld>
            <a:endParaRPr lang="cs-CZ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D6F158-FF54-4DDA-B758-6371A7BF2685}" type="slidenum">
              <a:rPr lang="cs-CZ" smtClean="0"/>
              <a:pPr/>
              <a:t>3</a:t>
            </a:fld>
            <a:endParaRPr lang="cs-CZ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D6F158-FF54-4DDA-B758-6371A7BF2685}" type="slidenum">
              <a:rPr lang="cs-CZ" smtClean="0"/>
              <a:pPr/>
              <a:t>4</a:t>
            </a:fld>
            <a:endParaRPr lang="cs-CZ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D6F158-FF54-4DDA-B758-6371A7BF2685}" type="slidenum">
              <a:rPr lang="cs-CZ" smtClean="0"/>
              <a:pPr/>
              <a:t>5</a:t>
            </a:fld>
            <a:endParaRPr lang="cs-CZ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D6F158-FF54-4DDA-B758-6371A7BF2685}" type="slidenum">
              <a:rPr lang="cs-CZ" smtClean="0"/>
              <a:pPr/>
              <a:t>6</a:t>
            </a:fld>
            <a:endParaRPr lang="cs-CZ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D6F158-FF54-4DDA-B758-6371A7BF2685}" type="slidenum">
              <a:rPr lang="cs-CZ" smtClean="0"/>
              <a:pPr/>
              <a:t>7</a:t>
            </a:fld>
            <a:endParaRPr lang="cs-CZ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D6F158-FF54-4DDA-B758-6371A7BF2685}" type="slidenum">
              <a:rPr lang="cs-CZ" smtClean="0"/>
              <a:pPr/>
              <a:t>8</a:t>
            </a:fld>
            <a:endParaRPr lang="cs-CZ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D6F158-FF54-4DDA-B758-6371A7BF2685}" type="slidenum">
              <a:rPr lang="cs-CZ" smtClean="0"/>
              <a:pPr/>
              <a:t>9</a:t>
            </a:fld>
            <a:endParaRPr lang="cs-CZ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1" name="Zástupný symbol pro datum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4C4B677-4B6C-4701-AECB-ABBF553D556D}" type="datetimeFigureOut">
              <a:rPr lang="cs-CZ" smtClean="0"/>
              <a:pPr/>
              <a:t>8.12.2013</a:t>
            </a:fld>
            <a:endParaRPr lang="cs-CZ" dirty="0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cs-CZ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481BB79-FB4F-4EF0-B8DC-0876C7EF7EB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C4B677-4B6C-4701-AECB-ABBF553D556D}" type="datetimeFigureOut">
              <a:rPr lang="cs-CZ" smtClean="0"/>
              <a:pPr/>
              <a:t>8.12.2013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81BB79-FB4F-4EF0-B8DC-0876C7EF7EB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E4C4B677-4B6C-4701-AECB-ABBF553D556D}" type="datetimeFigureOut">
              <a:rPr lang="cs-CZ" smtClean="0"/>
              <a:pPr/>
              <a:t>8.12.2013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481BB79-FB4F-4EF0-B8DC-0876C7EF7EB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C4B677-4B6C-4701-AECB-ABBF553D556D}" type="datetimeFigureOut">
              <a:rPr lang="cs-CZ" smtClean="0"/>
              <a:pPr/>
              <a:t>8.12.2013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81BB79-FB4F-4EF0-B8DC-0876C7EF7EB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4C4B677-4B6C-4701-AECB-ABBF553D556D}" type="datetimeFigureOut">
              <a:rPr lang="cs-CZ" smtClean="0"/>
              <a:pPr/>
              <a:t>8.12.2013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481BB79-FB4F-4EF0-B8DC-0876C7EF7EB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C4B677-4B6C-4701-AECB-ABBF553D556D}" type="datetimeFigureOut">
              <a:rPr lang="cs-CZ" smtClean="0"/>
              <a:pPr/>
              <a:t>8.12.2013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81BB79-FB4F-4EF0-B8DC-0876C7EF7EB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C4B677-4B6C-4701-AECB-ABBF553D556D}" type="datetimeFigureOut">
              <a:rPr lang="cs-CZ" smtClean="0"/>
              <a:pPr/>
              <a:t>8.12.2013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81BB79-FB4F-4EF0-B8DC-0876C7EF7EB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C4B677-4B6C-4701-AECB-ABBF553D556D}" type="datetimeFigureOut">
              <a:rPr lang="cs-CZ" smtClean="0"/>
              <a:pPr/>
              <a:t>8.12.2013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81BB79-FB4F-4EF0-B8DC-0876C7EF7EB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4C4B677-4B6C-4701-AECB-ABBF553D556D}" type="datetimeFigureOut">
              <a:rPr lang="cs-CZ" smtClean="0"/>
              <a:pPr/>
              <a:t>8.12.2013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81BB79-FB4F-4EF0-B8DC-0876C7EF7EB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C4B677-4B6C-4701-AECB-ABBF553D556D}" type="datetimeFigureOut">
              <a:rPr lang="cs-CZ" smtClean="0"/>
              <a:pPr/>
              <a:t>8.12.2013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81BB79-FB4F-4EF0-B8DC-0876C7EF7EB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Obdélní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C4B677-4B6C-4701-AECB-ABBF553D556D}" type="datetimeFigureOut">
              <a:rPr lang="cs-CZ" smtClean="0"/>
              <a:pPr/>
              <a:t>8.12.2013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81BB79-FB4F-4EF0-B8DC-0876C7EF7EB2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Zástupný symbol pro obrázek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dirty="0" smtClean="0"/>
              <a:t>Klepnutím na ikonu přidáte obrázek.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" name="Zástupný symbol pro nadpis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1" name="Zástupný symbol pro text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7" name="Zástupný symbol pro datum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E4C4B677-4B6C-4701-AECB-ABBF553D556D}" type="datetimeFigureOut">
              <a:rPr lang="cs-CZ" smtClean="0"/>
              <a:pPr/>
              <a:t>8.12.2013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cs-CZ" dirty="0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481BB79-FB4F-4EF0-B8DC-0876C7EF7EB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57158" y="1773238"/>
            <a:ext cx="7715304" cy="431800"/>
          </a:xfrm>
          <a:solidFill>
            <a:schemeClr val="bg1"/>
          </a:solidFill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3600" dirty="0" smtClean="0">
                <a:solidFill>
                  <a:srgbClr val="0070C0"/>
                </a:solidFill>
                <a:latin typeface="Calibri" pitchFamily="34" charset="0"/>
              </a:rPr>
              <a:t>Pravopis přídavných jmen</a:t>
            </a:r>
            <a:endParaRPr lang="cs-CZ" sz="3600" b="1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6092825"/>
            <a:ext cx="9144000" cy="76517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8196" name="TextovéPole 4"/>
          <p:cNvSpPr txBox="1">
            <a:spLocks noChangeArrowheads="1"/>
          </p:cNvSpPr>
          <p:nvPr/>
        </p:nvSpPr>
        <p:spPr bwMode="auto">
          <a:xfrm>
            <a:off x="358775" y="6207125"/>
            <a:ext cx="84264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Calibri" pitchFamily="34" charset="0"/>
              </a:rPr>
              <a:t>Gymn</a:t>
            </a:r>
            <a:r>
              <a:rPr lang="cs-CZ" sz="2400" dirty="0">
                <a:solidFill>
                  <a:schemeClr val="bg1"/>
                </a:solidFill>
                <a:latin typeface="Calibri" pitchFamily="34" charset="0"/>
              </a:rPr>
              <a:t>ázium a Jazyková škola s právem státní jazykové zkoušky Zlín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727075" y="2349500"/>
            <a:ext cx="766921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97147561"/>
              </p:ext>
            </p:extLst>
          </p:nvPr>
        </p:nvGraphicFramePr>
        <p:xfrm>
          <a:off x="728663" y="2492375"/>
          <a:ext cx="7666515" cy="3662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  <a:latin typeface="Calibri" pitchFamily="34" charset="0"/>
                        </a:rPr>
                        <a:t>Tematická oblast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dirty="0" smtClean="0">
                          <a:latin typeface="Calibri" pitchFamily="34" charset="0"/>
                        </a:rPr>
                        <a:t>Pravopis</a:t>
                      </a:r>
                      <a:r>
                        <a:rPr lang="cs-CZ" b="0" baseline="0" dirty="0" smtClean="0">
                          <a:latin typeface="Calibri" pitchFamily="34" charset="0"/>
                        </a:rPr>
                        <a:t> vesele i vážně</a:t>
                      </a:r>
                      <a:endParaRPr lang="cs-CZ" b="0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  <a:latin typeface="Calibri" pitchFamily="34" charset="0"/>
                        </a:rPr>
                        <a:t>Datum vytvoření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1. 4. 2013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>
                          <a:latin typeface="Calibri" pitchFamily="34" charset="0"/>
                        </a:rPr>
                        <a:t>Ročník 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Calibri" pitchFamily="34" charset="0"/>
                        </a:rPr>
                        <a:t>Nižší</a:t>
                      </a:r>
                      <a:r>
                        <a:rPr lang="cs-CZ" baseline="0" dirty="0" smtClean="0">
                          <a:latin typeface="Calibri" pitchFamily="34" charset="0"/>
                        </a:rPr>
                        <a:t> ročníky osmiletého </a:t>
                      </a:r>
                      <a:r>
                        <a:rPr lang="cs-CZ" dirty="0" smtClean="0">
                          <a:latin typeface="Calibri" pitchFamily="34" charset="0"/>
                        </a:rPr>
                        <a:t>gymnázia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>
                          <a:latin typeface="Calibri" pitchFamily="34" charset="0"/>
                        </a:rPr>
                        <a:t>Stručný obsah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Procvičení pravopisu přídavných jmen - tvrdých, měkkých a přivlastňovacích. 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</a:rPr>
                        <a:t>Způsob využití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Calibri" pitchFamily="34" charset="0"/>
                        </a:rPr>
                        <a:t>Převažují úkoly k procvičení, které je možné postupně</a:t>
                      </a:r>
                      <a:r>
                        <a:rPr lang="cs-CZ" baseline="0" dirty="0" smtClean="0">
                          <a:latin typeface="Calibri" pitchFamily="34" charset="0"/>
                        </a:rPr>
                        <a:t> s žáky projít. Po úkolu vždy následuje řešení.</a:t>
                      </a:r>
                      <a:r>
                        <a:rPr lang="cs-CZ" dirty="0" smtClean="0">
                          <a:latin typeface="Calibri" pitchFamily="34" charset="0"/>
                        </a:rPr>
                        <a:t> Teorie na str. 2, 3, 6 a 9. Cvičení -</a:t>
                      </a:r>
                      <a:r>
                        <a:rPr lang="cs-CZ" baseline="0" dirty="0" smtClean="0">
                          <a:latin typeface="Calibri" pitchFamily="34" charset="0"/>
                        </a:rPr>
                        <a:t> spojovačky, doplňovačky, křížovka, vědomostní otázky.</a:t>
                      </a:r>
                      <a:endParaRPr lang="cs-CZ" dirty="0" smtClean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</a:rPr>
                        <a:t>Autor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Mgr. Martina</a:t>
                      </a:r>
                      <a:r>
                        <a:rPr lang="cs-CZ" baseline="0" dirty="0" smtClean="0">
                          <a:latin typeface="Calibri" pitchFamily="34" charset="0"/>
                        </a:rPr>
                        <a:t> Svízelová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</a:rPr>
                        <a:t>Kód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>
                          <a:latin typeface="Calibri" pitchFamily="34" charset="0"/>
                        </a:rPr>
                        <a:t>VY_32_INOVACE_14_CSVI17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22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0563" y="188913"/>
            <a:ext cx="774382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latin typeface="Calibri" pitchFamily="34" charset="0"/>
              </a:rPr>
              <a:t>Utvořte 1. pád množného čísla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(král) dcery</a:t>
            </a:r>
          </a:p>
          <a:p>
            <a:r>
              <a:rPr lang="cs-CZ" dirty="0" smtClean="0">
                <a:latin typeface="Calibri" pitchFamily="34" charset="0"/>
              </a:rPr>
              <a:t>(matka) knihy</a:t>
            </a:r>
          </a:p>
          <a:p>
            <a:r>
              <a:rPr lang="cs-CZ" dirty="0" smtClean="0">
                <a:latin typeface="Calibri" pitchFamily="34" charset="0"/>
              </a:rPr>
              <a:t>(Neruda) sbírky</a:t>
            </a:r>
          </a:p>
          <a:p>
            <a:r>
              <a:rPr lang="cs-CZ" dirty="0" smtClean="0">
                <a:latin typeface="Calibri" pitchFamily="34" charset="0"/>
              </a:rPr>
              <a:t>(Páral) romány</a:t>
            </a:r>
          </a:p>
          <a:p>
            <a:r>
              <a:rPr lang="cs-CZ" dirty="0" smtClean="0">
                <a:latin typeface="Calibri" pitchFamily="34" charset="0"/>
              </a:rPr>
              <a:t>(otec) spolužáci</a:t>
            </a:r>
          </a:p>
          <a:p>
            <a:r>
              <a:rPr lang="cs-CZ" dirty="0" smtClean="0">
                <a:latin typeface="Calibri" pitchFamily="34" charset="0"/>
              </a:rPr>
              <a:t>(bojovník) meče</a:t>
            </a:r>
          </a:p>
          <a:p>
            <a:r>
              <a:rPr lang="cs-CZ" dirty="0" smtClean="0">
                <a:latin typeface="Calibri" pitchFamily="34" charset="0"/>
              </a:rPr>
              <a:t>(dělník) výrobky</a:t>
            </a:r>
            <a:endParaRPr lang="cs-CZ" dirty="0">
              <a:latin typeface="Calibri" pitchFamily="34" charset="0"/>
            </a:endParaRPr>
          </a:p>
        </p:txBody>
      </p:sp>
      <p:pic>
        <p:nvPicPr>
          <p:cNvPr id="6146" name="Picture 2" descr="C:\Users\jitulis\AppData\Local\Microsoft\Windows\Temporary Internet Files\Content.IE5\FOTUK1S6\MC900230768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57818" y="3286124"/>
            <a:ext cx="2510828" cy="34041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Řešení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královy dcery</a:t>
            </a:r>
          </a:p>
          <a:p>
            <a:r>
              <a:rPr lang="cs-CZ" dirty="0" smtClean="0">
                <a:latin typeface="Calibri" pitchFamily="34" charset="0"/>
              </a:rPr>
              <a:t>matčiny knihy</a:t>
            </a:r>
          </a:p>
          <a:p>
            <a:r>
              <a:rPr lang="cs-CZ" dirty="0" smtClean="0">
                <a:latin typeface="Calibri" pitchFamily="34" charset="0"/>
              </a:rPr>
              <a:t>Nerudovy sbírky</a:t>
            </a:r>
          </a:p>
          <a:p>
            <a:r>
              <a:rPr lang="cs-CZ" dirty="0" smtClean="0">
                <a:latin typeface="Calibri" pitchFamily="34" charset="0"/>
              </a:rPr>
              <a:t>Páralovy romány</a:t>
            </a:r>
          </a:p>
          <a:p>
            <a:r>
              <a:rPr lang="cs-CZ" dirty="0" smtClean="0">
                <a:latin typeface="Calibri" pitchFamily="34" charset="0"/>
              </a:rPr>
              <a:t>otcovi spolužáci</a:t>
            </a:r>
          </a:p>
          <a:p>
            <a:r>
              <a:rPr lang="cs-CZ" dirty="0" smtClean="0">
                <a:latin typeface="Calibri" pitchFamily="34" charset="0"/>
              </a:rPr>
              <a:t>bojovníkovy meče</a:t>
            </a:r>
          </a:p>
          <a:p>
            <a:r>
              <a:rPr lang="cs-CZ" dirty="0" smtClean="0">
                <a:latin typeface="Calibri" pitchFamily="34" charset="0"/>
              </a:rPr>
              <a:t>dělníkovy výrobky</a:t>
            </a:r>
          </a:p>
          <a:p>
            <a:endParaRPr lang="cs-CZ" dirty="0"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85794"/>
          </a:xfrm>
        </p:spPr>
        <p:txBody>
          <a:bodyPr>
            <a:normAutofit/>
          </a:bodyPr>
          <a:lstStyle/>
          <a:p>
            <a:r>
              <a:rPr lang="cs-CZ" dirty="0" smtClean="0"/>
              <a:t>Křížovka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</p:nvPr>
        </p:nvGraphicFramePr>
        <p:xfrm>
          <a:off x="0" y="785794"/>
          <a:ext cx="7500950" cy="4572036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tableStyleId>{8A107856-5554-42FB-B03E-39F5DBC370BA}</a:tableStyleId>
              </a:tblPr>
              <a:tblGrid>
                <a:gridCol w="409143"/>
                <a:gridCol w="409143"/>
                <a:gridCol w="409143"/>
                <a:gridCol w="409143"/>
                <a:gridCol w="409143"/>
                <a:gridCol w="409143"/>
                <a:gridCol w="409143"/>
                <a:gridCol w="409143"/>
                <a:gridCol w="409143"/>
                <a:gridCol w="409143"/>
                <a:gridCol w="409143"/>
                <a:gridCol w="409143"/>
                <a:gridCol w="409143"/>
                <a:gridCol w="409143"/>
                <a:gridCol w="409143"/>
                <a:gridCol w="409143"/>
                <a:gridCol w="409143"/>
                <a:gridCol w="545519"/>
              </a:tblGrid>
              <a:tr h="437039">
                <a:tc>
                  <a:txBody>
                    <a:bodyPr/>
                    <a:lstStyle/>
                    <a:p>
                      <a:r>
                        <a:rPr lang="cs-CZ" b="0" dirty="0" smtClean="0"/>
                        <a:t>1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437039">
                <a:tc>
                  <a:txBody>
                    <a:bodyPr/>
                    <a:lstStyle/>
                    <a:p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437039">
                <a:tc>
                  <a:txBody>
                    <a:bodyPr/>
                    <a:lstStyle/>
                    <a:p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437039">
                <a:tc>
                  <a:txBody>
                    <a:bodyPr/>
                    <a:lstStyle/>
                    <a:p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437039">
                <a:tc>
                  <a:txBody>
                    <a:bodyPr/>
                    <a:lstStyle/>
                    <a:p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437039">
                <a:tc>
                  <a:txBody>
                    <a:bodyPr/>
                    <a:lstStyle/>
                    <a:p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  <a:tr h="437039">
                <a:tc>
                  <a:txBody>
                    <a:bodyPr/>
                    <a:lstStyle/>
                    <a:p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437039">
                <a:tc>
                  <a:txBody>
                    <a:bodyPr/>
                    <a:lstStyle/>
                    <a:p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437039">
                <a:tc>
                  <a:txBody>
                    <a:bodyPr/>
                    <a:lstStyle/>
                    <a:p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638685">
                <a:tc>
                  <a:txBody>
                    <a:bodyPr/>
                    <a:lstStyle/>
                    <a:p>
                      <a:r>
                        <a:rPr lang="cs-CZ" sz="1700" dirty="0" smtClean="0"/>
                        <a:t>10</a:t>
                      </a:r>
                      <a:endParaRPr lang="cs-CZ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Obdélníkový popisek 5"/>
          <p:cNvSpPr/>
          <p:nvPr/>
        </p:nvSpPr>
        <p:spPr>
          <a:xfrm>
            <a:off x="0" y="5214950"/>
            <a:ext cx="3714744" cy="500066"/>
          </a:xfrm>
          <a:prstGeom prst="wedgeRectCallou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1. </a:t>
            </a:r>
            <a:r>
              <a:rPr lang="cs-CZ" b="1" dirty="0" smtClean="0">
                <a:solidFill>
                  <a:schemeClr val="tx1"/>
                </a:solidFill>
                <a:latin typeface="Calibri" pitchFamily="34" charset="0"/>
              </a:rPr>
              <a:t>Doplň osobní zájmeno v 1. p. j. č.</a:t>
            </a:r>
            <a:endParaRPr lang="cs-CZ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" name="Oválný popisek 6"/>
          <p:cNvSpPr/>
          <p:nvPr/>
        </p:nvSpPr>
        <p:spPr>
          <a:xfrm>
            <a:off x="0" y="0"/>
            <a:ext cx="3643306" cy="785794"/>
          </a:xfrm>
          <a:prstGeom prst="wedgeEllipse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  <a:latin typeface="Calibri" pitchFamily="34" charset="0"/>
              </a:rPr>
              <a:t>2. V povinné četbě máme ... (autor) Povídky malostranské.</a:t>
            </a:r>
            <a:endParaRPr lang="cs-CZ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8" name="Obláček 7"/>
          <p:cNvSpPr/>
          <p:nvPr/>
        </p:nvSpPr>
        <p:spPr>
          <a:xfrm>
            <a:off x="5929322" y="0"/>
            <a:ext cx="3214678" cy="857232"/>
          </a:xfrm>
          <a:prstGeom prst="cloudCallou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  <a:latin typeface="Calibri" pitchFamily="34" charset="0"/>
              </a:rPr>
              <a:t>3. Název větného členu základní skladební dvojice.</a:t>
            </a:r>
            <a:endParaRPr lang="cs-CZ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9" name="Zaoblený obdélníkový popisek 8"/>
          <p:cNvSpPr/>
          <p:nvPr/>
        </p:nvSpPr>
        <p:spPr>
          <a:xfrm flipH="1">
            <a:off x="0" y="5929330"/>
            <a:ext cx="2643174" cy="928670"/>
          </a:xfrm>
          <a:prstGeom prst="wedgeRoundRect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  <a:latin typeface="Calibri" pitchFamily="34" charset="0"/>
              </a:rPr>
              <a:t>4. Prodaná nevěsta patří mezi … (autor) opery.</a:t>
            </a:r>
            <a:endParaRPr lang="cs-CZ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0" name="Obláček 9"/>
          <p:cNvSpPr/>
          <p:nvPr/>
        </p:nvSpPr>
        <p:spPr>
          <a:xfrm>
            <a:off x="2643174" y="5786454"/>
            <a:ext cx="2357454" cy="1071546"/>
          </a:xfrm>
          <a:prstGeom prst="cloudCallou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  <a:latin typeface="Calibri" pitchFamily="34" charset="0"/>
              </a:rPr>
              <a:t>5. Kluci čtou rádi …. (autor) Rychlé šípy.</a:t>
            </a:r>
            <a:endParaRPr lang="cs-CZ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1" name="Obdélníkový popisek 10"/>
          <p:cNvSpPr/>
          <p:nvPr/>
        </p:nvSpPr>
        <p:spPr>
          <a:xfrm>
            <a:off x="7429520" y="857232"/>
            <a:ext cx="1714480" cy="1643074"/>
          </a:xfrm>
          <a:prstGeom prst="wedgeRect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  <a:latin typeface="Calibri" pitchFamily="34" charset="0"/>
              </a:rPr>
              <a:t>6. V kterém večerníčku vystupuje Pučmeloud            a Kvapík?</a:t>
            </a:r>
            <a:endParaRPr lang="cs-CZ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2" name="Oválný popisek 11"/>
          <p:cNvSpPr/>
          <p:nvPr/>
        </p:nvSpPr>
        <p:spPr>
          <a:xfrm>
            <a:off x="7358082" y="2428868"/>
            <a:ext cx="2143140" cy="1928826"/>
          </a:xfrm>
          <a:prstGeom prst="wedgeEllipseCallou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  <a:latin typeface="Calibri" pitchFamily="34" charset="0"/>
              </a:rPr>
              <a:t>7. Jak říkáme slohovému útvaru, který nás informuje o události, jež se stala</a:t>
            </a:r>
            <a:r>
              <a:rPr lang="cs-CZ" b="1" dirty="0" smtClean="0">
                <a:solidFill>
                  <a:schemeClr val="tx1"/>
                </a:solidFill>
              </a:rPr>
              <a:t>?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3" name="Oválný popisek 12"/>
          <p:cNvSpPr/>
          <p:nvPr/>
        </p:nvSpPr>
        <p:spPr>
          <a:xfrm>
            <a:off x="4429124" y="5286388"/>
            <a:ext cx="2571768" cy="1285884"/>
          </a:xfrm>
          <a:prstGeom prst="wedgeEllipse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  <a:latin typeface="Calibri" pitchFamily="34" charset="0"/>
              </a:rPr>
              <a:t>8. V které době se odehrávají příběhy Eduarda Štorcha?</a:t>
            </a:r>
            <a:endParaRPr lang="cs-CZ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4" name="Zaoblený obdélníkový popisek 13"/>
          <p:cNvSpPr/>
          <p:nvPr/>
        </p:nvSpPr>
        <p:spPr>
          <a:xfrm>
            <a:off x="7500958" y="4429132"/>
            <a:ext cx="1857388" cy="1285884"/>
          </a:xfrm>
          <a:prstGeom prst="wedgeRoundRectCallou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  <a:latin typeface="Calibri" pitchFamily="34" charset="0"/>
              </a:rPr>
              <a:t>9. Jack London napsal román Bílý … (název).</a:t>
            </a:r>
            <a:endParaRPr lang="cs-CZ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5" name="Obláček 14"/>
          <p:cNvSpPr/>
          <p:nvPr/>
        </p:nvSpPr>
        <p:spPr>
          <a:xfrm>
            <a:off x="6643702" y="5572140"/>
            <a:ext cx="2500298" cy="1285860"/>
          </a:xfrm>
          <a:prstGeom prst="cloudCallou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  <a:latin typeface="Calibri" pitchFamily="34" charset="0"/>
              </a:rPr>
              <a:t>10. R. Goscinny napsal knihu ...(název) patálie.</a:t>
            </a:r>
            <a:endParaRPr lang="cs-CZ" b="1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85794"/>
          </a:xfrm>
        </p:spPr>
        <p:txBody>
          <a:bodyPr>
            <a:normAutofit/>
          </a:bodyPr>
          <a:lstStyle/>
          <a:p>
            <a:r>
              <a:rPr lang="cs-CZ" dirty="0" smtClean="0"/>
              <a:t>Křížovka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</p:nvPr>
        </p:nvGraphicFramePr>
        <p:xfrm>
          <a:off x="-4" y="1000108"/>
          <a:ext cx="7786710" cy="437993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tableStyleId>{8A107856-5554-42FB-B03E-39F5DBC370BA}</a:tableStyleId>
              </a:tblPr>
              <a:tblGrid>
                <a:gridCol w="432595"/>
                <a:gridCol w="432595"/>
                <a:gridCol w="432595"/>
                <a:gridCol w="432595"/>
                <a:gridCol w="432595"/>
                <a:gridCol w="432595"/>
                <a:gridCol w="432595"/>
                <a:gridCol w="432595"/>
                <a:gridCol w="432595"/>
                <a:gridCol w="432595"/>
                <a:gridCol w="432595"/>
                <a:gridCol w="432595"/>
                <a:gridCol w="432595"/>
                <a:gridCol w="432595"/>
                <a:gridCol w="432595"/>
                <a:gridCol w="432595"/>
                <a:gridCol w="432595"/>
                <a:gridCol w="432595"/>
              </a:tblGrid>
              <a:tr h="437993">
                <a:tc>
                  <a:txBody>
                    <a:bodyPr/>
                    <a:lstStyle/>
                    <a:p>
                      <a:r>
                        <a:rPr lang="cs-CZ" b="0" dirty="0" smtClean="0"/>
                        <a:t>1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J</a:t>
                      </a:r>
                      <a:endParaRPr lang="cs-CZ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0" dirty="0" smtClean="0">
                          <a:latin typeface="Calibri" pitchFamily="34" charset="0"/>
                        </a:rPr>
                        <a:t>Á</a:t>
                      </a:r>
                      <a:endParaRPr lang="cs-CZ" b="0" dirty="0"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437993">
                <a:tc>
                  <a:txBody>
                    <a:bodyPr/>
                    <a:lstStyle/>
                    <a:p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N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E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R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U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D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O</a:t>
                      </a:r>
                      <a:endParaRPr lang="cs-CZ" b="1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V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Y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437993">
                <a:tc>
                  <a:txBody>
                    <a:bodyPr/>
                    <a:lstStyle/>
                    <a:p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P</a:t>
                      </a:r>
                      <a:endParaRPr lang="cs-CZ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Ř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Í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S</a:t>
                      </a:r>
                      <a:endParaRPr lang="cs-CZ" b="1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U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D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E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K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437993">
                <a:tc>
                  <a:txBody>
                    <a:bodyPr/>
                    <a:lstStyle/>
                    <a:p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S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M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E</a:t>
                      </a:r>
                      <a:endParaRPr lang="cs-CZ" b="1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T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A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N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O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V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Y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437993">
                <a:tc>
                  <a:txBody>
                    <a:bodyPr/>
                    <a:lstStyle/>
                    <a:p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F</a:t>
                      </a:r>
                      <a:endParaRPr lang="cs-CZ" b="1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O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G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L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A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R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O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V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Y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437993">
                <a:tc>
                  <a:txBody>
                    <a:bodyPr/>
                    <a:lstStyle/>
                    <a:p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V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Č</a:t>
                      </a:r>
                      <a:endParaRPr lang="cs-CZ" b="1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E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L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Í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M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E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D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V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Í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D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0" dirty="0" smtClean="0">
                          <a:latin typeface="Calibri" pitchFamily="34" charset="0"/>
                        </a:rPr>
                        <a:t>C</a:t>
                      </a:r>
                      <a:endParaRPr lang="cs-CZ" b="0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</a:t>
                      </a:r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  <a:tr h="437993">
                <a:tc>
                  <a:txBody>
                    <a:bodyPr/>
                    <a:lstStyle/>
                    <a:p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Z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P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R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Á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V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A</a:t>
                      </a:r>
                      <a:endParaRPr lang="cs-CZ" b="1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437993">
                <a:tc>
                  <a:txBody>
                    <a:bodyPr/>
                    <a:lstStyle/>
                    <a:p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P</a:t>
                      </a:r>
                      <a:endParaRPr lang="cs-CZ" b="1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R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A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V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Ě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K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437993">
                <a:tc>
                  <a:txBody>
                    <a:bodyPr/>
                    <a:lstStyle/>
                    <a:p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T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E</a:t>
                      </a:r>
                      <a:endParaRPr lang="cs-CZ" b="1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S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Á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K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437993">
                <a:tc>
                  <a:txBody>
                    <a:bodyPr/>
                    <a:lstStyle/>
                    <a:p>
                      <a:r>
                        <a:rPr lang="cs-CZ" dirty="0" smtClean="0"/>
                        <a:t>10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M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I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K</a:t>
                      </a:r>
                      <a:endParaRPr lang="cs-CZ" b="1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U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L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Á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Š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O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V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Y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Obdélníkový popisek 5"/>
          <p:cNvSpPr/>
          <p:nvPr/>
        </p:nvSpPr>
        <p:spPr>
          <a:xfrm>
            <a:off x="71406" y="5286388"/>
            <a:ext cx="3571900" cy="642942"/>
          </a:xfrm>
          <a:prstGeom prst="wedgeRectCallou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  <a:latin typeface="Calibri" pitchFamily="34" charset="0"/>
              </a:rPr>
              <a:t>1. Doplň osobní zájmeno v 1. p. j. č.</a:t>
            </a:r>
            <a:endParaRPr lang="cs-CZ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" name="Oválný popisek 6"/>
          <p:cNvSpPr/>
          <p:nvPr/>
        </p:nvSpPr>
        <p:spPr>
          <a:xfrm>
            <a:off x="0" y="0"/>
            <a:ext cx="3643306" cy="785794"/>
          </a:xfrm>
          <a:prstGeom prst="wedgeEllipse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  <a:latin typeface="Calibri" pitchFamily="34" charset="0"/>
              </a:rPr>
              <a:t>2. V povinné četbě máme ... (autor) Povídky malostranské.</a:t>
            </a:r>
            <a:endParaRPr lang="cs-CZ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8" name="Obláček 7"/>
          <p:cNvSpPr/>
          <p:nvPr/>
        </p:nvSpPr>
        <p:spPr>
          <a:xfrm>
            <a:off x="5929322" y="0"/>
            <a:ext cx="3214678" cy="857232"/>
          </a:xfrm>
          <a:prstGeom prst="cloudCallou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  <a:latin typeface="Calibri" pitchFamily="34" charset="0"/>
              </a:rPr>
              <a:t>3. Název větného členu základní skladební dvojice</a:t>
            </a:r>
            <a:r>
              <a:rPr lang="cs-CZ" b="1" dirty="0" smtClean="0">
                <a:solidFill>
                  <a:schemeClr val="tx1"/>
                </a:solidFill>
              </a:rPr>
              <a:t>.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9" name="Zaoblený obdélníkový popisek 8"/>
          <p:cNvSpPr/>
          <p:nvPr/>
        </p:nvSpPr>
        <p:spPr>
          <a:xfrm flipH="1">
            <a:off x="0" y="5929330"/>
            <a:ext cx="2643174" cy="928670"/>
          </a:xfrm>
          <a:prstGeom prst="wedgeRoundRect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  <a:latin typeface="Calibri" pitchFamily="34" charset="0"/>
              </a:rPr>
              <a:t>4. Prodaná nevěsta patří mezi … (autor) opery.</a:t>
            </a:r>
            <a:endParaRPr lang="cs-CZ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0" name="Obláček 9"/>
          <p:cNvSpPr/>
          <p:nvPr/>
        </p:nvSpPr>
        <p:spPr>
          <a:xfrm>
            <a:off x="2643174" y="5786454"/>
            <a:ext cx="2357454" cy="1071546"/>
          </a:xfrm>
          <a:prstGeom prst="cloudCallou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  <a:latin typeface="Calibri" pitchFamily="34" charset="0"/>
              </a:rPr>
              <a:t>5. Kluci čtou rádi …. (autor) Rychlé šípy.</a:t>
            </a:r>
            <a:endParaRPr lang="cs-CZ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1" name="Obdélníkový popisek 10"/>
          <p:cNvSpPr/>
          <p:nvPr/>
        </p:nvSpPr>
        <p:spPr>
          <a:xfrm>
            <a:off x="7429520" y="857232"/>
            <a:ext cx="1714480" cy="1643074"/>
          </a:xfrm>
          <a:prstGeom prst="wedgeRect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  <a:latin typeface="Calibri" pitchFamily="34" charset="0"/>
              </a:rPr>
              <a:t>6. V kterém večerníčku vystupuje Pučmeloud            a Kvapík?</a:t>
            </a:r>
            <a:endParaRPr lang="cs-CZ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2" name="Oválný popisek 11"/>
          <p:cNvSpPr/>
          <p:nvPr/>
        </p:nvSpPr>
        <p:spPr>
          <a:xfrm>
            <a:off x="7572396" y="2357430"/>
            <a:ext cx="2000264" cy="2214578"/>
          </a:xfrm>
          <a:prstGeom prst="wedgeEllipseCallou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  <a:latin typeface="Calibri" pitchFamily="34" charset="0"/>
              </a:rPr>
              <a:t>7. Jak říkáme slohovému útvaru, který nás informuje o události, jež se stala?</a:t>
            </a:r>
            <a:endParaRPr lang="cs-CZ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3" name="Oválný popisek 12"/>
          <p:cNvSpPr/>
          <p:nvPr/>
        </p:nvSpPr>
        <p:spPr>
          <a:xfrm>
            <a:off x="4429124" y="5286388"/>
            <a:ext cx="2571768" cy="1285884"/>
          </a:xfrm>
          <a:prstGeom prst="wedgeEllipse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  <a:latin typeface="Calibri" pitchFamily="34" charset="0"/>
              </a:rPr>
              <a:t>8. V které době se odehrávají příběhy Eduarda Štorcha?</a:t>
            </a:r>
            <a:endParaRPr lang="cs-CZ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4" name="Zaoblený obdélníkový popisek 13"/>
          <p:cNvSpPr/>
          <p:nvPr/>
        </p:nvSpPr>
        <p:spPr>
          <a:xfrm>
            <a:off x="7500958" y="4572008"/>
            <a:ext cx="1857388" cy="1143008"/>
          </a:xfrm>
          <a:prstGeom prst="wedgeRoundRectCallou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  <a:latin typeface="Calibri" pitchFamily="34" charset="0"/>
              </a:rPr>
              <a:t>9. Jack London napsal román Bílý … (název).</a:t>
            </a:r>
            <a:endParaRPr lang="cs-CZ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5" name="Obláček 14"/>
          <p:cNvSpPr/>
          <p:nvPr/>
        </p:nvSpPr>
        <p:spPr>
          <a:xfrm>
            <a:off x="6643702" y="5572140"/>
            <a:ext cx="2500298" cy="1285860"/>
          </a:xfrm>
          <a:prstGeom prst="cloudCallou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  <a:latin typeface="Calibri" pitchFamily="34" charset="0"/>
              </a:rPr>
              <a:t>10. R. Goscinny napsal knihu ...(název) patálie.</a:t>
            </a:r>
            <a:endParaRPr lang="cs-CZ" b="1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Co víš o Josefu Čapkovi?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Kdo byl jeho bratr?</a:t>
            </a:r>
          </a:p>
          <a:p>
            <a:r>
              <a:rPr lang="cs-CZ" dirty="0" smtClean="0">
                <a:latin typeface="Calibri" pitchFamily="34" charset="0"/>
              </a:rPr>
              <a:t>Co napsal?</a:t>
            </a:r>
            <a:endParaRPr lang="cs-CZ" dirty="0">
              <a:latin typeface="Calibri" pitchFamily="34" charset="0"/>
            </a:endParaRPr>
          </a:p>
        </p:txBody>
      </p:sp>
      <p:pic>
        <p:nvPicPr>
          <p:cNvPr id="4" name="Obrázek 3" descr="768px-Karel_Josef_Capkovi_radi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4678" y="2500306"/>
            <a:ext cx="4681728" cy="3500462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1285852" y="5929330"/>
            <a:ext cx="47863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http://cs.wikipedia.org/wiki/Soubor:Karel_Josef_Capkovi_radio.jpg</a:t>
            </a:r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Řešení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Josef Čapek byl český malíř a spisovatel.</a:t>
            </a:r>
          </a:p>
          <a:p>
            <a:r>
              <a:rPr lang="cs-CZ" dirty="0" smtClean="0">
                <a:latin typeface="Calibri" pitchFamily="34" charset="0"/>
              </a:rPr>
              <a:t>Bratr Josefa Čapka byl Karel. Významný český spisovatel a novinář. Napsal např. hru R.U.R., román Krakatit a pro děti knihu Dášeňka čili Život štěněte.</a:t>
            </a:r>
          </a:p>
          <a:p>
            <a:r>
              <a:rPr lang="cs-CZ" dirty="0" smtClean="0">
                <a:latin typeface="Calibri" pitchFamily="34" charset="0"/>
              </a:rPr>
              <a:t>Josef Čapek napsal Povídání o pejskovi a kočičce.</a:t>
            </a:r>
            <a:endParaRPr lang="cs-CZ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latin typeface="Calibri" pitchFamily="34" charset="0"/>
              </a:rPr>
              <a:t>Od podstatných jmen utvořte přídavná jména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latin typeface="Calibri" pitchFamily="34" charset="0"/>
              </a:rPr>
              <a:t>housle   </a:t>
            </a:r>
            <a:r>
              <a:rPr lang="cs-CZ" i="1" dirty="0" smtClean="0">
                <a:latin typeface="Calibri" pitchFamily="34" charset="0"/>
              </a:rPr>
              <a:t>například </a:t>
            </a:r>
            <a:r>
              <a:rPr lang="cs-CZ" dirty="0" smtClean="0">
                <a:latin typeface="Calibri" pitchFamily="34" charset="0"/>
              </a:rPr>
              <a:t>→ </a:t>
            </a:r>
            <a:r>
              <a:rPr lang="cs-CZ" b="1" dirty="0" smtClean="0">
                <a:latin typeface="Calibri" pitchFamily="34" charset="0"/>
              </a:rPr>
              <a:t>houslový klíč</a:t>
            </a:r>
          </a:p>
          <a:p>
            <a:r>
              <a:rPr lang="cs-CZ" dirty="0" smtClean="0">
                <a:latin typeface="Calibri" pitchFamily="34" charset="0"/>
              </a:rPr>
              <a:t>teplo</a:t>
            </a:r>
          </a:p>
          <a:p>
            <a:r>
              <a:rPr lang="cs-CZ" dirty="0" smtClean="0">
                <a:latin typeface="Calibri" pitchFamily="34" charset="0"/>
              </a:rPr>
              <a:t>žába</a:t>
            </a:r>
          </a:p>
          <a:p>
            <a:r>
              <a:rPr lang="cs-CZ" dirty="0" smtClean="0">
                <a:latin typeface="Calibri" pitchFamily="34" charset="0"/>
              </a:rPr>
              <a:t>Erben</a:t>
            </a:r>
          </a:p>
          <a:p>
            <a:r>
              <a:rPr lang="cs-CZ" dirty="0" smtClean="0">
                <a:latin typeface="Calibri" pitchFamily="34" charset="0"/>
              </a:rPr>
              <a:t>pravda</a:t>
            </a:r>
          </a:p>
          <a:p>
            <a:r>
              <a:rPr lang="cs-CZ" dirty="0" smtClean="0">
                <a:latin typeface="Calibri" pitchFamily="34" charset="0"/>
              </a:rPr>
              <a:t>hlad</a:t>
            </a:r>
          </a:p>
          <a:p>
            <a:r>
              <a:rPr lang="cs-CZ" dirty="0" smtClean="0">
                <a:latin typeface="Calibri" pitchFamily="34" charset="0"/>
              </a:rPr>
              <a:t>včela</a:t>
            </a:r>
          </a:p>
          <a:p>
            <a:r>
              <a:rPr lang="cs-CZ" dirty="0" smtClean="0">
                <a:latin typeface="Calibri" pitchFamily="34" charset="0"/>
              </a:rPr>
              <a:t>Jágr</a:t>
            </a:r>
            <a:endParaRPr lang="cs-CZ" dirty="0">
              <a:latin typeface="Calibri" pitchFamily="34" charset="0"/>
            </a:endParaRPr>
          </a:p>
        </p:txBody>
      </p:sp>
      <p:pic>
        <p:nvPicPr>
          <p:cNvPr id="1026" name="Picture 2" descr="C:\Users\jitulis\AppData\Local\Microsoft\Windows\Temporary Internet Files\Content.IE5\7QNKRR5D\MP900446595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43372" y="2357430"/>
            <a:ext cx="3111802" cy="4006612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Řešení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dirty="0">
                <a:latin typeface="Calibri" pitchFamily="34" charset="0"/>
              </a:rPr>
              <a:t>N</a:t>
            </a:r>
            <a:r>
              <a:rPr lang="cs-CZ" dirty="0" smtClean="0">
                <a:latin typeface="Calibri" pitchFamily="34" charset="0"/>
              </a:rPr>
              <a:t>apříklad:</a:t>
            </a:r>
          </a:p>
          <a:p>
            <a:r>
              <a:rPr lang="cs-CZ" dirty="0" smtClean="0">
                <a:latin typeface="Calibri" pitchFamily="34" charset="0"/>
              </a:rPr>
              <a:t>teplý kabát</a:t>
            </a:r>
          </a:p>
          <a:p>
            <a:r>
              <a:rPr lang="cs-CZ" dirty="0" smtClean="0">
                <a:latin typeface="Calibri" pitchFamily="34" charset="0"/>
              </a:rPr>
              <a:t>žabí stehýnka</a:t>
            </a:r>
          </a:p>
          <a:p>
            <a:r>
              <a:rPr lang="cs-CZ" dirty="0" smtClean="0">
                <a:latin typeface="Calibri" pitchFamily="34" charset="0"/>
              </a:rPr>
              <a:t>Erbenovy pohádky</a:t>
            </a:r>
          </a:p>
          <a:p>
            <a:r>
              <a:rPr lang="cs-CZ" dirty="0" smtClean="0">
                <a:latin typeface="Calibri" pitchFamily="34" charset="0"/>
              </a:rPr>
              <a:t>pravdivá slova</a:t>
            </a:r>
          </a:p>
          <a:p>
            <a:r>
              <a:rPr lang="cs-CZ" dirty="0" smtClean="0">
                <a:latin typeface="Calibri" pitchFamily="34" charset="0"/>
              </a:rPr>
              <a:t>hladový pes</a:t>
            </a:r>
          </a:p>
          <a:p>
            <a:r>
              <a:rPr lang="cs-CZ" dirty="0" smtClean="0">
                <a:latin typeface="Calibri" pitchFamily="34" charset="0"/>
              </a:rPr>
              <a:t>včelí úl</a:t>
            </a:r>
          </a:p>
          <a:p>
            <a:r>
              <a:rPr lang="cs-CZ" dirty="0" smtClean="0">
                <a:latin typeface="Calibri" pitchFamily="34" charset="0"/>
              </a:rPr>
              <a:t>Jágrovo vítězství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Zdroje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Obrázky: Klipart Microsoft Office</a:t>
            </a:r>
          </a:p>
          <a:p>
            <a:r>
              <a:rPr lang="cs-CZ" dirty="0" smtClean="0">
                <a:latin typeface="Calibri" pitchFamily="34" charset="0"/>
              </a:rPr>
              <a:t>MARTINCOVÁ, O. a kol. </a:t>
            </a:r>
            <a:r>
              <a:rPr lang="cs-CZ" i="1" dirty="0" smtClean="0">
                <a:latin typeface="Calibri" pitchFamily="34" charset="0"/>
              </a:rPr>
              <a:t>Pravidla českého pravopisu</a:t>
            </a:r>
            <a:r>
              <a:rPr lang="cs-CZ" dirty="0" smtClean="0">
                <a:latin typeface="Calibri" pitchFamily="34" charset="0"/>
              </a:rPr>
              <a:t>. 2. vyd. Praha: Fortuna, 2007. ISBN 80-7168-679-4.</a:t>
            </a:r>
          </a:p>
          <a:p>
            <a:r>
              <a:rPr lang="cs-CZ" dirty="0" smtClean="0">
                <a:latin typeface="Calibri" pitchFamily="34" charset="0"/>
              </a:rPr>
              <a:t>Obrázek (bratři Čapkové): http://cs.wikipedia.org/wiki/Soubor:Karel_Josef_Capkovi_radio.jpg</a:t>
            </a:r>
          </a:p>
          <a:p>
            <a:endParaRPr lang="cs-CZ" dirty="0" smtClean="0">
              <a:latin typeface="Calibri" pitchFamily="34" charset="0"/>
            </a:endParaRPr>
          </a:p>
          <a:p>
            <a:endParaRPr lang="cs-CZ" dirty="0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Druhy přídavných jmen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cs-CZ" dirty="0" smtClean="0">
                <a:latin typeface="Calibri" pitchFamily="34" charset="0"/>
              </a:rPr>
              <a:t>tvrdá</a:t>
            </a:r>
          </a:p>
          <a:p>
            <a:pPr lvl="1"/>
            <a:endParaRPr lang="cs-CZ" dirty="0" smtClean="0">
              <a:latin typeface="Calibri" pitchFamily="34" charset="0"/>
            </a:endParaRPr>
          </a:p>
          <a:p>
            <a:pPr lvl="1"/>
            <a:r>
              <a:rPr lang="cs-CZ" smtClean="0">
                <a:latin typeface="Calibri" pitchFamily="34" charset="0"/>
              </a:rPr>
              <a:t>měkKá</a:t>
            </a:r>
            <a:endParaRPr lang="cs-CZ" dirty="0" smtClean="0">
              <a:latin typeface="Calibri" pitchFamily="34" charset="0"/>
            </a:endParaRPr>
          </a:p>
          <a:p>
            <a:pPr lvl="1"/>
            <a:endParaRPr lang="cs-CZ" dirty="0" smtClean="0">
              <a:latin typeface="Calibri" pitchFamily="34" charset="0"/>
            </a:endParaRPr>
          </a:p>
          <a:p>
            <a:pPr lvl="1"/>
            <a:r>
              <a:rPr lang="cs-CZ" dirty="0" smtClean="0">
                <a:latin typeface="Calibri" pitchFamily="34" charset="0"/>
              </a:rPr>
              <a:t>přivlastňovací</a:t>
            </a:r>
            <a:endParaRPr lang="cs-CZ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Users\jitulis\AppData\Local\Microsoft\Windows\Temporary Internet Files\Content.IE5\7QNKRR5D\MC900267212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14546" y="3857628"/>
            <a:ext cx="2705710" cy="3000372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7239000" cy="1143000"/>
          </a:xfrm>
        </p:spPr>
        <p:txBody>
          <a:bodyPr/>
          <a:lstStyle/>
          <a:p>
            <a:r>
              <a:rPr lang="cs-CZ" dirty="0" smtClean="0">
                <a:latin typeface="Calibri" pitchFamily="34" charset="0"/>
              </a:rPr>
              <a:t>Přídavná jména tvrdá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skloňují se podle vzoru: </a:t>
            </a:r>
            <a:r>
              <a:rPr lang="cs-CZ" b="1" dirty="0" smtClean="0">
                <a:latin typeface="Calibri" pitchFamily="34" charset="0"/>
              </a:rPr>
              <a:t>mladý</a:t>
            </a:r>
            <a:r>
              <a:rPr lang="cs-CZ" dirty="0" smtClean="0">
                <a:latin typeface="Calibri" pitchFamily="34" charset="0"/>
              </a:rPr>
              <a:t>, </a:t>
            </a:r>
            <a:r>
              <a:rPr lang="cs-CZ" b="1" dirty="0" smtClean="0">
                <a:latin typeface="Calibri" pitchFamily="34" charset="0"/>
              </a:rPr>
              <a:t>mladá</a:t>
            </a:r>
            <a:r>
              <a:rPr lang="cs-CZ" dirty="0" smtClean="0">
                <a:latin typeface="Calibri" pitchFamily="34" charset="0"/>
              </a:rPr>
              <a:t>, </a:t>
            </a:r>
            <a:r>
              <a:rPr lang="cs-CZ" b="1" dirty="0" smtClean="0">
                <a:latin typeface="Calibri" pitchFamily="34" charset="0"/>
              </a:rPr>
              <a:t>mladé</a:t>
            </a:r>
            <a:r>
              <a:rPr lang="cs-CZ" dirty="0" smtClean="0">
                <a:latin typeface="Calibri" pitchFamily="34" charset="0"/>
              </a:rPr>
              <a:t>,</a:t>
            </a:r>
          </a:p>
          <a:p>
            <a:r>
              <a:rPr lang="cs-CZ" dirty="0" smtClean="0">
                <a:latin typeface="Calibri" pitchFamily="34" charset="0"/>
              </a:rPr>
              <a:t>v koncovkách přídavných jmen píšeme tvrdé </a:t>
            </a:r>
            <a:r>
              <a:rPr lang="cs-CZ" b="1" dirty="0" smtClean="0">
                <a:latin typeface="Calibri" pitchFamily="34" charset="0"/>
              </a:rPr>
              <a:t>Y</a:t>
            </a:r>
            <a:r>
              <a:rPr lang="cs-CZ" dirty="0" smtClean="0">
                <a:latin typeface="Calibri" pitchFamily="34" charset="0"/>
              </a:rPr>
              <a:t>,</a:t>
            </a:r>
          </a:p>
          <a:p>
            <a:r>
              <a:rPr lang="cs-CZ" dirty="0" smtClean="0">
                <a:latin typeface="Calibri" pitchFamily="34" charset="0"/>
              </a:rPr>
              <a:t>měkké </a:t>
            </a:r>
            <a:r>
              <a:rPr lang="cs-CZ" b="1" dirty="0" smtClean="0">
                <a:latin typeface="Calibri" pitchFamily="34" charset="0"/>
              </a:rPr>
              <a:t>I</a:t>
            </a:r>
            <a:r>
              <a:rPr lang="cs-CZ" dirty="0" smtClean="0">
                <a:latin typeface="Calibri" pitchFamily="34" charset="0"/>
              </a:rPr>
              <a:t> píšeme jen v 1. a 5. pádě mn. č. rodu mužského životného,</a:t>
            </a:r>
          </a:p>
          <a:p>
            <a:r>
              <a:rPr lang="cs-CZ" dirty="0" smtClean="0">
                <a:latin typeface="Calibri" pitchFamily="34" charset="0"/>
              </a:rPr>
              <a:t>v 7. pádě mn. č. je koncovka -</a:t>
            </a:r>
            <a:r>
              <a:rPr lang="cs-CZ" b="1" dirty="0" smtClean="0">
                <a:latin typeface="Calibri" pitchFamily="34" charset="0"/>
              </a:rPr>
              <a:t>ými</a:t>
            </a:r>
            <a:r>
              <a:rPr lang="cs-CZ" dirty="0" smtClean="0">
                <a:latin typeface="Calibri" pitchFamily="34" charset="0"/>
              </a:rPr>
              <a:t>.</a:t>
            </a:r>
            <a:endParaRPr lang="cs-CZ" dirty="0"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jitulis\AppData\Local\Microsoft\Windows\Temporary Internet Files\Content.IE5\QIYY10F3\MP900262851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57950" y="3200400"/>
            <a:ext cx="2426208" cy="3657600"/>
          </a:xfrm>
          <a:prstGeom prst="rect">
            <a:avLst/>
          </a:prstGeom>
          <a:noFill/>
        </p:spPr>
      </p:pic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Vytvořte vhodná spojení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>
                <a:latin typeface="Calibri" pitchFamily="34" charset="0"/>
              </a:rPr>
              <a:t>hokejov_</a:t>
            </a:r>
          </a:p>
          <a:p>
            <a:r>
              <a:rPr lang="cs-CZ" dirty="0" smtClean="0">
                <a:latin typeface="Calibri" pitchFamily="34" charset="0"/>
              </a:rPr>
              <a:t>s ostr_m_</a:t>
            </a:r>
          </a:p>
          <a:p>
            <a:r>
              <a:rPr lang="cs-CZ" dirty="0" smtClean="0">
                <a:latin typeface="Calibri" pitchFamily="34" charset="0"/>
              </a:rPr>
              <a:t>pohádkov_</a:t>
            </a:r>
          </a:p>
          <a:p>
            <a:r>
              <a:rPr lang="cs-CZ" dirty="0" smtClean="0">
                <a:latin typeface="Calibri" pitchFamily="34" charset="0"/>
              </a:rPr>
              <a:t>za špinav_m_</a:t>
            </a:r>
          </a:p>
          <a:p>
            <a:r>
              <a:rPr lang="cs-CZ" dirty="0" smtClean="0">
                <a:latin typeface="Calibri" pitchFamily="34" charset="0"/>
              </a:rPr>
              <a:t>s barevn_m_</a:t>
            </a:r>
          </a:p>
          <a:p>
            <a:r>
              <a:rPr lang="cs-CZ" dirty="0" smtClean="0">
                <a:latin typeface="Calibri" pitchFamily="34" charset="0"/>
              </a:rPr>
              <a:t>pod šípkov_m_</a:t>
            </a:r>
          </a:p>
          <a:p>
            <a:r>
              <a:rPr lang="cs-CZ" dirty="0" smtClean="0">
                <a:latin typeface="Calibri" pitchFamily="34" charset="0"/>
              </a:rPr>
              <a:t>před hladov_m_</a:t>
            </a:r>
          </a:p>
          <a:p>
            <a:r>
              <a:rPr lang="cs-CZ" dirty="0" smtClean="0">
                <a:latin typeface="Calibri" pitchFamily="34" charset="0"/>
              </a:rPr>
              <a:t>po napínav_ch</a:t>
            </a:r>
          </a:p>
          <a:p>
            <a:r>
              <a:rPr lang="cs-CZ" dirty="0" smtClean="0">
                <a:latin typeface="Calibri" pitchFamily="34" charset="0"/>
              </a:rPr>
              <a:t>o jedl_ch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>
                <a:latin typeface="Calibri" pitchFamily="34" charset="0"/>
              </a:rPr>
              <a:t>princ</a:t>
            </a:r>
          </a:p>
          <a:p>
            <a:r>
              <a:rPr lang="cs-CZ" dirty="0" smtClean="0">
                <a:latin typeface="Calibri" pitchFamily="34" charset="0"/>
              </a:rPr>
              <a:t>vlky</a:t>
            </a:r>
          </a:p>
          <a:p>
            <a:r>
              <a:rPr lang="cs-CZ" dirty="0" smtClean="0">
                <a:latin typeface="Calibri" pitchFamily="34" charset="0"/>
              </a:rPr>
              <a:t>hráči</a:t>
            </a:r>
          </a:p>
          <a:p>
            <a:r>
              <a:rPr lang="cs-CZ" dirty="0" smtClean="0">
                <a:latin typeface="Calibri" pitchFamily="34" charset="0"/>
              </a:rPr>
              <a:t>filmech</a:t>
            </a:r>
          </a:p>
          <a:p>
            <a:r>
              <a:rPr lang="cs-CZ" dirty="0" smtClean="0">
                <a:latin typeface="Calibri" pitchFamily="34" charset="0"/>
              </a:rPr>
              <a:t>okny</a:t>
            </a:r>
          </a:p>
          <a:p>
            <a:r>
              <a:rPr lang="cs-CZ" dirty="0" smtClean="0">
                <a:latin typeface="Calibri" pitchFamily="34" charset="0"/>
              </a:rPr>
              <a:t>houbách</a:t>
            </a:r>
          </a:p>
          <a:p>
            <a:r>
              <a:rPr lang="cs-CZ" dirty="0" smtClean="0">
                <a:latin typeface="Calibri" pitchFamily="34" charset="0"/>
              </a:rPr>
              <a:t>keři</a:t>
            </a:r>
          </a:p>
          <a:p>
            <a:r>
              <a:rPr lang="cs-CZ" dirty="0" smtClean="0">
                <a:latin typeface="Calibri" pitchFamily="34" charset="0"/>
              </a:rPr>
              <a:t>náboji</a:t>
            </a:r>
          </a:p>
          <a:p>
            <a:r>
              <a:rPr lang="cs-CZ" dirty="0" smtClean="0">
                <a:latin typeface="Calibri" pitchFamily="34" charset="0"/>
              </a:rPr>
              <a:t>pastelkami</a:t>
            </a:r>
            <a:endParaRPr lang="cs-CZ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Řešení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latin typeface="Calibri" pitchFamily="34" charset="0"/>
              </a:rPr>
              <a:t>hokejoví hráči</a:t>
            </a:r>
          </a:p>
          <a:p>
            <a:r>
              <a:rPr lang="cs-CZ" dirty="0" smtClean="0">
                <a:latin typeface="Calibri" pitchFamily="34" charset="0"/>
              </a:rPr>
              <a:t>s ostrými náboji</a:t>
            </a:r>
          </a:p>
          <a:p>
            <a:r>
              <a:rPr lang="cs-CZ" dirty="0" smtClean="0">
                <a:latin typeface="Calibri" pitchFamily="34" charset="0"/>
              </a:rPr>
              <a:t>pohádkový princ</a:t>
            </a:r>
          </a:p>
          <a:p>
            <a:r>
              <a:rPr lang="cs-CZ" dirty="0" smtClean="0">
                <a:latin typeface="Calibri" pitchFamily="34" charset="0"/>
              </a:rPr>
              <a:t>za špinavými okny</a:t>
            </a:r>
          </a:p>
          <a:p>
            <a:r>
              <a:rPr lang="cs-CZ" dirty="0" smtClean="0">
                <a:latin typeface="Calibri" pitchFamily="34" charset="0"/>
              </a:rPr>
              <a:t>s barevnými pastelkami</a:t>
            </a:r>
          </a:p>
          <a:p>
            <a:r>
              <a:rPr lang="cs-CZ" dirty="0" smtClean="0">
                <a:latin typeface="Calibri" pitchFamily="34" charset="0"/>
              </a:rPr>
              <a:t>pod šípkovými keři</a:t>
            </a:r>
          </a:p>
          <a:p>
            <a:r>
              <a:rPr lang="cs-CZ" dirty="0" smtClean="0">
                <a:latin typeface="Calibri" pitchFamily="34" charset="0"/>
              </a:rPr>
              <a:t>před hladov</a:t>
            </a:r>
            <a:r>
              <a:rPr lang="cs-CZ" dirty="0">
                <a:latin typeface="Calibri" pitchFamily="34" charset="0"/>
              </a:rPr>
              <a:t>ý</a:t>
            </a:r>
            <a:r>
              <a:rPr lang="cs-CZ" dirty="0" smtClean="0">
                <a:latin typeface="Calibri" pitchFamily="34" charset="0"/>
              </a:rPr>
              <a:t>mi vlky</a:t>
            </a:r>
          </a:p>
          <a:p>
            <a:r>
              <a:rPr lang="cs-CZ" dirty="0" smtClean="0">
                <a:latin typeface="Calibri" pitchFamily="34" charset="0"/>
              </a:rPr>
              <a:t>po napínavých filmech</a:t>
            </a:r>
          </a:p>
          <a:p>
            <a:r>
              <a:rPr lang="cs-CZ" dirty="0" smtClean="0">
                <a:latin typeface="Calibri" pitchFamily="34" charset="0"/>
              </a:rPr>
              <a:t>o jedlých houbách</a:t>
            </a:r>
            <a:endParaRPr lang="cs-CZ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Přídavná jména měkká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skloňují se podle vzoru: </a:t>
            </a:r>
            <a:r>
              <a:rPr lang="cs-CZ" b="1" dirty="0" smtClean="0">
                <a:latin typeface="Calibri" pitchFamily="34" charset="0"/>
              </a:rPr>
              <a:t>jarní</a:t>
            </a:r>
          </a:p>
          <a:p>
            <a:r>
              <a:rPr lang="cs-CZ" dirty="0" smtClean="0">
                <a:latin typeface="Calibri" pitchFamily="34" charset="0"/>
              </a:rPr>
              <a:t>v koncovkách píšeme vždy měkké </a:t>
            </a:r>
            <a:r>
              <a:rPr lang="cs-CZ" b="1" dirty="0" smtClean="0">
                <a:latin typeface="Calibri" pitchFamily="34" charset="0"/>
              </a:rPr>
              <a:t>I</a:t>
            </a:r>
            <a:endParaRPr lang="cs-CZ" b="1" dirty="0">
              <a:latin typeface="Calibri" pitchFamily="34" charset="0"/>
            </a:endParaRPr>
          </a:p>
        </p:txBody>
      </p:sp>
      <p:pic>
        <p:nvPicPr>
          <p:cNvPr id="4098" name="Picture 2" descr="C:\Users\jitulis\AppData\Local\Microsoft\Windows\Temporary Internet Files\Content.IE5\QIYY10F3\MC900442129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48" y="3286124"/>
            <a:ext cx="2819400" cy="280035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751506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latin typeface="Calibri" pitchFamily="34" charset="0"/>
              </a:rPr>
              <a:t>Doplňte Spojení napravo do věty :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>
                <a:latin typeface="Calibri" pitchFamily="34" charset="0"/>
              </a:rPr>
              <a:t>Přišl_ m_ dopis_  ………</a:t>
            </a:r>
          </a:p>
          <a:p>
            <a:r>
              <a:rPr lang="cs-CZ" dirty="0" smtClean="0">
                <a:latin typeface="Calibri" pitchFamily="34" charset="0"/>
              </a:rPr>
              <a:t>V zimě se konal_ závody……..</a:t>
            </a:r>
          </a:p>
          <a:p>
            <a:r>
              <a:rPr lang="cs-CZ" dirty="0" smtClean="0">
                <a:latin typeface="Calibri" pitchFamily="34" charset="0"/>
              </a:rPr>
              <a:t>Dostala od muže k v_ročí ……….</a:t>
            </a:r>
          </a:p>
          <a:p>
            <a:r>
              <a:rPr lang="cs-CZ" dirty="0" smtClean="0">
                <a:latin typeface="Calibri" pitchFamily="34" charset="0"/>
              </a:rPr>
              <a:t>Maminka kupuje u řezníka …………..</a:t>
            </a:r>
          </a:p>
          <a:p>
            <a:r>
              <a:rPr lang="cs-CZ" dirty="0" smtClean="0">
                <a:latin typeface="Calibri" pitchFamily="34" charset="0"/>
              </a:rPr>
              <a:t>Děti obvykle po ……….                                                             plakal_.</a:t>
            </a:r>
          </a:p>
          <a:p>
            <a:r>
              <a:rPr lang="cs-CZ" dirty="0" smtClean="0">
                <a:latin typeface="Calibri" pitchFamily="34" charset="0"/>
              </a:rPr>
              <a:t>Tatínek nám četl pohádku ……………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cs-CZ" dirty="0" smtClean="0">
                <a:latin typeface="Calibri" pitchFamily="34" charset="0"/>
              </a:rPr>
              <a:t>prsten z ryz_ho zlata</a:t>
            </a:r>
          </a:p>
          <a:p>
            <a:pPr>
              <a:buFont typeface="Wingdings" pitchFamily="2" charset="2"/>
              <a:buChar char="q"/>
            </a:pPr>
            <a:r>
              <a:rPr lang="cs-CZ" dirty="0" smtClean="0">
                <a:latin typeface="Calibri" pitchFamily="34" charset="0"/>
              </a:rPr>
              <a:t>vos_m píchnutí</a:t>
            </a:r>
          </a:p>
          <a:p>
            <a:pPr>
              <a:buFont typeface="Wingdings" pitchFamily="2" charset="2"/>
              <a:buChar char="q"/>
            </a:pPr>
            <a:r>
              <a:rPr lang="cs-CZ" dirty="0" smtClean="0">
                <a:latin typeface="Calibri" pitchFamily="34" charset="0"/>
              </a:rPr>
              <a:t>ps_ch spřežení</a:t>
            </a:r>
          </a:p>
          <a:p>
            <a:pPr>
              <a:buFont typeface="Wingdings" pitchFamily="2" charset="2"/>
              <a:buChar char="q"/>
            </a:pPr>
            <a:r>
              <a:rPr lang="cs-CZ" dirty="0" smtClean="0">
                <a:latin typeface="Calibri" pitchFamily="34" charset="0"/>
              </a:rPr>
              <a:t>hověz_ maso</a:t>
            </a:r>
          </a:p>
          <a:p>
            <a:pPr>
              <a:buFont typeface="Wingdings" pitchFamily="2" charset="2"/>
              <a:buChar char="q"/>
            </a:pPr>
            <a:r>
              <a:rPr lang="cs-CZ" dirty="0" smtClean="0">
                <a:latin typeface="Calibri" pitchFamily="34" charset="0"/>
              </a:rPr>
              <a:t>o žab_m princi</a:t>
            </a:r>
          </a:p>
          <a:p>
            <a:pPr>
              <a:buFont typeface="Wingdings" pitchFamily="2" charset="2"/>
              <a:buChar char="q"/>
            </a:pPr>
            <a:r>
              <a:rPr lang="cs-CZ" dirty="0" smtClean="0">
                <a:latin typeface="Calibri" pitchFamily="34" charset="0"/>
              </a:rPr>
              <a:t>s ciz_m_ známkam_</a:t>
            </a:r>
            <a:endParaRPr lang="cs-CZ" dirty="0">
              <a:latin typeface="Calibri" pitchFamily="34" charset="0"/>
            </a:endParaRPr>
          </a:p>
        </p:txBody>
      </p:sp>
      <p:pic>
        <p:nvPicPr>
          <p:cNvPr id="2050" name="Picture 2" descr="C:\Users\jitulis\AppData\Local\Microsoft\Windows\Temporary Internet Files\Content.IE5\FOTUK1S6\MC900438035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4114800"/>
            <a:ext cx="2743200" cy="2743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Řešení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Přišly mi dopisy s cizími známkami.</a:t>
            </a:r>
          </a:p>
          <a:p>
            <a:r>
              <a:rPr lang="cs-CZ" dirty="0" smtClean="0">
                <a:latin typeface="Calibri" pitchFamily="34" charset="0"/>
              </a:rPr>
              <a:t>V zimě se konaly závody psích spřežení.</a:t>
            </a:r>
          </a:p>
          <a:p>
            <a:r>
              <a:rPr lang="cs-CZ" dirty="0" smtClean="0">
                <a:latin typeface="Calibri" pitchFamily="34" charset="0"/>
              </a:rPr>
              <a:t>Dostala od muže k výročí prsten z ryzího zlata.</a:t>
            </a:r>
          </a:p>
          <a:p>
            <a:r>
              <a:rPr lang="cs-CZ" dirty="0" smtClean="0">
                <a:latin typeface="Calibri" pitchFamily="34" charset="0"/>
              </a:rPr>
              <a:t>Maminka kupuje u řezníka hovězí maso.</a:t>
            </a:r>
          </a:p>
          <a:p>
            <a:r>
              <a:rPr lang="cs-CZ" dirty="0" smtClean="0">
                <a:latin typeface="Calibri" pitchFamily="34" charset="0"/>
              </a:rPr>
              <a:t>Děti obvykle po vosím píchnutí plakaly.                           </a:t>
            </a:r>
          </a:p>
          <a:p>
            <a:r>
              <a:rPr lang="cs-CZ" dirty="0" smtClean="0">
                <a:latin typeface="Calibri" pitchFamily="34" charset="0"/>
              </a:rPr>
              <a:t>Tatínek nám četl pohádku o žabím princi.</a:t>
            </a:r>
            <a:endParaRPr lang="cs-CZ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latin typeface="Calibri" pitchFamily="34" charset="0"/>
              </a:rPr>
              <a:t>Přídavná jména přivlastňovací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skloňují se podle vzorů </a:t>
            </a:r>
            <a:r>
              <a:rPr lang="cs-CZ" b="1" dirty="0" smtClean="0">
                <a:latin typeface="Calibri" pitchFamily="34" charset="0"/>
              </a:rPr>
              <a:t>otcův a matčin</a:t>
            </a:r>
            <a:r>
              <a:rPr lang="cs-CZ" dirty="0" smtClean="0">
                <a:latin typeface="Calibri" pitchFamily="34" charset="0"/>
              </a:rPr>
              <a:t>,</a:t>
            </a:r>
          </a:p>
          <a:p>
            <a:r>
              <a:rPr lang="cs-CZ" dirty="0" smtClean="0">
                <a:latin typeface="Calibri" pitchFamily="34" charset="0"/>
              </a:rPr>
              <a:t>jen v 1. a 5. pádě mn. č. rodu mužského životného píšeme měkké </a:t>
            </a:r>
            <a:r>
              <a:rPr lang="cs-CZ" b="1" dirty="0" smtClean="0">
                <a:latin typeface="Calibri" pitchFamily="34" charset="0"/>
              </a:rPr>
              <a:t>I</a:t>
            </a:r>
            <a:r>
              <a:rPr lang="cs-CZ" dirty="0" smtClean="0">
                <a:latin typeface="Calibri" pitchFamily="34" charset="0"/>
              </a:rPr>
              <a:t>,</a:t>
            </a:r>
          </a:p>
          <a:p>
            <a:r>
              <a:rPr lang="cs-CZ" dirty="0" smtClean="0">
                <a:latin typeface="Calibri" pitchFamily="34" charset="0"/>
              </a:rPr>
              <a:t>v ostatních pádech mn. č. píšeme tvrdé </a:t>
            </a:r>
            <a:r>
              <a:rPr lang="cs-CZ" b="1" dirty="0" smtClean="0">
                <a:latin typeface="Calibri" pitchFamily="34" charset="0"/>
              </a:rPr>
              <a:t>Y</a:t>
            </a:r>
            <a:r>
              <a:rPr lang="cs-CZ" dirty="0" smtClean="0">
                <a:latin typeface="Calibri" pitchFamily="34" charset="0"/>
              </a:rPr>
              <a:t>,</a:t>
            </a:r>
          </a:p>
          <a:p>
            <a:r>
              <a:rPr lang="cs-CZ" dirty="0" smtClean="0">
                <a:latin typeface="Calibri" pitchFamily="34" charset="0"/>
              </a:rPr>
              <a:t>v 7. pádě mn. č. je koncovka -</a:t>
            </a:r>
            <a:r>
              <a:rPr lang="cs-CZ" b="1" dirty="0" smtClean="0">
                <a:latin typeface="Calibri" pitchFamily="34" charset="0"/>
              </a:rPr>
              <a:t>ými</a:t>
            </a:r>
            <a:r>
              <a:rPr lang="cs-CZ" dirty="0" smtClean="0">
                <a:latin typeface="Calibri" pitchFamily="34" charset="0"/>
              </a:rPr>
              <a:t>.</a:t>
            </a:r>
          </a:p>
          <a:p>
            <a:r>
              <a:rPr lang="cs-CZ" b="1" dirty="0">
                <a:latin typeface="Calibri" pitchFamily="34" charset="0"/>
              </a:rPr>
              <a:t> </a:t>
            </a:r>
            <a:r>
              <a:rPr lang="cs-CZ" b="1" dirty="0" smtClean="0">
                <a:latin typeface="Calibri" pitchFamily="34" charset="0"/>
              </a:rPr>
              <a:t>POZOR: Dej to Pavlovi. X Pavlovy hračky</a:t>
            </a:r>
          </a:p>
          <a:p>
            <a:pPr>
              <a:buNone/>
            </a:pPr>
            <a:r>
              <a:rPr lang="cs-CZ" b="1" dirty="0" smtClean="0">
                <a:latin typeface="Calibri" pitchFamily="34" charset="0"/>
              </a:rPr>
              <a:t>                     </a:t>
            </a:r>
            <a:r>
              <a:rPr lang="cs-CZ" dirty="0" smtClean="0">
                <a:latin typeface="Calibri" pitchFamily="34" charset="0"/>
              </a:rPr>
              <a:t>podstatné jm. X přídavné jm.</a:t>
            </a:r>
            <a:endParaRPr lang="cs-CZ" b="1" dirty="0">
              <a:latin typeface="Calibri" pitchFamily="34" charset="0"/>
            </a:endParaRPr>
          </a:p>
        </p:txBody>
      </p:sp>
      <p:pic>
        <p:nvPicPr>
          <p:cNvPr id="1026" name="Picture 2" descr="C:\Users\jitulis\AppData\Local\Microsoft\Windows\Temporary Internet Files\Content.IE5\7QNKRR5D\MC900433883[2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4714884"/>
            <a:ext cx="1828572" cy="1828572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hatý">
  <a:themeElements>
    <a:clrScheme name="Technický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Bohat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ohat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170</TotalTime>
  <Words>957</Words>
  <Application>Microsoft Office PowerPoint</Application>
  <PresentationFormat>Předvádění na obrazovce (4:3)</PresentationFormat>
  <Paragraphs>268</Paragraphs>
  <Slides>18</Slides>
  <Notes>18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19" baseType="lpstr">
      <vt:lpstr>Bohatý</vt:lpstr>
      <vt:lpstr>Pravopis přídavných jmen</vt:lpstr>
      <vt:lpstr>Druhy přídavných jmen</vt:lpstr>
      <vt:lpstr>Přídavná jména tvrdá</vt:lpstr>
      <vt:lpstr>Vytvořte vhodná spojení</vt:lpstr>
      <vt:lpstr>Řešení</vt:lpstr>
      <vt:lpstr>Přídavná jména měkká</vt:lpstr>
      <vt:lpstr>Doplňte Spojení napravo do věty :</vt:lpstr>
      <vt:lpstr>Řešení</vt:lpstr>
      <vt:lpstr>Přídavná jména přivlastňovací</vt:lpstr>
      <vt:lpstr>Utvořte 1. pád množného čísla</vt:lpstr>
      <vt:lpstr>Řešení</vt:lpstr>
      <vt:lpstr>Křížovka</vt:lpstr>
      <vt:lpstr>Křížovka</vt:lpstr>
      <vt:lpstr>Co víš o Josefu Čapkovi?</vt:lpstr>
      <vt:lpstr>Řešení</vt:lpstr>
      <vt:lpstr>Od podstatných jmen utvořte přídavná jména</vt:lpstr>
      <vt:lpstr>Řešení</vt:lpstr>
      <vt:lpstr>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jitulis</dc:creator>
  <cp:lastModifiedBy>jitulis</cp:lastModifiedBy>
  <cp:revision>23</cp:revision>
  <dcterms:created xsi:type="dcterms:W3CDTF">2013-04-01T15:00:23Z</dcterms:created>
  <dcterms:modified xsi:type="dcterms:W3CDTF">2013-12-08T13:40:14Z</dcterms:modified>
</cp:coreProperties>
</file>