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7" r:id="rId2"/>
    <p:sldId id="257" r:id="rId3"/>
    <p:sldId id="258" r:id="rId4"/>
    <p:sldId id="260" r:id="rId5"/>
    <p:sldId id="265" r:id="rId6"/>
    <p:sldId id="269" r:id="rId7"/>
    <p:sldId id="259" r:id="rId8"/>
    <p:sldId id="264" r:id="rId9"/>
    <p:sldId id="262" r:id="rId10"/>
    <p:sldId id="263" r:id="rId11"/>
    <p:sldId id="266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1A9C37-8475-41CC-9C3B-BEB32808D131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B822D2-270E-4FF6-8ED4-52C9390355A7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496692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dirty="0" smtClean="0"/>
          </a:p>
        </p:txBody>
      </p:sp>
      <p:sp>
        <p:nvSpPr>
          <p:cNvPr id="1638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06F95D2-67DF-483D-9DEC-40219591D4C4}" type="slidenum">
              <a:rPr lang="cs-CZ"/>
              <a:pPr/>
              <a:t>1</a:t>
            </a:fld>
            <a:endParaRPr lang="cs-CZ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B822D2-270E-4FF6-8ED4-52C9390355A7}" type="slidenum">
              <a:rPr lang="cs-CZ" smtClean="0"/>
              <a:pPr/>
              <a:t>10</a:t>
            </a:fld>
            <a:endParaRPr lang="cs-CZ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B822D2-270E-4FF6-8ED4-52C9390355A7}" type="slidenum">
              <a:rPr lang="cs-CZ" smtClean="0"/>
              <a:pPr/>
              <a:t>11</a:t>
            </a:fld>
            <a:endParaRPr lang="cs-CZ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B822D2-270E-4FF6-8ED4-52C9390355A7}" type="slidenum">
              <a:rPr lang="cs-CZ" smtClean="0"/>
              <a:pPr/>
              <a:t>2</a:t>
            </a:fld>
            <a:endParaRPr lang="cs-CZ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B822D2-270E-4FF6-8ED4-52C9390355A7}" type="slidenum">
              <a:rPr lang="cs-CZ" smtClean="0"/>
              <a:pPr/>
              <a:t>3</a:t>
            </a:fld>
            <a:endParaRPr lang="cs-CZ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B822D2-270E-4FF6-8ED4-52C9390355A7}" type="slidenum">
              <a:rPr lang="cs-CZ" smtClean="0"/>
              <a:pPr/>
              <a:t>4</a:t>
            </a:fld>
            <a:endParaRPr lang="cs-CZ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B822D2-270E-4FF6-8ED4-52C9390355A7}" type="slidenum">
              <a:rPr lang="cs-CZ" smtClean="0"/>
              <a:pPr/>
              <a:t>5</a:t>
            </a:fld>
            <a:endParaRPr lang="cs-CZ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B822D2-270E-4FF6-8ED4-52C9390355A7}" type="slidenum">
              <a:rPr lang="cs-CZ" smtClean="0"/>
              <a:pPr/>
              <a:t>6</a:t>
            </a:fld>
            <a:endParaRPr lang="cs-CZ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B822D2-270E-4FF6-8ED4-52C9390355A7}" type="slidenum">
              <a:rPr lang="cs-CZ" smtClean="0"/>
              <a:pPr/>
              <a:t>7</a:t>
            </a:fld>
            <a:endParaRPr lang="cs-CZ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B822D2-270E-4FF6-8ED4-52C9390355A7}" type="slidenum">
              <a:rPr lang="cs-CZ" smtClean="0"/>
              <a:pPr/>
              <a:t>8</a:t>
            </a:fld>
            <a:endParaRPr lang="cs-CZ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B822D2-270E-4FF6-8ED4-52C9390355A7}" type="slidenum">
              <a:rPr lang="cs-CZ" smtClean="0"/>
              <a:pPr/>
              <a:t>9</a:t>
            </a:fld>
            <a:endParaRPr lang="cs-CZ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BC13A-B780-43CB-B045-85F1E358D45B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3E123-4F64-4515-9476-6D87609623C8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749850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BC13A-B780-43CB-B045-85F1E358D45B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3E123-4F64-4515-9476-6D87609623C8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556081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BC13A-B780-43CB-B045-85F1E358D45B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3E123-4F64-4515-9476-6D87609623C8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416218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BC13A-B780-43CB-B045-85F1E358D45B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3E123-4F64-4515-9476-6D87609623C8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895270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BC13A-B780-43CB-B045-85F1E358D45B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3E123-4F64-4515-9476-6D87609623C8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935401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BC13A-B780-43CB-B045-85F1E358D45B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3E123-4F64-4515-9476-6D87609623C8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842067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BC13A-B780-43CB-B045-85F1E358D45B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3E123-4F64-4515-9476-6D87609623C8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776979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BC13A-B780-43CB-B045-85F1E358D45B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3E123-4F64-4515-9476-6D87609623C8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643922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BC13A-B780-43CB-B045-85F1E358D45B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3E123-4F64-4515-9476-6D87609623C8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670247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BC13A-B780-43CB-B045-85F1E358D45B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3E123-4F64-4515-9476-6D87609623C8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161969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BC13A-B780-43CB-B045-85F1E358D45B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3E123-4F64-4515-9476-6D87609623C8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188937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BC13A-B780-43CB-B045-85F1E358D45B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3E123-4F64-4515-9476-6D87609623C8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4205838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57158" y="1773238"/>
            <a:ext cx="7715304" cy="431800"/>
          </a:xfrm>
          <a:solidFill>
            <a:schemeClr val="bg1"/>
          </a:solidFill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3600" b="1" dirty="0" smtClean="0">
                <a:solidFill>
                  <a:srgbClr val="0070C0"/>
                </a:solidFill>
                <a:latin typeface="Calibri" pitchFamily="34" charset="0"/>
              </a:rPr>
              <a:t>Přejatá vlastní jména</a:t>
            </a:r>
            <a:endParaRPr lang="cs-CZ" sz="3600" b="1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6092825"/>
            <a:ext cx="9144000" cy="76517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8196" name="TextovéPole 4"/>
          <p:cNvSpPr txBox="1">
            <a:spLocks noChangeArrowheads="1"/>
          </p:cNvSpPr>
          <p:nvPr/>
        </p:nvSpPr>
        <p:spPr bwMode="auto">
          <a:xfrm>
            <a:off x="358775" y="6207125"/>
            <a:ext cx="84264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Calibri" pitchFamily="34" charset="0"/>
              </a:rPr>
              <a:t>Gymn</a:t>
            </a:r>
            <a:r>
              <a:rPr lang="cs-CZ" sz="2400" dirty="0">
                <a:solidFill>
                  <a:schemeClr val="bg1"/>
                </a:solidFill>
                <a:latin typeface="Calibri" pitchFamily="34" charset="0"/>
              </a:rPr>
              <a:t>ázium a Jazyková škola s právem státní jazykové zkoušky Zlín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727075" y="2349500"/>
            <a:ext cx="766921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205082351"/>
              </p:ext>
            </p:extLst>
          </p:nvPr>
        </p:nvGraphicFramePr>
        <p:xfrm>
          <a:off x="728663" y="2492375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  <a:latin typeface="Calibri" pitchFamily="34" charset="0"/>
                        </a:rPr>
                        <a:t>Tematická oblast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dirty="0" smtClean="0">
                          <a:latin typeface="Calibri" pitchFamily="34" charset="0"/>
                        </a:rPr>
                        <a:t>Pravopis</a:t>
                      </a:r>
                      <a:r>
                        <a:rPr lang="cs-CZ" b="0" baseline="0" dirty="0" smtClean="0">
                          <a:latin typeface="Calibri" pitchFamily="34" charset="0"/>
                        </a:rPr>
                        <a:t> vesele i vážně</a:t>
                      </a:r>
                      <a:endParaRPr lang="cs-CZ" b="0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  <a:latin typeface="Calibri" pitchFamily="34" charset="0"/>
                        </a:rPr>
                        <a:t>Datum vytvoření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13. 4. 2013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>
                          <a:latin typeface="Calibri" pitchFamily="34" charset="0"/>
                        </a:rPr>
                        <a:t>Ročník 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Calibri" pitchFamily="34" charset="0"/>
                        </a:rPr>
                        <a:t>Nižší</a:t>
                      </a:r>
                      <a:r>
                        <a:rPr lang="cs-CZ" baseline="0" dirty="0" smtClean="0">
                          <a:latin typeface="Calibri" pitchFamily="34" charset="0"/>
                        </a:rPr>
                        <a:t> ročníky osmiletého </a:t>
                      </a:r>
                      <a:r>
                        <a:rPr lang="cs-CZ" dirty="0" smtClean="0">
                          <a:latin typeface="Calibri" pitchFamily="34" charset="0"/>
                        </a:rPr>
                        <a:t>gymnázia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>
                          <a:latin typeface="Calibri" pitchFamily="34" charset="0"/>
                        </a:rPr>
                        <a:t>Stručný obsah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Procvičení pravopisu přejatých</a:t>
                      </a:r>
                      <a:r>
                        <a:rPr lang="cs-CZ" baseline="0" dirty="0" smtClean="0">
                          <a:latin typeface="Calibri" pitchFamily="34" charset="0"/>
                        </a:rPr>
                        <a:t> vlastních jmen</a:t>
                      </a:r>
                      <a:r>
                        <a:rPr lang="cs-CZ" dirty="0" smtClean="0">
                          <a:latin typeface="Calibri" pitchFamily="34" charset="0"/>
                        </a:rPr>
                        <a:t> 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</a:rPr>
                        <a:t>Způsob využití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Calibri" pitchFamily="34" charset="0"/>
                        </a:rPr>
                        <a:t>Převažují úkoly k procvičení, které je možné postupně</a:t>
                      </a:r>
                      <a:r>
                        <a:rPr lang="cs-CZ" baseline="0" dirty="0" smtClean="0">
                          <a:latin typeface="Calibri" pitchFamily="34" charset="0"/>
                        </a:rPr>
                        <a:t> s žáky projít. Po úkolu vždy následuje řešení.</a:t>
                      </a:r>
                      <a:r>
                        <a:rPr lang="cs-CZ" dirty="0" smtClean="0">
                          <a:latin typeface="Calibri" pitchFamily="34" charset="0"/>
                        </a:rPr>
                        <a:t> Teorie je na str. 3. Cvičení -</a:t>
                      </a:r>
                      <a:r>
                        <a:rPr lang="cs-CZ" baseline="0" dirty="0" smtClean="0">
                          <a:latin typeface="Calibri" pitchFamily="34" charset="0"/>
                        </a:rPr>
                        <a:t> spojovačky, doplňovačky, křížovka, vědomostní otázky.</a:t>
                      </a:r>
                      <a:endParaRPr lang="cs-CZ" dirty="0" smtClean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</a:rPr>
                        <a:t>Autor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Mgr. Martina</a:t>
                      </a:r>
                      <a:r>
                        <a:rPr lang="cs-CZ" baseline="0" dirty="0" smtClean="0">
                          <a:latin typeface="Calibri" pitchFamily="34" charset="0"/>
                        </a:rPr>
                        <a:t> Svízelová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</a:rPr>
                        <a:t>Kód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VY_32_INOVACE_14_CSVI19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22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0563" y="188913"/>
            <a:ext cx="774382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972072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Trojská Helena milovala mladíka </a:t>
            </a:r>
            <a:r>
              <a:rPr lang="cs-CZ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Parida</a:t>
            </a:r>
            <a:r>
              <a:rPr lang="cs-CZ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Do </a:t>
            </a:r>
            <a:r>
              <a:rPr lang="cs-CZ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Monte Carla </a:t>
            </a:r>
            <a:r>
              <a:rPr lang="cs-CZ" dirty="0" smtClean="0"/>
              <a:t>jezdí bohatí lidé.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V </a:t>
            </a:r>
            <a:r>
              <a:rPr lang="cs-CZ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Shakespearově</a:t>
            </a:r>
            <a:r>
              <a:rPr lang="cs-CZ" dirty="0" smtClean="0"/>
              <a:t> tragédii uškrtí </a:t>
            </a:r>
            <a:r>
              <a:rPr lang="cs-CZ" dirty="0"/>
              <a:t>O</a:t>
            </a:r>
            <a:r>
              <a:rPr lang="cs-CZ" dirty="0" smtClean="0"/>
              <a:t>thello svou manželku.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Byli jsme v </a:t>
            </a:r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Reykjavíku</a:t>
            </a:r>
            <a:r>
              <a:rPr lang="cs-CZ" dirty="0" smtClean="0"/>
              <a:t>, hlavním městě Islandu.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Četl jsem román od </a:t>
            </a:r>
            <a:r>
              <a:rPr lang="cs-CZ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Jacka Londona</a:t>
            </a:r>
            <a:r>
              <a:rPr lang="cs-CZ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Moje kamarádka jezdí za babičkou do </a:t>
            </a:r>
            <a:r>
              <a:rPr lang="cs-CZ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Prievidzy</a:t>
            </a:r>
            <a:r>
              <a:rPr lang="cs-CZ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Z letadla jsem viděl posvátnou horu </a:t>
            </a:r>
            <a:r>
              <a:rPr lang="cs-CZ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Olymp</a:t>
            </a:r>
            <a:r>
              <a:rPr lang="cs-CZ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Za jednoho z nejvýznamnějších vynálezců považuji </a:t>
            </a:r>
            <a:r>
              <a:rPr lang="cs-CZ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Alberta Einsteina</a:t>
            </a:r>
            <a:r>
              <a:rPr lang="cs-CZ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Guineu</a:t>
            </a:r>
            <a:r>
              <a:rPr lang="cs-CZ" dirty="0" smtClean="0"/>
              <a:t> bychom hledali  na západním pobřeží Afriky.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Máma vlčice se starala o 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Mauglího</a:t>
            </a:r>
            <a:r>
              <a:rPr lang="cs-CZ" dirty="0" smtClean="0"/>
              <a:t> jako o vlastní vlčata.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058983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Obrázek Mony Lisy: </a:t>
            </a: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http://cs.wikipedia.org/wiki/Soubor:Mona_Lisa,_by_Leonardo_da_Vinci,_from_C2RMF_retouched.jpg</a:t>
            </a:r>
          </a:p>
          <a:p>
            <a:r>
              <a:rPr lang="cs-CZ" dirty="0" smtClean="0"/>
              <a:t>Obrázky:Klipart Microsoft Office</a:t>
            </a:r>
          </a:p>
          <a:p>
            <a:r>
              <a:rPr lang="cs-CZ" dirty="0" smtClean="0"/>
              <a:t>MARTINCOVÁ, O. a kol. </a:t>
            </a:r>
            <a:r>
              <a:rPr lang="cs-CZ" i="1" dirty="0" smtClean="0"/>
              <a:t>Pravidla českého pravopisu</a:t>
            </a:r>
            <a:r>
              <a:rPr lang="cs-CZ" dirty="0" smtClean="0"/>
              <a:t>. 2. vyd. Praha: Fortuna, 2007. ISBN 80-7168-679-4.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álný popisek 3"/>
          <p:cNvSpPr/>
          <p:nvPr/>
        </p:nvSpPr>
        <p:spPr>
          <a:xfrm>
            <a:off x="6156176" y="0"/>
            <a:ext cx="2808312" cy="1412776"/>
          </a:xfrm>
          <a:prstGeom prst="wedgeEllipseCallout">
            <a:avLst>
              <a:gd name="adj1" fmla="val -21442"/>
              <a:gd name="adj2" fmla="val 6854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CO JE TO LATINSKÁ ABECEDA (PÍSMO LATINKA)?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Vlastní jména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448537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pocházející z jazyků, které </a:t>
            </a:r>
            <a:r>
              <a:rPr lang="cs-CZ" u="sng" dirty="0" smtClean="0"/>
              <a:t>užívají latinské abecedy</a:t>
            </a:r>
            <a:r>
              <a:rPr lang="cs-CZ" dirty="0" smtClean="0"/>
              <a:t>, píšeme většinou </a:t>
            </a:r>
            <a:r>
              <a:rPr lang="cs-CZ" u="sng" dirty="0" smtClean="0"/>
              <a:t>původním pravopisem</a:t>
            </a:r>
            <a:r>
              <a:rPr lang="cs-CZ" dirty="0" smtClean="0"/>
              <a:t>: </a:t>
            </a:r>
            <a:r>
              <a:rPr lang="cs-CZ" i="1" dirty="0" smtClean="0">
                <a:solidFill>
                  <a:srgbClr val="FF0000"/>
                </a:solidFill>
              </a:rPr>
              <a:t>Don Quijote, William Shakespeare, New York, Glasgow</a:t>
            </a:r>
            <a:r>
              <a:rPr lang="cs-CZ" dirty="0" smtClean="0"/>
              <a:t>.</a:t>
            </a:r>
          </a:p>
          <a:p>
            <a:r>
              <a:rPr lang="cs-CZ" dirty="0" smtClean="0"/>
              <a:t>pocházející z jazyků, které </a:t>
            </a:r>
            <a:r>
              <a:rPr lang="cs-CZ" u="sng" dirty="0" smtClean="0"/>
              <a:t>užívají jiného písma </a:t>
            </a:r>
            <a:r>
              <a:rPr lang="cs-CZ" dirty="0" smtClean="0"/>
              <a:t>než latinky, </a:t>
            </a:r>
            <a:r>
              <a:rPr lang="cs-CZ" u="sng" dirty="0" smtClean="0"/>
              <a:t>přepisujeme podle pravidel </a:t>
            </a:r>
            <a:r>
              <a:rPr lang="cs-CZ" dirty="0" smtClean="0"/>
              <a:t>pro přepis jmen cizího původu: </a:t>
            </a:r>
            <a:r>
              <a:rPr lang="cs-CZ" i="1" dirty="0" smtClean="0">
                <a:solidFill>
                  <a:srgbClr val="00B050"/>
                </a:solidFill>
              </a:rPr>
              <a:t>Mahátma Gándhí, Alexandr </a:t>
            </a:r>
            <a:r>
              <a:rPr lang="cs-CZ" i="1" dirty="0">
                <a:solidFill>
                  <a:srgbClr val="00B050"/>
                </a:solidFill>
              </a:rPr>
              <a:t>S</a:t>
            </a:r>
            <a:r>
              <a:rPr lang="cs-CZ" i="1" dirty="0" smtClean="0">
                <a:solidFill>
                  <a:srgbClr val="00B050"/>
                </a:solidFill>
              </a:rPr>
              <a:t>ergejevič Puškin, Peking</a:t>
            </a:r>
            <a:r>
              <a:rPr lang="cs-CZ" dirty="0" smtClean="0"/>
              <a:t>.</a:t>
            </a:r>
          </a:p>
          <a:p>
            <a:r>
              <a:rPr lang="cs-CZ" u="sng" dirty="0" smtClean="0"/>
              <a:t>vžitá v češtině</a:t>
            </a:r>
            <a:r>
              <a:rPr lang="cs-CZ" dirty="0" smtClean="0"/>
              <a:t>, píšeme </a:t>
            </a:r>
            <a:r>
              <a:rPr lang="cs-CZ" u="sng" dirty="0" smtClean="0"/>
              <a:t>v počeštěné podobě</a:t>
            </a:r>
            <a:r>
              <a:rPr lang="cs-CZ" dirty="0" smtClean="0"/>
              <a:t>: </a:t>
            </a:r>
            <a:r>
              <a:rPr lang="cs-CZ" i="1" dirty="0" smtClean="0">
                <a:solidFill>
                  <a:srgbClr val="0070C0"/>
                </a:solidFill>
              </a:rPr>
              <a:t>Richard Lví srdce, Tomáš Alva </a:t>
            </a:r>
            <a:r>
              <a:rPr lang="cs-CZ" i="1" dirty="0">
                <a:solidFill>
                  <a:srgbClr val="0070C0"/>
                </a:solidFill>
              </a:rPr>
              <a:t>E</a:t>
            </a:r>
            <a:r>
              <a:rPr lang="cs-CZ" i="1" dirty="0" smtClean="0">
                <a:solidFill>
                  <a:srgbClr val="0070C0"/>
                </a:solidFill>
              </a:rPr>
              <a:t>dison, Curych, Neapol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5" name="Obdélníkový popisek 4"/>
          <p:cNvSpPr/>
          <p:nvPr/>
        </p:nvSpPr>
        <p:spPr>
          <a:xfrm>
            <a:off x="4143372" y="5345832"/>
            <a:ext cx="4104456" cy="1512168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LATINKA JE HLÁSKOVÉ PÍSMO, NEJUŽÍVANĚJŠÍ NA SVĚTĚ, VYVINULO SE        Z LATINY. Některé jazyky používají jiné typy písma. Např.: čínština, hindština, arabština, ruština.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145571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Users\jitulis\AppData\Local\Microsoft\Windows\Temporary Internet Files\Content.IE5\7QNKRR5D\MP90040483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214290"/>
            <a:ext cx="1676988" cy="1651434"/>
          </a:xfrm>
          <a:prstGeom prst="rect">
            <a:avLst/>
          </a:prstGeom>
          <a:noFill/>
        </p:spPr>
      </p:pic>
      <p:pic>
        <p:nvPicPr>
          <p:cNvPr id="1028" name="Picture 4" descr="C:\Users\jitulis\AppData\Local\Microsoft\Windows\Temporary Internet Files\Content.IE5\JEM69A9V\MC900441397[1]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7224" y="2143116"/>
            <a:ext cx="2743200" cy="2743200"/>
          </a:xfrm>
          <a:prstGeom prst="rect">
            <a:avLst/>
          </a:prstGeom>
          <a:noFill/>
        </p:spPr>
      </p:pic>
      <p:pic>
        <p:nvPicPr>
          <p:cNvPr id="1027" name="Picture 3" descr="C:\Users\jitulis\AppData\Local\Microsoft\Windows\Temporary Internet Files\Content.IE5\FOTUK1S6\MC900233724[1]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643702" y="5143512"/>
            <a:ext cx="2243750" cy="1330859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  Odpovědi na otázky napiš: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500066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Který hudebník složil Devátou symfonii?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Jak se nazývá román Daniela Defoa?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Kdo objevil Ameriku?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Jak se jmenoval první prezident Československa?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Která spisovatelka napsala </a:t>
            </a:r>
            <a:r>
              <a:rPr lang="cs-CZ" dirty="0"/>
              <a:t>H</a:t>
            </a:r>
            <a:r>
              <a:rPr lang="cs-CZ" dirty="0" smtClean="0"/>
              <a:t>arryho Pottera?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Kdo vynalezl žárovku?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Který prezident úřadoval za americké občanské války?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Který bůh vládl na Olympu?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Jaké je jméno německé kancléřky, která vykonávala tento úřad od roku 2005?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Jak se jmenoval řecký matematik a fyzik, který vytvořil poučku o nadlehčování těles v kapalině?</a:t>
            </a:r>
            <a:endParaRPr lang="cs-CZ" dirty="0"/>
          </a:p>
        </p:txBody>
      </p:sp>
      <p:pic>
        <p:nvPicPr>
          <p:cNvPr id="1026" name="Picture 2" descr="C:\Users\jitulis\AppData\Local\Microsoft\Windows\Temporary Internet Files\Content.IE5\7QNKRR5D\MC900233979[1]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577343" y="1142984"/>
            <a:ext cx="2566657" cy="193744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516865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340768"/>
            <a:ext cx="8964488" cy="5517232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Který hudebník složil Devátou symfonii? </a:t>
            </a:r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Ludwig van Beethoven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Jak se nazývá román Daniela Defoa? </a:t>
            </a:r>
            <a:r>
              <a:rPr lang="cs-CZ" b="1" dirty="0" smtClean="0">
                <a:solidFill>
                  <a:srgbClr val="00B050"/>
                </a:solidFill>
              </a:rPr>
              <a:t>Robinson </a:t>
            </a:r>
            <a:r>
              <a:rPr lang="cs-CZ" b="1" dirty="0">
                <a:solidFill>
                  <a:srgbClr val="00B050"/>
                </a:solidFill>
              </a:rPr>
              <a:t>C</a:t>
            </a:r>
            <a:r>
              <a:rPr lang="cs-CZ" b="1" dirty="0" smtClean="0">
                <a:solidFill>
                  <a:srgbClr val="00B050"/>
                </a:solidFill>
              </a:rPr>
              <a:t>rusoe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Kdo objevil Ameriku? </a:t>
            </a:r>
            <a:r>
              <a:rPr lang="cs-CZ" b="1" dirty="0" smtClean="0">
                <a:solidFill>
                  <a:srgbClr val="00B0F0"/>
                </a:solidFill>
              </a:rPr>
              <a:t>Kryštof </a:t>
            </a:r>
            <a:r>
              <a:rPr lang="cs-CZ" b="1" dirty="0">
                <a:solidFill>
                  <a:srgbClr val="00B0F0"/>
                </a:solidFill>
              </a:rPr>
              <a:t>K</a:t>
            </a:r>
            <a:r>
              <a:rPr lang="cs-CZ" b="1" dirty="0" smtClean="0">
                <a:solidFill>
                  <a:srgbClr val="00B0F0"/>
                </a:solidFill>
              </a:rPr>
              <a:t>olumbus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Jak se jmenoval první prezident </a:t>
            </a:r>
            <a:r>
              <a:rPr lang="cs-CZ" dirty="0"/>
              <a:t>Č</a:t>
            </a:r>
            <a:r>
              <a:rPr lang="cs-CZ" dirty="0" smtClean="0"/>
              <a:t>eskoslovenska? </a:t>
            </a:r>
            <a:r>
              <a:rPr lang="cs-CZ" b="1" dirty="0" smtClean="0">
                <a:solidFill>
                  <a:srgbClr val="FF0000"/>
                </a:solidFill>
              </a:rPr>
              <a:t>Tomáš Garrigue Masaryk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Která spisovatelka napsala </a:t>
            </a:r>
            <a:r>
              <a:rPr lang="cs-CZ" dirty="0"/>
              <a:t>H</a:t>
            </a:r>
            <a:r>
              <a:rPr lang="cs-CZ" dirty="0" smtClean="0"/>
              <a:t>arryho Pottera? </a:t>
            </a:r>
            <a:r>
              <a:rPr lang="cs-CZ" b="1" dirty="0" smtClean="0">
                <a:solidFill>
                  <a:srgbClr val="7030A0"/>
                </a:solidFill>
              </a:rPr>
              <a:t>Joanne Kathleen Rowlingová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Kdo vynalezl žárovku? </a:t>
            </a:r>
            <a:r>
              <a:rPr lang="cs-CZ" b="1" dirty="0" smtClean="0">
                <a:solidFill>
                  <a:schemeClr val="bg2">
                    <a:lumMod val="25000"/>
                  </a:schemeClr>
                </a:solidFill>
              </a:rPr>
              <a:t>Tomáš </a:t>
            </a:r>
            <a:r>
              <a:rPr lang="cs-CZ" b="1" dirty="0">
                <a:solidFill>
                  <a:schemeClr val="bg2">
                    <a:lumMod val="25000"/>
                  </a:schemeClr>
                </a:solidFill>
              </a:rPr>
              <a:t>A</a:t>
            </a:r>
            <a:r>
              <a:rPr lang="cs-CZ" b="1" dirty="0" smtClean="0">
                <a:solidFill>
                  <a:schemeClr val="bg2">
                    <a:lumMod val="25000"/>
                  </a:schemeClr>
                </a:solidFill>
              </a:rPr>
              <a:t>lva Edison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Který prezident úřadoval za americké občanské války? </a:t>
            </a:r>
            <a:r>
              <a:rPr lang="cs-CZ" b="1" dirty="0" smtClean="0">
                <a:solidFill>
                  <a:srgbClr val="002060"/>
                </a:solidFill>
              </a:rPr>
              <a:t>Abraham </a:t>
            </a:r>
            <a:r>
              <a:rPr lang="cs-CZ" b="1" dirty="0">
                <a:solidFill>
                  <a:srgbClr val="002060"/>
                </a:solidFill>
              </a:rPr>
              <a:t>L</a:t>
            </a:r>
            <a:r>
              <a:rPr lang="cs-CZ" b="1" dirty="0" smtClean="0">
                <a:solidFill>
                  <a:srgbClr val="002060"/>
                </a:solidFill>
              </a:rPr>
              <a:t>incoln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Který bůh vládne </a:t>
            </a:r>
            <a:r>
              <a:rPr lang="cs-CZ" smtClean="0"/>
              <a:t>na </a:t>
            </a:r>
            <a:r>
              <a:rPr lang="cs-CZ" smtClean="0"/>
              <a:t>Olympu? </a:t>
            </a:r>
            <a:r>
              <a:rPr lang="cs-CZ" b="1" smtClean="0">
                <a:solidFill>
                  <a:schemeClr val="accent2">
                    <a:lumMod val="50000"/>
                  </a:schemeClr>
                </a:solidFill>
              </a:rPr>
              <a:t>Zeus</a:t>
            </a:r>
            <a:endParaRPr lang="cs-CZ" b="1" dirty="0" smtClean="0">
              <a:solidFill>
                <a:srgbClr val="FFC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Jaké je jméno německé kancléřky, která vykonávala tento úřad     od roku 2005? </a:t>
            </a:r>
            <a:r>
              <a:rPr lang="cs-CZ" b="1" dirty="0" smtClean="0">
                <a:solidFill>
                  <a:schemeClr val="accent3">
                    <a:lumMod val="50000"/>
                  </a:schemeClr>
                </a:solidFill>
              </a:rPr>
              <a:t>Angela </a:t>
            </a:r>
            <a:r>
              <a:rPr lang="cs-CZ" b="1" dirty="0">
                <a:solidFill>
                  <a:schemeClr val="accent3">
                    <a:lumMod val="50000"/>
                  </a:schemeClr>
                </a:solidFill>
              </a:rPr>
              <a:t>M</a:t>
            </a:r>
            <a:r>
              <a:rPr lang="cs-CZ" b="1" dirty="0" smtClean="0">
                <a:solidFill>
                  <a:schemeClr val="accent3">
                    <a:lumMod val="50000"/>
                  </a:schemeClr>
                </a:solidFill>
              </a:rPr>
              <a:t>erkelová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Jak se jmenoval řecký matematik a fyzik, který vytvořil poučku                    o nadlehčování těles v kapalině? </a:t>
            </a:r>
            <a:r>
              <a:rPr lang="cs-CZ" b="1" dirty="0">
                <a:solidFill>
                  <a:srgbClr val="C00000"/>
                </a:solidFill>
              </a:rPr>
              <a:t>A</a:t>
            </a:r>
            <a:r>
              <a:rPr lang="cs-CZ" b="1" dirty="0" smtClean="0">
                <a:solidFill>
                  <a:srgbClr val="C00000"/>
                </a:solidFill>
              </a:rPr>
              <a:t>rchimedes</a:t>
            </a:r>
            <a:endParaRPr lang="cs-CZ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65984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68478"/>
          </a:xfrm>
        </p:spPr>
        <p:txBody>
          <a:bodyPr>
            <a:noAutofit/>
          </a:bodyPr>
          <a:lstStyle/>
          <a:p>
            <a:r>
              <a:rPr lang="cs-CZ" sz="3600" dirty="0" smtClean="0"/>
              <a:t>Věděli byste:</a:t>
            </a:r>
            <a:br>
              <a:rPr lang="cs-CZ" sz="3600" dirty="0" smtClean="0"/>
            </a:br>
            <a:r>
              <a:rPr lang="cs-CZ" sz="3600" dirty="0" smtClean="0"/>
              <a:t>Kdo tento obraz namaloval?</a:t>
            </a:r>
            <a:br>
              <a:rPr lang="cs-CZ" sz="3600" dirty="0" smtClean="0"/>
            </a:br>
            <a:r>
              <a:rPr lang="cs-CZ" sz="3600" dirty="0" smtClean="0"/>
              <a:t>Kde je vystaven a jak se jmenuje?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sz="1800" dirty="0" smtClean="0"/>
          </a:p>
          <a:p>
            <a:pPr>
              <a:buNone/>
            </a:pPr>
            <a:endParaRPr lang="cs-CZ" sz="1800" dirty="0" smtClean="0"/>
          </a:p>
          <a:p>
            <a:pPr>
              <a:buNone/>
            </a:pPr>
            <a:endParaRPr lang="cs-CZ" sz="1800" dirty="0" smtClean="0"/>
          </a:p>
        </p:txBody>
      </p:sp>
      <p:pic>
        <p:nvPicPr>
          <p:cNvPr id="4" name="Obrázek 3" descr="Mona_Lisa,_by_Leonardo_da_Vinci,_from_C2RMF_retouche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8860" y="2285992"/>
            <a:ext cx="4602531" cy="45720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Obraz namaloval italský malíř Leonardo da Vinci.</a:t>
            </a:r>
          </a:p>
          <a:p>
            <a:r>
              <a:rPr lang="cs-CZ" dirty="0" smtClean="0"/>
              <a:t>Dílo je vystaveno v pařížském muzeu Louvre.</a:t>
            </a:r>
          </a:p>
          <a:p>
            <a:r>
              <a:rPr lang="cs-CZ" dirty="0" smtClean="0"/>
              <a:t>Jedná se o Monu Lisu.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pPr marL="742950" indent="-742950"/>
            <a:r>
              <a:rPr lang="cs-CZ" dirty="0" smtClean="0"/>
              <a:t>Křížovka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500034" y="1357298"/>
          <a:ext cx="8258198" cy="25003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5246"/>
                <a:gridCol w="635246"/>
                <a:gridCol w="635246"/>
                <a:gridCol w="635246"/>
                <a:gridCol w="635246"/>
                <a:gridCol w="635246"/>
                <a:gridCol w="635246"/>
                <a:gridCol w="635246"/>
                <a:gridCol w="635246"/>
                <a:gridCol w="635246"/>
                <a:gridCol w="635246"/>
                <a:gridCol w="635246"/>
                <a:gridCol w="635246"/>
              </a:tblGrid>
              <a:tr h="416721">
                <a:tc>
                  <a:txBody>
                    <a:bodyPr/>
                    <a:lstStyle/>
                    <a:p>
                      <a:r>
                        <a:rPr lang="cs-CZ" dirty="0" smtClean="0"/>
                        <a:t>1.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416721">
                <a:tc>
                  <a:txBody>
                    <a:bodyPr/>
                    <a:lstStyle/>
                    <a:p>
                      <a:r>
                        <a:rPr lang="cs-CZ" dirty="0" smtClean="0"/>
                        <a:t>2.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416721">
                <a:tc>
                  <a:txBody>
                    <a:bodyPr/>
                    <a:lstStyle/>
                    <a:p>
                      <a:r>
                        <a:rPr lang="cs-CZ" dirty="0" smtClean="0"/>
                        <a:t>3.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416721">
                <a:tc>
                  <a:txBody>
                    <a:bodyPr/>
                    <a:lstStyle/>
                    <a:p>
                      <a:r>
                        <a:rPr lang="cs-CZ" dirty="0" smtClean="0"/>
                        <a:t>4.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416721">
                <a:tc>
                  <a:txBody>
                    <a:bodyPr/>
                    <a:lstStyle/>
                    <a:p>
                      <a:r>
                        <a:rPr lang="cs-CZ" dirty="0" smtClean="0"/>
                        <a:t>5.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416721">
                <a:tc>
                  <a:txBody>
                    <a:bodyPr/>
                    <a:lstStyle/>
                    <a:p>
                      <a:r>
                        <a:rPr lang="cs-CZ" dirty="0" smtClean="0"/>
                        <a:t>6.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Obdélník 4"/>
          <p:cNvSpPr/>
          <p:nvPr/>
        </p:nvSpPr>
        <p:spPr>
          <a:xfrm>
            <a:off x="571472" y="4357694"/>
            <a:ext cx="4071966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1</a:t>
            </a:r>
            <a:r>
              <a:rPr lang="cs-CZ" b="1" dirty="0" smtClean="0"/>
              <a:t>. Jak se nazývá hora bohů v Řecku?</a:t>
            </a:r>
            <a:endParaRPr lang="cs-CZ" b="1" dirty="0"/>
          </a:p>
        </p:txBody>
      </p:sp>
      <p:sp>
        <p:nvSpPr>
          <p:cNvPr id="6" name="Obdélník 5"/>
          <p:cNvSpPr/>
          <p:nvPr/>
        </p:nvSpPr>
        <p:spPr>
          <a:xfrm>
            <a:off x="5429256" y="4143380"/>
            <a:ext cx="3214710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2.  </a:t>
            </a:r>
            <a:r>
              <a:rPr lang="cs-CZ" b="1" dirty="0" smtClean="0"/>
              <a:t>Znáš jméno nejznámějšího autora bajek?</a:t>
            </a:r>
            <a:endParaRPr lang="cs-CZ" b="1" dirty="0"/>
          </a:p>
        </p:txBody>
      </p:sp>
      <p:sp>
        <p:nvSpPr>
          <p:cNvPr id="7" name="Obdélník 6"/>
          <p:cNvSpPr/>
          <p:nvPr/>
        </p:nvSpPr>
        <p:spPr>
          <a:xfrm>
            <a:off x="0" y="5286388"/>
            <a:ext cx="3500430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3.  </a:t>
            </a:r>
            <a:r>
              <a:rPr lang="cs-CZ" b="1" dirty="0" smtClean="0"/>
              <a:t>Nejznámější italská sopka…</a:t>
            </a:r>
            <a:endParaRPr lang="cs-CZ" b="1" dirty="0"/>
          </a:p>
        </p:txBody>
      </p:sp>
      <p:sp>
        <p:nvSpPr>
          <p:cNvPr id="8" name="Obdélník 7"/>
          <p:cNvSpPr/>
          <p:nvPr/>
        </p:nvSpPr>
        <p:spPr>
          <a:xfrm>
            <a:off x="4214810" y="5072074"/>
            <a:ext cx="3857652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4. </a:t>
            </a:r>
            <a:r>
              <a:rPr lang="cs-CZ" b="1" dirty="0" smtClean="0"/>
              <a:t>Hlavní město Islandu…</a:t>
            </a:r>
            <a:endParaRPr lang="cs-CZ" b="1" dirty="0"/>
          </a:p>
        </p:txBody>
      </p:sp>
      <p:sp>
        <p:nvSpPr>
          <p:cNvPr id="9" name="Obdélník 8"/>
          <p:cNvSpPr/>
          <p:nvPr/>
        </p:nvSpPr>
        <p:spPr>
          <a:xfrm>
            <a:off x="6143636" y="5715016"/>
            <a:ext cx="3000364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5. </a:t>
            </a:r>
            <a:r>
              <a:rPr lang="cs-CZ" b="1" dirty="0" smtClean="0"/>
              <a:t>Nejvyšší hora na světě je…</a:t>
            </a:r>
            <a:endParaRPr lang="cs-CZ" b="1" dirty="0"/>
          </a:p>
        </p:txBody>
      </p:sp>
      <p:sp>
        <p:nvSpPr>
          <p:cNvPr id="10" name="Obdélník 9"/>
          <p:cNvSpPr/>
          <p:nvPr/>
        </p:nvSpPr>
        <p:spPr>
          <a:xfrm>
            <a:off x="3286116" y="6286520"/>
            <a:ext cx="3214710" cy="571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6. </a:t>
            </a:r>
            <a:r>
              <a:rPr lang="cs-CZ" b="1" dirty="0" smtClean="0"/>
              <a:t>Která řeka protéká Paříží?</a:t>
            </a:r>
            <a:endParaRPr lang="cs-CZ" b="1" dirty="0"/>
          </a:p>
        </p:txBody>
      </p:sp>
    </p:spTree>
    <p:extLst>
      <p:ext uri="{BB962C8B-B14F-4D97-AF65-F5344CB8AC3E}">
        <p14:creationId xmlns="" xmlns:p14="http://schemas.microsoft.com/office/powerpoint/2010/main" val="2895753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pPr marL="742950" indent="-742950"/>
            <a:r>
              <a:rPr lang="cs-CZ" dirty="0" smtClean="0"/>
              <a:t>Řešení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500034" y="1357298"/>
          <a:ext cx="8258198" cy="25003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5246"/>
                <a:gridCol w="635246"/>
                <a:gridCol w="635246"/>
                <a:gridCol w="635246"/>
                <a:gridCol w="635246"/>
                <a:gridCol w="635246"/>
                <a:gridCol w="635246"/>
                <a:gridCol w="635246"/>
                <a:gridCol w="635246"/>
                <a:gridCol w="635246"/>
                <a:gridCol w="635246"/>
                <a:gridCol w="635246"/>
                <a:gridCol w="635246"/>
              </a:tblGrid>
              <a:tr h="416721">
                <a:tc>
                  <a:txBody>
                    <a:bodyPr/>
                    <a:lstStyle/>
                    <a:p>
                      <a:r>
                        <a:rPr lang="cs-CZ" dirty="0" smtClean="0"/>
                        <a:t>1.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</a:t>
                      </a:r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L</a:t>
                      </a:r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Y</a:t>
                      </a:r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</a:t>
                      </a:r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</a:t>
                      </a:r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416721">
                <a:tc>
                  <a:txBody>
                    <a:bodyPr/>
                    <a:lstStyle/>
                    <a:p>
                      <a:r>
                        <a:rPr lang="cs-CZ" dirty="0" smtClean="0"/>
                        <a:t>2.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</a:t>
                      </a:r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</a:t>
                      </a:r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</a:t>
                      </a:r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416721">
                <a:tc>
                  <a:txBody>
                    <a:bodyPr/>
                    <a:lstStyle/>
                    <a:p>
                      <a:r>
                        <a:rPr lang="cs-CZ" dirty="0" smtClean="0"/>
                        <a:t>3.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</a:t>
                      </a:r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</a:t>
                      </a:r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</a:t>
                      </a:r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</a:t>
                      </a:r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416721">
                <a:tc>
                  <a:txBody>
                    <a:bodyPr/>
                    <a:lstStyle/>
                    <a:p>
                      <a:r>
                        <a:rPr lang="cs-CZ" dirty="0" smtClean="0"/>
                        <a:t>4.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</a:t>
                      </a:r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Y</a:t>
                      </a:r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K</a:t>
                      </a:r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J</a:t>
                      </a:r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</a:t>
                      </a:r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Í</a:t>
                      </a:r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K</a:t>
                      </a:r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416721">
                <a:tc>
                  <a:txBody>
                    <a:bodyPr/>
                    <a:lstStyle/>
                    <a:p>
                      <a:r>
                        <a:rPr lang="cs-CZ" dirty="0" smtClean="0"/>
                        <a:t>5.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</a:t>
                      </a:r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</a:t>
                      </a:r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</a:t>
                      </a:r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</a:t>
                      </a:r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</a:t>
                      </a:r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</a:t>
                      </a:r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</a:t>
                      </a:r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</a:t>
                      </a:r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</a:t>
                      </a:r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416721">
                <a:tc>
                  <a:txBody>
                    <a:bodyPr/>
                    <a:lstStyle/>
                    <a:p>
                      <a:r>
                        <a:rPr lang="cs-CZ" dirty="0" smtClean="0"/>
                        <a:t>6.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</a:t>
                      </a:r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</a:t>
                      </a:r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</a:t>
                      </a:r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cs-C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Obdélník 4"/>
          <p:cNvSpPr/>
          <p:nvPr/>
        </p:nvSpPr>
        <p:spPr>
          <a:xfrm>
            <a:off x="571472" y="4357694"/>
            <a:ext cx="4071966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1</a:t>
            </a:r>
            <a:r>
              <a:rPr lang="cs-CZ" b="1" dirty="0" smtClean="0"/>
              <a:t>. Jak se nazývá hora bohů v Řecku?</a:t>
            </a:r>
            <a:endParaRPr lang="cs-CZ" b="1" dirty="0"/>
          </a:p>
        </p:txBody>
      </p:sp>
      <p:sp>
        <p:nvSpPr>
          <p:cNvPr id="6" name="Obdélník 5"/>
          <p:cNvSpPr/>
          <p:nvPr/>
        </p:nvSpPr>
        <p:spPr>
          <a:xfrm>
            <a:off x="5429256" y="4143380"/>
            <a:ext cx="3214710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2.  </a:t>
            </a:r>
            <a:r>
              <a:rPr lang="cs-CZ" b="1" dirty="0" smtClean="0"/>
              <a:t>Znáš jméno nejznámějšího autora bajek?</a:t>
            </a:r>
            <a:endParaRPr lang="cs-CZ" b="1" dirty="0"/>
          </a:p>
        </p:txBody>
      </p:sp>
      <p:sp>
        <p:nvSpPr>
          <p:cNvPr id="7" name="Obdélník 6"/>
          <p:cNvSpPr/>
          <p:nvPr/>
        </p:nvSpPr>
        <p:spPr>
          <a:xfrm>
            <a:off x="0" y="5286388"/>
            <a:ext cx="3500430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3.  </a:t>
            </a:r>
            <a:r>
              <a:rPr lang="cs-CZ" b="1" dirty="0" smtClean="0"/>
              <a:t>Nejznámější italská sopka…</a:t>
            </a:r>
            <a:endParaRPr lang="cs-CZ" b="1" dirty="0"/>
          </a:p>
        </p:txBody>
      </p:sp>
      <p:sp>
        <p:nvSpPr>
          <p:cNvPr id="8" name="Obdélník 7"/>
          <p:cNvSpPr/>
          <p:nvPr/>
        </p:nvSpPr>
        <p:spPr>
          <a:xfrm>
            <a:off x="4214810" y="5072074"/>
            <a:ext cx="3857652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4. </a:t>
            </a:r>
            <a:r>
              <a:rPr lang="cs-CZ" b="1" dirty="0" smtClean="0"/>
              <a:t>Hlavní město Islandu…</a:t>
            </a:r>
            <a:endParaRPr lang="cs-CZ" b="1" dirty="0"/>
          </a:p>
        </p:txBody>
      </p:sp>
      <p:sp>
        <p:nvSpPr>
          <p:cNvPr id="9" name="Obdélník 8"/>
          <p:cNvSpPr/>
          <p:nvPr/>
        </p:nvSpPr>
        <p:spPr>
          <a:xfrm>
            <a:off x="5786446" y="5715016"/>
            <a:ext cx="3357554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5. </a:t>
            </a:r>
            <a:r>
              <a:rPr lang="cs-CZ" b="1" dirty="0" smtClean="0"/>
              <a:t>Nejvyšší hora na světě je…</a:t>
            </a:r>
            <a:endParaRPr lang="cs-CZ" b="1" dirty="0"/>
          </a:p>
        </p:txBody>
      </p:sp>
      <p:sp>
        <p:nvSpPr>
          <p:cNvPr id="10" name="Obdélník 9"/>
          <p:cNvSpPr/>
          <p:nvPr/>
        </p:nvSpPr>
        <p:spPr>
          <a:xfrm>
            <a:off x="3286116" y="6286520"/>
            <a:ext cx="3214710" cy="571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6. </a:t>
            </a:r>
            <a:r>
              <a:rPr lang="cs-CZ" b="1" dirty="0" smtClean="0"/>
              <a:t>Která řeka protéká Paříží?</a:t>
            </a:r>
            <a:endParaRPr lang="cs-CZ" b="1" dirty="0"/>
          </a:p>
        </p:txBody>
      </p:sp>
    </p:spTree>
    <p:extLst>
      <p:ext uri="{BB962C8B-B14F-4D97-AF65-F5344CB8AC3E}">
        <p14:creationId xmlns="" xmlns:p14="http://schemas.microsoft.com/office/powerpoint/2010/main" val="2895753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Vytvoř správný tvar: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Trojská Helena milovala mladíka (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Paris</a:t>
            </a:r>
            <a:r>
              <a:rPr lang="cs-CZ" dirty="0" smtClean="0"/>
              <a:t>).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Do (</a:t>
            </a:r>
            <a:r>
              <a:rPr lang="cs-CZ" dirty="0" smtClean="0">
                <a:solidFill>
                  <a:srgbClr val="FF0000"/>
                </a:solidFill>
              </a:rPr>
              <a:t>Monte Carlo</a:t>
            </a:r>
            <a:r>
              <a:rPr lang="cs-CZ" dirty="0" smtClean="0"/>
              <a:t>) jezdí bohatí lidé.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V (</a:t>
            </a:r>
            <a:r>
              <a:rPr lang="cs-CZ" dirty="0" smtClean="0">
                <a:solidFill>
                  <a:srgbClr val="7030A0"/>
                </a:solidFill>
              </a:rPr>
              <a:t>Shakespeare</a:t>
            </a:r>
            <a:r>
              <a:rPr lang="cs-CZ" dirty="0" smtClean="0"/>
              <a:t>) tragédii uškrtí </a:t>
            </a:r>
            <a:r>
              <a:rPr lang="cs-CZ" dirty="0"/>
              <a:t>O</a:t>
            </a:r>
            <a:r>
              <a:rPr lang="cs-CZ" dirty="0" smtClean="0"/>
              <a:t>thello svou manželku.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Byli jsme v (</a:t>
            </a:r>
            <a:r>
              <a:rPr lang="cs-CZ" dirty="0" smtClean="0">
                <a:solidFill>
                  <a:srgbClr val="00B0F0"/>
                </a:solidFill>
              </a:rPr>
              <a:t>Reykjavík</a:t>
            </a:r>
            <a:r>
              <a:rPr lang="cs-CZ" dirty="0" smtClean="0"/>
              <a:t>), hlavním městě Islandu.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Četl jsem román od (</a:t>
            </a:r>
            <a:r>
              <a:rPr lang="cs-CZ" dirty="0" smtClean="0">
                <a:solidFill>
                  <a:srgbClr val="FFC000"/>
                </a:solidFill>
              </a:rPr>
              <a:t>Jack </a:t>
            </a:r>
            <a:r>
              <a:rPr lang="cs-CZ" dirty="0">
                <a:solidFill>
                  <a:srgbClr val="FFC000"/>
                </a:solidFill>
              </a:rPr>
              <a:t>L</a:t>
            </a:r>
            <a:r>
              <a:rPr lang="cs-CZ" dirty="0" smtClean="0">
                <a:solidFill>
                  <a:srgbClr val="FFC000"/>
                </a:solidFill>
              </a:rPr>
              <a:t>ondon</a:t>
            </a:r>
            <a:r>
              <a:rPr lang="cs-CZ" dirty="0" smtClean="0"/>
              <a:t>).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Moje kamarádka jezdí za babičkou do (</a:t>
            </a:r>
            <a:r>
              <a:rPr lang="cs-CZ" dirty="0" smtClean="0">
                <a:solidFill>
                  <a:srgbClr val="00B050"/>
                </a:solidFill>
              </a:rPr>
              <a:t>Prievidza</a:t>
            </a:r>
            <a:r>
              <a:rPr lang="cs-CZ" dirty="0" smtClean="0"/>
              <a:t>).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Z letadla jsem viděl posvátnou horu (</a:t>
            </a:r>
            <a:r>
              <a:rPr lang="cs-CZ" dirty="0" smtClean="0">
                <a:solidFill>
                  <a:srgbClr val="002060"/>
                </a:solidFill>
              </a:rPr>
              <a:t>Olymp</a:t>
            </a:r>
            <a:r>
              <a:rPr lang="cs-CZ" dirty="0" smtClean="0"/>
              <a:t>).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Za jednoho z nejvýznamnějších vynálezců považuji (</a:t>
            </a:r>
            <a:r>
              <a:rPr lang="cs-CZ" dirty="0" smtClean="0">
                <a:solidFill>
                  <a:srgbClr val="92D050"/>
                </a:solidFill>
              </a:rPr>
              <a:t>Albert </a:t>
            </a:r>
            <a:r>
              <a:rPr lang="cs-CZ" dirty="0">
                <a:solidFill>
                  <a:srgbClr val="92D050"/>
                </a:solidFill>
              </a:rPr>
              <a:t>E</a:t>
            </a:r>
            <a:r>
              <a:rPr lang="cs-CZ" dirty="0" smtClean="0">
                <a:solidFill>
                  <a:srgbClr val="92D050"/>
                </a:solidFill>
              </a:rPr>
              <a:t>instein</a:t>
            </a:r>
            <a:r>
              <a:rPr lang="cs-CZ" dirty="0" smtClean="0"/>
              <a:t>).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(</a:t>
            </a:r>
            <a:r>
              <a:rPr lang="cs-CZ" dirty="0" smtClean="0">
                <a:solidFill>
                  <a:srgbClr val="C00000"/>
                </a:solidFill>
              </a:rPr>
              <a:t>Guinea</a:t>
            </a:r>
            <a:r>
              <a:rPr lang="cs-CZ" dirty="0" smtClean="0"/>
              <a:t>) bychom hledali  na západním pobřeží Afriky.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Máma vlčice se starala o (</a:t>
            </a:r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M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auglí</a:t>
            </a:r>
            <a:r>
              <a:rPr lang="cs-CZ" dirty="0" smtClean="0"/>
              <a:t>) jako o vlastní vlčata.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0880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802</Words>
  <Application>Microsoft Office PowerPoint</Application>
  <PresentationFormat>Předvádění na obrazovce (4:3)</PresentationFormat>
  <Paragraphs>160</Paragraphs>
  <Slides>11</Slides>
  <Notes>11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systému Office</vt:lpstr>
      <vt:lpstr>Přejatá vlastní jména</vt:lpstr>
      <vt:lpstr>Vlastní jména</vt:lpstr>
      <vt:lpstr>   Odpovědi na otázky napiš:</vt:lpstr>
      <vt:lpstr>Řešení</vt:lpstr>
      <vt:lpstr>Věděli byste: Kdo tento obraz namaloval? Kde je vystaven a jak se jmenuje?</vt:lpstr>
      <vt:lpstr>Řešení</vt:lpstr>
      <vt:lpstr>Křížovka</vt:lpstr>
      <vt:lpstr>Řešení</vt:lpstr>
      <vt:lpstr>Vytvoř správný tvar:</vt:lpstr>
      <vt:lpstr>Řešení</vt:lpstr>
      <vt:lpstr>Zdroje</vt:lpstr>
    </vt:vector>
  </TitlesOfParts>
  <Company>GJSZLIN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Svízelová, Martina</dc:creator>
  <cp:lastModifiedBy>jitulis</cp:lastModifiedBy>
  <cp:revision>21</cp:revision>
  <dcterms:created xsi:type="dcterms:W3CDTF">2013-04-12T06:21:51Z</dcterms:created>
  <dcterms:modified xsi:type="dcterms:W3CDTF">2013-12-10T06:08:56Z</dcterms:modified>
</cp:coreProperties>
</file>