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6DA1A-D074-4037-A90B-98B6C524EA81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83470-E4A3-4D17-A16D-414B2965468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9357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3470-E4A3-4D17-A16D-414B29654686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3526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97624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5666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5478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4746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133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2882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152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3719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4246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0752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58168-E69E-47BF-97F3-389488B5A3D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68439-4805-4686-980E-4D3183E75E2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4048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Zkratky a zkratková slova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1323910"/>
              </p:ext>
            </p:extLst>
          </p:nvPr>
        </p:nvGraphicFramePr>
        <p:xfrm>
          <a:off x="728663" y="249237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Pravopis</a:t>
                      </a:r>
                      <a:r>
                        <a:rPr lang="cs-CZ" b="0" baseline="0" dirty="0" smtClean="0">
                          <a:latin typeface="+mn-lt"/>
                        </a:rPr>
                        <a:t> vesele i vážně</a:t>
                      </a:r>
                      <a:endParaRPr lang="cs-CZ" b="0" dirty="0">
                        <a:latin typeface="+mn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27. 5. 2013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n-lt"/>
                        </a:rPr>
                        <a:t>Nižší ročníky osmiletého gymnázia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Cvičení věnovaná</a:t>
                      </a:r>
                      <a:r>
                        <a:rPr lang="cs-CZ" baseline="0" dirty="0" smtClean="0">
                          <a:latin typeface="+mn-lt"/>
                        </a:rPr>
                        <a:t> zkratkám a zkratkovým slovům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Můžeme nechat žáky </a:t>
                      </a:r>
                      <a:r>
                        <a:rPr lang="cs-CZ" baseline="0" dirty="0" smtClean="0">
                          <a:latin typeface="+mn-lt"/>
                        </a:rPr>
                        <a:t>pracovat samostatně nebo               s nimi procházíme jednotlivá cvičení. Po úkolu následuje řešení. Teorii obsahují snímky 4 a 9. Křížovku je možné předem vytisknout.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Svízelová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VY_32_INOVACE_14_CSVI20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5073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Zkratková slova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Zkratková slova na rozdíl od zkratek můžeme skloňovat.</a:t>
            </a:r>
          </a:p>
          <a:p>
            <a:r>
              <a:rPr lang="cs-CZ" dirty="0" smtClean="0"/>
              <a:t>Určitě všichni znáte zkratkové slovo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Čedok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Jak vzniklo?</a:t>
            </a:r>
          </a:p>
          <a:p>
            <a:pPr lvl="1"/>
            <a:r>
              <a:rPr lang="cs-CZ" dirty="0" smtClean="0"/>
              <a:t>Doplň: Pojedu na dovolenou s  ____ .</a:t>
            </a:r>
          </a:p>
          <a:p>
            <a:r>
              <a:rPr lang="cs-CZ" dirty="0" smtClean="0"/>
              <a:t>Co označují tato zkratková slova?</a:t>
            </a:r>
          </a:p>
          <a:p>
            <a:pPr lvl="1"/>
            <a:r>
              <a:rPr lang="cs-CZ" dirty="0" smtClean="0"/>
              <a:t>Semafor, Sazka, Unesco, Čez, Ikea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3215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Určitě všichni znáte zkratkové slovo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Čedok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Jak vzniklo? Z počátečních slabik jednotlivých slov - </a:t>
            </a:r>
            <a:r>
              <a:rPr lang="cs-CZ" b="1" dirty="0" smtClean="0"/>
              <a:t>Česká dopravní kancelář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Doplň: Pojedu na dovolenou s </a:t>
            </a:r>
            <a:r>
              <a:rPr lang="cs-CZ" b="1" dirty="0" smtClean="0"/>
              <a:t>Čedokem</a:t>
            </a:r>
            <a:r>
              <a:rPr lang="cs-CZ" dirty="0" smtClean="0"/>
              <a:t>.</a:t>
            </a:r>
          </a:p>
          <a:p>
            <a:r>
              <a:rPr lang="cs-CZ" dirty="0" smtClean="0"/>
              <a:t>Co označují tato zkratková slova?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Semafor</a:t>
            </a:r>
            <a:r>
              <a:rPr lang="cs-CZ" dirty="0" smtClean="0"/>
              <a:t> - název divadla (sedm malých forem), 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Sazka</a:t>
            </a:r>
            <a:r>
              <a:rPr lang="cs-CZ" dirty="0" smtClean="0"/>
              <a:t> - Sázková kancelář,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UNESCO</a:t>
            </a:r>
            <a:r>
              <a:rPr lang="cs-CZ" dirty="0" smtClean="0"/>
              <a:t> - Organizace pro výchovu, vědu a kulturu (</a:t>
            </a:r>
            <a:r>
              <a:rPr lang="cs-CZ" dirty="0" smtClean="0">
                <a:effectLst/>
              </a:rPr>
              <a:t>United Nations Educational, Scientific and Cultural Organization)</a:t>
            </a:r>
            <a:r>
              <a:rPr lang="cs-CZ" dirty="0" smtClean="0"/>
              <a:t>, 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Čez</a:t>
            </a:r>
            <a:r>
              <a:rPr lang="cs-CZ" dirty="0" smtClean="0"/>
              <a:t> – elektrárenská společnost (České energetické závody), 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Ikea</a:t>
            </a:r>
            <a:r>
              <a:rPr lang="cs-CZ" dirty="0" smtClean="0"/>
              <a:t> – švédská nábytkářská firma (Ingvar Kamprad - zakladatel, Elmptaryd - název oblíbené farmy,                          Agunnaryd - blízká vesnice)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2489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Dokázal bys k některým písmenům abecedy vymyslet zkratku nebo zkratkové slovo?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                  </a:t>
            </a:r>
            <a:r>
              <a:rPr lang="cs-CZ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</a:t>
            </a:r>
            <a:r>
              <a:rPr lang="cs-CZ" dirty="0" smtClean="0"/>
              <a:t>               </a:t>
            </a:r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  </a:t>
            </a:r>
            <a:r>
              <a:rPr lang="cs-CZ" dirty="0" smtClean="0"/>
              <a:t>                </a:t>
            </a:r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</a:t>
            </a:r>
            <a:endParaRPr lang="cs-CZ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C             </a:t>
            </a: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                         </a:t>
            </a: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 </a:t>
            </a: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</a:t>
            </a:r>
            <a:r>
              <a:rPr lang="cs-CZ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</a:t>
            </a:r>
            <a:endParaRPr lang="cs-CZ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</a:t>
            </a:r>
            <a:r>
              <a:rPr lang="cs-CZ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J </a:t>
            </a:r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</a:t>
            </a:r>
            <a:r>
              <a:rPr lang="cs-CZ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</a:t>
            </a:r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H               </a:t>
            </a: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</a:t>
            </a:r>
            <a:endParaRPr lang="cs-CZ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                   </a:t>
            </a:r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           </a:t>
            </a:r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</a:t>
            </a:r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                          X                </a:t>
            </a:r>
            <a:r>
              <a:rPr lang="cs-CZ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</a:t>
            </a:r>
            <a:endParaRPr lang="cs-CZ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U               </a:t>
            </a:r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 Z               </a:t>
            </a:r>
            <a:r>
              <a:rPr lang="cs-CZ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94555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0" y="1196752"/>
            <a:ext cx="4495800" cy="5256584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ARO</a:t>
            </a:r>
            <a:r>
              <a:rPr lang="cs-CZ" dirty="0" smtClean="0"/>
              <a:t> (anesteziologicko- resuscitační oddělení),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AVČR</a:t>
            </a:r>
            <a:r>
              <a:rPr lang="cs-CZ" dirty="0" smtClean="0"/>
              <a:t> (Akademie věd České republiky)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CD </a:t>
            </a:r>
            <a:r>
              <a:rPr lang="cs-CZ" dirty="0" smtClean="0"/>
              <a:t>(compakt disk)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ČR</a:t>
            </a:r>
            <a:r>
              <a:rPr lang="cs-CZ" dirty="0" smtClean="0"/>
              <a:t> (Česká republika), </a:t>
            </a:r>
            <a:r>
              <a:rPr lang="cs-CZ" b="1" dirty="0" smtClean="0">
                <a:solidFill>
                  <a:srgbClr val="002060"/>
                </a:solidFill>
              </a:rPr>
              <a:t>ČVUT</a:t>
            </a:r>
            <a:r>
              <a:rPr lang="cs-CZ" dirty="0" smtClean="0"/>
              <a:t> (České vysoké učení technické),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ČD </a:t>
            </a:r>
            <a:r>
              <a:rPr lang="cs-CZ" dirty="0" smtClean="0"/>
              <a:t>(České dráhy)</a:t>
            </a: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DSZO</a:t>
            </a:r>
            <a:r>
              <a:rPr lang="cs-CZ" dirty="0" smtClean="0"/>
              <a:t> (Dopravní společnost Zlín-Otrokovice),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doc.</a:t>
            </a:r>
            <a:r>
              <a:rPr lang="cs-CZ" dirty="0" smtClean="0"/>
              <a:t> (docent), </a:t>
            </a:r>
            <a:r>
              <a:rPr lang="cs-CZ" b="1" dirty="0" smtClean="0">
                <a:solidFill>
                  <a:srgbClr val="FFC000"/>
                </a:solidFill>
              </a:rPr>
              <a:t>DPH</a:t>
            </a:r>
            <a:r>
              <a:rPr lang="cs-CZ" dirty="0" smtClean="0"/>
              <a:t> (daň   z přidané hodnoty)</a:t>
            </a:r>
          </a:p>
          <a:p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GO</a:t>
            </a:r>
            <a:r>
              <a:rPr lang="cs-CZ" dirty="0" smtClean="0"/>
              <a:t> (Gymnázium Otrokovice)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HUP</a:t>
            </a:r>
            <a:r>
              <a:rPr lang="cs-CZ" dirty="0" smtClean="0"/>
              <a:t> (hlavní uzávěr plynu), </a:t>
            </a:r>
            <a:r>
              <a:rPr lang="cs-CZ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HIV </a:t>
            </a:r>
            <a:r>
              <a:rPr lang="cs-CZ" dirty="0" smtClean="0"/>
              <a:t>(human immunodeficiency virus)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CHKO</a:t>
            </a:r>
            <a:r>
              <a:rPr lang="cs-CZ" dirty="0" smtClean="0"/>
              <a:t> (chráněná krajinná oblast,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chem.</a:t>
            </a:r>
            <a:r>
              <a:rPr lang="cs-CZ" dirty="0" smtClean="0"/>
              <a:t> (chemický)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316288" cy="4929411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>
                <a:solidFill>
                  <a:srgbClr val="FFC000"/>
                </a:solidFill>
              </a:rPr>
              <a:t>IRA</a:t>
            </a:r>
            <a:r>
              <a:rPr lang="cs-CZ" dirty="0" smtClean="0"/>
              <a:t> (Irská republikánská armáda),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IČO</a:t>
            </a:r>
            <a:r>
              <a:rPr lang="cs-CZ" dirty="0" smtClean="0"/>
              <a:t> (identifikační číslo organizace)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JIP</a:t>
            </a:r>
            <a:r>
              <a:rPr lang="cs-CZ" dirty="0" smtClean="0"/>
              <a:t>(jednotka intenzivní péče), </a:t>
            </a:r>
            <a:r>
              <a:rPr lang="cs-CZ" b="1" dirty="0" smtClean="0"/>
              <a:t>JAR</a:t>
            </a:r>
            <a:r>
              <a:rPr lang="cs-CZ" dirty="0" smtClean="0"/>
              <a:t> (Jihoafrická republika), </a:t>
            </a:r>
            <a:r>
              <a:rPr lang="cs-CZ" b="1" dirty="0" smtClean="0">
                <a:solidFill>
                  <a:srgbClr val="FF0000"/>
                </a:solidFill>
              </a:rPr>
              <a:t>JAMU</a:t>
            </a:r>
            <a:r>
              <a:rPr lang="cs-CZ" dirty="0" smtClean="0"/>
              <a:t> (Janáčkova akademie múzických umění)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KRNAP</a:t>
            </a:r>
            <a:r>
              <a:rPr lang="cs-CZ" dirty="0" smtClean="0"/>
              <a:t> (Krkonošský národní park), </a:t>
            </a:r>
            <a:r>
              <a:rPr lang="cs-CZ" b="1" dirty="0" smtClean="0">
                <a:solidFill>
                  <a:srgbClr val="C00000"/>
                </a:solidFill>
              </a:rPr>
              <a:t>kap.</a:t>
            </a:r>
            <a:r>
              <a:rPr lang="cs-CZ" dirty="0" smtClean="0"/>
              <a:t> (kapitola)</a:t>
            </a:r>
          </a:p>
          <a:p>
            <a:r>
              <a:rPr lang="cs-CZ" b="1" dirty="0" smtClean="0">
                <a:solidFill>
                  <a:srgbClr val="00B0F0"/>
                </a:solidFill>
              </a:rPr>
              <a:t>LN </a:t>
            </a:r>
            <a:r>
              <a:rPr lang="cs-CZ" dirty="0" smtClean="0"/>
              <a:t>(Lidové noviny), </a:t>
            </a:r>
            <a:r>
              <a:rPr lang="cs-CZ" b="1" dirty="0" smtClean="0">
                <a:solidFill>
                  <a:srgbClr val="92D050"/>
                </a:solidFill>
              </a:rPr>
              <a:t>lat</a:t>
            </a:r>
            <a:r>
              <a:rPr lang="cs-CZ" dirty="0" smtClean="0"/>
              <a:t>. (latinsky)</a:t>
            </a:r>
          </a:p>
          <a:p>
            <a:r>
              <a:rPr lang="cs-CZ" b="1" dirty="0" smtClean="0"/>
              <a:t>MU</a:t>
            </a:r>
            <a:r>
              <a:rPr lang="cs-CZ" dirty="0" smtClean="0"/>
              <a:t> (Masarykova univerzita), </a:t>
            </a:r>
            <a:r>
              <a:rPr lang="cs-CZ" b="1" dirty="0" smtClean="0">
                <a:solidFill>
                  <a:srgbClr val="002060"/>
                </a:solidFill>
              </a:rPr>
              <a:t>MŠMT</a:t>
            </a:r>
            <a:r>
              <a:rPr lang="cs-CZ" dirty="0" smtClean="0"/>
              <a:t> (Ministerstvo školství mládeže                         a tělovýchovy), </a:t>
            </a: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MF</a:t>
            </a:r>
            <a:r>
              <a:rPr lang="cs-CZ" dirty="0" smtClean="0"/>
              <a:t> (Mladá fronta)</a:t>
            </a:r>
          </a:p>
          <a:p>
            <a:r>
              <a:rPr lang="cs-CZ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ND</a:t>
            </a:r>
            <a:r>
              <a:rPr lang="cs-CZ" dirty="0" smtClean="0"/>
              <a:t> (Národní divadlo)</a:t>
            </a:r>
          </a:p>
          <a:p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ODS</a:t>
            </a:r>
            <a:r>
              <a:rPr lang="cs-CZ" dirty="0" smtClean="0"/>
              <a:t> (Občanská demokratická strana), </a:t>
            </a:r>
            <a:r>
              <a:rPr lang="cs-CZ" b="1" dirty="0" smtClean="0">
                <a:solidFill>
                  <a:srgbClr val="00B0F0"/>
                </a:solidFill>
              </a:rPr>
              <a:t>OH</a:t>
            </a:r>
            <a:r>
              <a:rPr lang="cs-CZ" dirty="0" smtClean="0"/>
              <a:t> (olympijské hry)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PC</a:t>
            </a:r>
            <a:r>
              <a:rPr lang="cs-CZ" dirty="0" smtClean="0"/>
              <a:t> (personal computer), </a:t>
            </a:r>
            <a:r>
              <a:rPr lang="cs-CZ" b="1" dirty="0" smtClean="0">
                <a:solidFill>
                  <a:srgbClr val="FFC000"/>
                </a:solidFill>
              </a:rPr>
              <a:t>př. n. l. </a:t>
            </a:r>
            <a:r>
              <a:rPr lang="cs-CZ" dirty="0" smtClean="0"/>
              <a:t>(před naším letopočtem)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77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- pokračování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RD</a:t>
            </a:r>
            <a:r>
              <a:rPr lang="cs-CZ" dirty="0" smtClean="0"/>
              <a:t> (rodinný dům)</a:t>
            </a:r>
          </a:p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SOS</a:t>
            </a:r>
            <a:r>
              <a:rPr lang="cs-CZ" dirty="0" smtClean="0"/>
              <a:t> (save our souls – paste naše duše), </a:t>
            </a:r>
            <a:r>
              <a:rPr lang="cs-CZ" dirty="0" smtClean="0">
                <a:solidFill>
                  <a:srgbClr val="00B0F0"/>
                </a:solidFill>
              </a:rPr>
              <a:t>SMS</a:t>
            </a:r>
            <a:r>
              <a:rPr lang="cs-CZ" dirty="0" smtClean="0"/>
              <a:t> (short message service/system)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TZ</a:t>
            </a:r>
            <a:r>
              <a:rPr lang="cs-CZ" dirty="0" smtClean="0"/>
              <a:t> (trestní zákon), </a:t>
            </a:r>
            <a:r>
              <a:rPr lang="cs-CZ" dirty="0" smtClean="0">
                <a:solidFill>
                  <a:srgbClr val="FF0000"/>
                </a:solidFill>
              </a:rPr>
              <a:t>tzv.</a:t>
            </a:r>
            <a:r>
              <a:rPr lang="cs-CZ" dirty="0" smtClean="0"/>
              <a:t> (tak zvaně), </a:t>
            </a:r>
            <a:r>
              <a:rPr lang="cs-CZ" dirty="0" smtClean="0">
                <a:solidFill>
                  <a:srgbClr val="00B050"/>
                </a:solidFill>
              </a:rPr>
              <a:t>TANAP</a:t>
            </a:r>
            <a:r>
              <a:rPr lang="cs-CZ" dirty="0" smtClean="0"/>
              <a:t> (Tatranský národní park)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UK</a:t>
            </a:r>
            <a:r>
              <a:rPr lang="cs-CZ" dirty="0" smtClean="0"/>
              <a:t> (Univerzita </a:t>
            </a:r>
            <a:r>
              <a:rPr lang="cs-CZ" dirty="0"/>
              <a:t>K</a:t>
            </a:r>
            <a:r>
              <a:rPr lang="cs-CZ" dirty="0" smtClean="0"/>
              <a:t>arlova), </a:t>
            </a:r>
            <a:r>
              <a:rPr lang="cs-CZ" dirty="0" smtClean="0">
                <a:solidFill>
                  <a:srgbClr val="002060"/>
                </a:solidFill>
              </a:rPr>
              <a:t>UNESCO</a:t>
            </a:r>
            <a:r>
              <a:rPr lang="cs-CZ" dirty="0" smtClean="0"/>
              <a:t> (United Nations Educational, Scientific and Cultural Organization), </a:t>
            </a:r>
            <a:r>
              <a:rPr lang="cs-CZ" dirty="0" smtClean="0">
                <a:solidFill>
                  <a:srgbClr val="7030A0"/>
                </a:solidFill>
              </a:rPr>
              <a:t>USA</a:t>
            </a:r>
            <a:r>
              <a:rPr lang="cs-CZ" dirty="0" smtClean="0"/>
              <a:t> (United States of America)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VŠ</a:t>
            </a:r>
            <a:r>
              <a:rPr lang="cs-CZ" dirty="0" smtClean="0"/>
              <a:t> (vysoká škola), </a:t>
            </a:r>
            <a:r>
              <a:rPr lang="cs-CZ" dirty="0" smtClean="0">
                <a:solidFill>
                  <a:srgbClr val="00B0F0"/>
                </a:solidFill>
              </a:rPr>
              <a:t>voj.</a:t>
            </a:r>
            <a:r>
              <a:rPr lang="cs-CZ" dirty="0" smtClean="0"/>
              <a:t> (voják),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VIP</a:t>
            </a:r>
            <a:r>
              <a:rPr lang="cs-CZ" dirty="0" smtClean="0"/>
              <a:t> (very important person)</a:t>
            </a:r>
          </a:p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www</a:t>
            </a:r>
            <a:r>
              <a:rPr lang="cs-CZ" dirty="0" smtClean="0"/>
              <a:t> (world wide web)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ZOH </a:t>
            </a:r>
            <a:r>
              <a:rPr lang="cs-CZ" dirty="0" smtClean="0"/>
              <a:t>(zimní olympijské hry), </a:t>
            </a:r>
            <a:r>
              <a:rPr lang="cs-CZ" dirty="0" smtClean="0">
                <a:solidFill>
                  <a:srgbClr val="FF0000"/>
                </a:solidFill>
              </a:rPr>
              <a:t>ZUŠ</a:t>
            </a:r>
            <a:r>
              <a:rPr lang="cs-CZ" dirty="0" smtClean="0"/>
              <a:t> (základní umělecká škola)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84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itchFamily="34" charset="0"/>
              </a:rPr>
              <a:t>HARTMANNOVÁ, V. a kol. </a:t>
            </a:r>
            <a:r>
              <a:rPr lang="cs-CZ" i="1" dirty="0">
                <a:latin typeface="Calibri" pitchFamily="34" charset="0"/>
              </a:rPr>
              <a:t>Pravidla českého pravopisu</a:t>
            </a:r>
            <a:r>
              <a:rPr lang="cs-CZ" dirty="0">
                <a:latin typeface="Calibri" pitchFamily="34" charset="0"/>
              </a:rPr>
              <a:t>. 5. vyd. Olomouc: Nakladatelství Olomouc, 2001. ISBN 80-7182-073-3. </a:t>
            </a:r>
          </a:p>
          <a:p>
            <a:r>
              <a:rPr lang="cs-CZ" dirty="0">
                <a:latin typeface="Calibri" pitchFamily="34" charset="0"/>
              </a:rPr>
              <a:t>Obrázky:Klipart Microsoft Office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65317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26119087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827584" y="4293096"/>
            <a:ext cx="7632848" cy="15841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 smtClean="0">
                <a:solidFill>
                  <a:schemeClr val="tx1"/>
                </a:solidFill>
              </a:rPr>
              <a:t>Do křížovky doplňte slovo, jehož písmeno je ve zkratce zvýrazněno.</a:t>
            </a:r>
          </a:p>
          <a:p>
            <a:pPr algn="ctr"/>
            <a:r>
              <a:rPr lang="cs-CZ" b="1" dirty="0" smtClean="0">
                <a:solidFill>
                  <a:schemeClr val="tx1"/>
                </a:solidFill>
              </a:rPr>
              <a:t>1. A</a:t>
            </a:r>
            <a:r>
              <a:rPr lang="cs-CZ" b="1" dirty="0" smtClean="0">
                <a:solidFill>
                  <a:srgbClr val="FF0000"/>
                </a:solidFill>
              </a:rPr>
              <a:t>R</a:t>
            </a:r>
            <a:r>
              <a:rPr lang="cs-CZ" b="1" dirty="0" smtClean="0">
                <a:solidFill>
                  <a:schemeClr val="tx1"/>
                </a:solidFill>
              </a:rPr>
              <a:t>O, 2. ZO</a:t>
            </a:r>
            <a:r>
              <a:rPr lang="cs-CZ" b="1" dirty="0" smtClean="0">
                <a:solidFill>
                  <a:srgbClr val="FF0000"/>
                </a:solidFill>
              </a:rPr>
              <a:t>H</a:t>
            </a:r>
            <a:r>
              <a:rPr lang="cs-CZ" b="1" dirty="0" smtClean="0">
                <a:solidFill>
                  <a:schemeClr val="tx1"/>
                </a:solidFill>
              </a:rPr>
              <a:t>, 3. </a:t>
            </a:r>
            <a:r>
              <a:rPr lang="cs-CZ" b="1" dirty="0" smtClean="0">
                <a:solidFill>
                  <a:srgbClr val="FF0000"/>
                </a:solidFill>
              </a:rPr>
              <a:t>sv</a:t>
            </a:r>
            <a:r>
              <a:rPr lang="cs-CZ" b="1" dirty="0" smtClean="0">
                <a:solidFill>
                  <a:schemeClr val="tx1"/>
                </a:solidFill>
              </a:rPr>
              <a:t>., 4. </a:t>
            </a:r>
            <a:r>
              <a:rPr lang="cs-CZ" b="1" dirty="0" smtClean="0">
                <a:solidFill>
                  <a:srgbClr val="FF0000"/>
                </a:solidFill>
              </a:rPr>
              <a:t>gen</a:t>
            </a:r>
            <a:r>
              <a:rPr lang="cs-CZ" b="1" dirty="0" smtClean="0">
                <a:solidFill>
                  <a:schemeClr val="tx1"/>
                </a:solidFill>
              </a:rPr>
              <a:t>., 5. V</a:t>
            </a:r>
            <a:r>
              <a:rPr lang="cs-CZ" b="1" dirty="0" smtClean="0">
                <a:solidFill>
                  <a:srgbClr val="FF0000"/>
                </a:solidFill>
              </a:rPr>
              <a:t>Z</a:t>
            </a:r>
            <a:r>
              <a:rPr lang="cs-CZ" b="1" dirty="0" smtClean="0">
                <a:solidFill>
                  <a:schemeClr val="tx1"/>
                </a:solidFill>
              </a:rPr>
              <a:t>P, 6. </a:t>
            </a:r>
            <a:r>
              <a:rPr lang="cs-CZ" b="1" dirty="0" smtClean="0">
                <a:solidFill>
                  <a:srgbClr val="FF0000"/>
                </a:solidFill>
              </a:rPr>
              <a:t>Ing.</a:t>
            </a:r>
          </a:p>
        </p:txBody>
      </p:sp>
    </p:spTree>
    <p:extLst>
      <p:ext uri="{BB962C8B-B14F-4D97-AF65-F5344CB8AC3E}">
        <p14:creationId xmlns:p14="http://schemas.microsoft.com/office/powerpoint/2010/main" xmlns="" val="639929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4715881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Y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Á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827584" y="4293096"/>
            <a:ext cx="7632848" cy="15841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 smtClean="0">
                <a:solidFill>
                  <a:schemeClr val="tx1"/>
                </a:solidFill>
              </a:rPr>
              <a:t>Do křížovky doplňte slovo, jehož písmeno je ve zkratce zvýrazněno.</a:t>
            </a:r>
          </a:p>
          <a:p>
            <a:pPr algn="ctr"/>
            <a:r>
              <a:rPr lang="cs-CZ" b="1" dirty="0" smtClean="0">
                <a:solidFill>
                  <a:schemeClr val="tx1"/>
                </a:solidFill>
              </a:rPr>
              <a:t>1. A</a:t>
            </a:r>
            <a:r>
              <a:rPr lang="cs-CZ" b="1" dirty="0" smtClean="0">
                <a:solidFill>
                  <a:srgbClr val="FF0000"/>
                </a:solidFill>
              </a:rPr>
              <a:t>R</a:t>
            </a:r>
            <a:r>
              <a:rPr lang="cs-CZ" b="1" dirty="0" smtClean="0">
                <a:solidFill>
                  <a:schemeClr val="tx1"/>
                </a:solidFill>
              </a:rPr>
              <a:t>O, 2. ZO</a:t>
            </a:r>
            <a:r>
              <a:rPr lang="cs-CZ" b="1" dirty="0" smtClean="0">
                <a:solidFill>
                  <a:srgbClr val="FF0000"/>
                </a:solidFill>
              </a:rPr>
              <a:t>H</a:t>
            </a:r>
            <a:r>
              <a:rPr lang="cs-CZ" b="1" dirty="0" smtClean="0">
                <a:solidFill>
                  <a:schemeClr val="tx1"/>
                </a:solidFill>
              </a:rPr>
              <a:t>, 3. </a:t>
            </a:r>
            <a:r>
              <a:rPr lang="cs-CZ" b="1" dirty="0" smtClean="0">
                <a:solidFill>
                  <a:srgbClr val="FF0000"/>
                </a:solidFill>
              </a:rPr>
              <a:t>sv</a:t>
            </a:r>
            <a:r>
              <a:rPr lang="cs-CZ" b="1" dirty="0" smtClean="0">
                <a:solidFill>
                  <a:schemeClr val="tx1"/>
                </a:solidFill>
              </a:rPr>
              <a:t>., 4. </a:t>
            </a:r>
            <a:r>
              <a:rPr lang="cs-CZ" b="1" dirty="0" smtClean="0">
                <a:solidFill>
                  <a:srgbClr val="FF0000"/>
                </a:solidFill>
              </a:rPr>
              <a:t>gen</a:t>
            </a:r>
            <a:r>
              <a:rPr lang="cs-CZ" b="1" dirty="0" smtClean="0">
                <a:solidFill>
                  <a:schemeClr val="tx1"/>
                </a:solidFill>
              </a:rPr>
              <a:t>., 5. V</a:t>
            </a:r>
            <a:r>
              <a:rPr lang="cs-CZ" b="1" dirty="0" smtClean="0">
                <a:solidFill>
                  <a:srgbClr val="FF0000"/>
                </a:solidFill>
              </a:rPr>
              <a:t>Z</a:t>
            </a:r>
            <a:r>
              <a:rPr lang="cs-CZ" b="1" dirty="0" smtClean="0">
                <a:solidFill>
                  <a:schemeClr val="tx1"/>
                </a:solidFill>
              </a:rPr>
              <a:t>P, 6. </a:t>
            </a:r>
            <a:r>
              <a:rPr lang="cs-CZ" b="1" dirty="0" smtClean="0">
                <a:solidFill>
                  <a:srgbClr val="FF0000"/>
                </a:solidFill>
              </a:rPr>
              <a:t>Ing.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643306" y="6072206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KDO JE TO ERAGON?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xmlns="" val="25508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Eragon</a:t>
            </a:r>
            <a:r>
              <a:rPr lang="cs-CZ" dirty="0" smtClean="0"/>
              <a:t> je jméno hlavního hrdiny fantasy románu </a:t>
            </a:r>
            <a:r>
              <a:rPr lang="cs-CZ" dirty="0" err="1" smtClean="0"/>
              <a:t>Christophera</a:t>
            </a:r>
            <a:r>
              <a:rPr lang="cs-CZ" dirty="0" smtClean="0"/>
              <a:t> </a:t>
            </a:r>
            <a:r>
              <a:rPr lang="cs-CZ" dirty="0" err="1" smtClean="0"/>
              <a:t>Paoliniho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 descr="C:\Users\jitulis\AppData\Local\Microsoft\Windows\Temporary Internet Files\Content.IE5\JEM69A9V\MC90028083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3457" y="2684352"/>
            <a:ext cx="4867633" cy="38620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zkracování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Zkracujeme obvykle ta slova,  která se často vykytují.</a:t>
            </a:r>
          </a:p>
          <a:p>
            <a:r>
              <a:rPr lang="cs-CZ" dirty="0" smtClean="0"/>
              <a:t>Vypisujeme: </a:t>
            </a:r>
            <a:endParaRPr lang="cs-CZ" dirty="0" smtClean="0"/>
          </a:p>
          <a:p>
            <a:pPr lvl="1"/>
            <a:r>
              <a:rPr lang="cs-CZ" sz="3200" dirty="0" smtClean="0"/>
              <a:t>první písmeno slova (</a:t>
            </a:r>
            <a:r>
              <a:rPr lang="cs-CZ" sz="3200" b="1" dirty="0" smtClean="0">
                <a:solidFill>
                  <a:srgbClr val="00B0F0"/>
                </a:solidFill>
              </a:rPr>
              <a:t>p.</a:t>
            </a:r>
            <a:r>
              <a:rPr lang="cs-CZ" sz="3200" dirty="0" smtClean="0">
                <a:solidFill>
                  <a:srgbClr val="00B0F0"/>
                </a:solidFill>
              </a:rPr>
              <a:t> - pan, </a:t>
            </a:r>
            <a:r>
              <a:rPr lang="cs-CZ" sz="3200" b="1" dirty="0" smtClean="0">
                <a:solidFill>
                  <a:srgbClr val="00B0F0"/>
                </a:solidFill>
              </a:rPr>
              <a:t>s.</a:t>
            </a:r>
            <a:r>
              <a:rPr lang="cs-CZ" sz="3200" dirty="0" smtClean="0">
                <a:solidFill>
                  <a:srgbClr val="00B0F0"/>
                </a:solidFill>
              </a:rPr>
              <a:t> - strana</a:t>
            </a:r>
            <a:r>
              <a:rPr lang="cs-CZ" sz="3200" dirty="0" smtClean="0"/>
              <a:t>),</a:t>
            </a:r>
          </a:p>
          <a:p>
            <a:pPr lvl="1"/>
            <a:r>
              <a:rPr lang="cs-CZ" sz="3200" dirty="0"/>
              <a:t>p</a:t>
            </a:r>
            <a:r>
              <a:rPr lang="cs-CZ" sz="3200" dirty="0" smtClean="0"/>
              <a:t>rvní písmeno slov daného spojení                                   (</a:t>
            </a:r>
            <a:r>
              <a:rPr lang="cs-CZ" sz="3200" b="1" dirty="0" smtClean="0">
                <a:solidFill>
                  <a:srgbClr val="00B0F0"/>
                </a:solidFill>
              </a:rPr>
              <a:t>j. č. </a:t>
            </a:r>
            <a:r>
              <a:rPr lang="cs-CZ" sz="3200" dirty="0" smtClean="0">
                <a:solidFill>
                  <a:srgbClr val="00B0F0"/>
                </a:solidFill>
              </a:rPr>
              <a:t>-</a:t>
            </a:r>
            <a:r>
              <a:rPr lang="cs-CZ" sz="3200" b="1" dirty="0" smtClean="0">
                <a:solidFill>
                  <a:srgbClr val="00B0F0"/>
                </a:solidFill>
              </a:rPr>
              <a:t> </a:t>
            </a:r>
            <a:r>
              <a:rPr lang="cs-CZ" sz="3200" dirty="0" smtClean="0">
                <a:solidFill>
                  <a:srgbClr val="00B0F0"/>
                </a:solidFill>
              </a:rPr>
              <a:t>jednotné číslo, </a:t>
            </a:r>
            <a:r>
              <a:rPr lang="cs-CZ" sz="3200" b="1" dirty="0" smtClean="0">
                <a:solidFill>
                  <a:srgbClr val="00B0F0"/>
                </a:solidFill>
              </a:rPr>
              <a:t>a. s. </a:t>
            </a:r>
            <a:r>
              <a:rPr lang="cs-CZ" sz="3200" dirty="0" smtClean="0">
                <a:solidFill>
                  <a:srgbClr val="00B0F0"/>
                </a:solidFill>
              </a:rPr>
              <a:t>- akciová společnost</a:t>
            </a:r>
            <a:r>
              <a:rPr lang="cs-CZ" sz="3200" dirty="0" smtClean="0"/>
              <a:t>),</a:t>
            </a:r>
          </a:p>
          <a:p>
            <a:pPr lvl="1"/>
            <a:r>
              <a:rPr lang="cs-CZ" sz="3200" dirty="0"/>
              <a:t>p</a:t>
            </a:r>
            <a:r>
              <a:rPr lang="cs-CZ" sz="3200" dirty="0" smtClean="0"/>
              <a:t>očáteční skupinu písmen (</a:t>
            </a:r>
            <a:r>
              <a:rPr lang="cs-CZ" sz="3200" b="1" dirty="0" smtClean="0">
                <a:solidFill>
                  <a:srgbClr val="00B0F0"/>
                </a:solidFill>
              </a:rPr>
              <a:t>sl.</a:t>
            </a:r>
            <a:r>
              <a:rPr lang="cs-CZ" sz="3200" dirty="0" smtClean="0">
                <a:solidFill>
                  <a:srgbClr val="00B0F0"/>
                </a:solidFill>
              </a:rPr>
              <a:t> - slečna,                        </a:t>
            </a:r>
            <a:r>
              <a:rPr lang="cs-CZ" sz="3200" b="1" dirty="0" smtClean="0">
                <a:solidFill>
                  <a:srgbClr val="00B0F0"/>
                </a:solidFill>
              </a:rPr>
              <a:t>pod.</a:t>
            </a:r>
            <a:r>
              <a:rPr lang="cs-CZ" sz="3200" dirty="0" smtClean="0">
                <a:solidFill>
                  <a:srgbClr val="00B0F0"/>
                </a:solidFill>
              </a:rPr>
              <a:t> - podobně, </a:t>
            </a:r>
            <a:r>
              <a:rPr lang="cs-CZ" sz="3200" b="1" dirty="0" smtClean="0">
                <a:solidFill>
                  <a:srgbClr val="00B0F0"/>
                </a:solidFill>
              </a:rPr>
              <a:t>str.</a:t>
            </a:r>
            <a:r>
              <a:rPr lang="cs-CZ" sz="3200" dirty="0" smtClean="0">
                <a:solidFill>
                  <a:srgbClr val="00B0F0"/>
                </a:solidFill>
              </a:rPr>
              <a:t> - strana</a:t>
            </a:r>
            <a:r>
              <a:rPr lang="cs-CZ" sz="3200" dirty="0" smtClean="0"/>
              <a:t>).</a:t>
            </a:r>
          </a:p>
          <a:p>
            <a:pPr marL="457200" lvl="1" indent="0">
              <a:buNone/>
            </a:pPr>
            <a:r>
              <a:rPr lang="cs-CZ" sz="3200" dirty="0" smtClean="0"/>
              <a:t>Za zkratkou vždy píšeme tečku.</a:t>
            </a:r>
          </a:p>
          <a:p>
            <a:r>
              <a:rPr lang="cs-CZ" dirty="0" smtClean="0"/>
              <a:t>Vypisujeme první a poslední písmeno (</a:t>
            </a:r>
            <a:r>
              <a:rPr lang="cs-CZ" b="1" dirty="0" smtClean="0">
                <a:solidFill>
                  <a:srgbClr val="00B0F0"/>
                </a:solidFill>
              </a:rPr>
              <a:t>pí</a:t>
            </a:r>
            <a:r>
              <a:rPr lang="cs-CZ" dirty="0" smtClean="0">
                <a:solidFill>
                  <a:srgbClr val="00B0F0"/>
                </a:solidFill>
              </a:rPr>
              <a:t> – paní, </a:t>
            </a:r>
            <a:r>
              <a:rPr lang="cs-CZ" b="1" dirty="0" smtClean="0">
                <a:solidFill>
                  <a:srgbClr val="00B0F0"/>
                </a:solidFill>
              </a:rPr>
              <a:t>fy</a:t>
            </a:r>
            <a:r>
              <a:rPr lang="cs-CZ" dirty="0" smtClean="0">
                <a:solidFill>
                  <a:srgbClr val="00B0F0"/>
                </a:solidFill>
              </a:rPr>
              <a:t> – firmy</a:t>
            </a:r>
            <a:r>
              <a:rPr lang="cs-CZ" dirty="0" smtClean="0"/>
              <a:t>). V tomto případě tečku nepíšeme.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153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Tituly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Rozpoznáš, jaký titul by mohly mít vyobrazené osoby?</a:t>
            </a:r>
          </a:p>
          <a:p>
            <a:r>
              <a:rPr lang="cs-CZ" dirty="0" smtClean="0"/>
              <a:t>Umíš zkratky těchto titulů napsat?</a:t>
            </a:r>
            <a:endParaRPr lang="cs-CZ" dirty="0"/>
          </a:p>
        </p:txBody>
      </p:sp>
      <p:pic>
        <p:nvPicPr>
          <p:cNvPr id="1027" name="Picture 3" descr="C:\Documents and Settings\svizelova\Local Settings\Temporary Internet Files\Content.IE5\0ZWBQH27\MC90023888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72816"/>
            <a:ext cx="1221638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svizelova\Local Settings\Temporary Internet Files\Content.IE5\0ZWBQH27\MC90034409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29742" y="4365105"/>
            <a:ext cx="1734617" cy="141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svizelova\Local Settings\Temporary Internet Files\Content.IE5\WNYDQ9ET\MC90025413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97066"/>
            <a:ext cx="1286561" cy="178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svizelova\Local Settings\Temporary Internet Files\Content.IE5\WNYDQ9ET\MC900434901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539787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2923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cs-CZ" dirty="0" smtClean="0"/>
              <a:t>Řešení - tituly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Rozpoznáš, jaký titul by mohly mít vyobrazené osoby?</a:t>
            </a:r>
          </a:p>
          <a:p>
            <a:r>
              <a:rPr lang="cs-CZ" dirty="0" smtClean="0"/>
              <a:t>Umíš je napsat?</a:t>
            </a:r>
          </a:p>
          <a:p>
            <a:pPr marL="0" indent="0">
              <a:buNone/>
            </a:pPr>
            <a:r>
              <a:rPr lang="cs-CZ" dirty="0" smtClean="0"/>
              <a:t>MUDr.</a:t>
            </a:r>
          </a:p>
          <a:p>
            <a:pPr marL="0" indent="0">
              <a:buNone/>
            </a:pPr>
            <a:r>
              <a:rPr lang="cs-CZ" dirty="0" smtClean="0"/>
              <a:t>Mgr.</a:t>
            </a:r>
          </a:p>
          <a:p>
            <a:pPr marL="0" indent="0">
              <a:buNone/>
            </a:pPr>
            <a:r>
              <a:rPr lang="cs-CZ" dirty="0" smtClean="0"/>
              <a:t>Ing.</a:t>
            </a:r>
          </a:p>
          <a:p>
            <a:pPr marL="0" indent="0">
              <a:buNone/>
            </a:pPr>
            <a:r>
              <a:rPr lang="cs-CZ" dirty="0" smtClean="0"/>
              <a:t>JUDr.</a:t>
            </a:r>
            <a:endParaRPr lang="cs-CZ" dirty="0"/>
          </a:p>
        </p:txBody>
      </p:sp>
      <p:pic>
        <p:nvPicPr>
          <p:cNvPr id="1027" name="Picture 3" descr="C:\Documents and Settings\svizelova\Local Settings\Temporary Internet Files\Content.IE5\0ZWBQH27\MC90023888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72816"/>
            <a:ext cx="1221638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427983" y="1268760"/>
            <a:ext cx="4468173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MUDr.</a:t>
            </a:r>
            <a:endParaRPr lang="cs-CZ" sz="2400" b="1" dirty="0"/>
          </a:p>
        </p:txBody>
      </p:sp>
      <p:pic>
        <p:nvPicPr>
          <p:cNvPr id="1029" name="Picture 5" descr="C:\Documents and Settings\svizelova\Local Settings\Temporary Internet Files\Content.IE5\0ZWBQH27\MC90034409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3296" y="4889063"/>
            <a:ext cx="1734617" cy="141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svizelova\Local Settings\Temporary Internet Files\Content.IE5\WNYDQ9ET\MC90025413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97066"/>
            <a:ext cx="1286561" cy="178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svizelova\Local Settings\Temporary Internet Files\Content.IE5\WNYDQ9ET\MC900434901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3071" y="2079391"/>
            <a:ext cx="2019901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788562" y="1685756"/>
            <a:ext cx="888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Mgr.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427984" y="3997066"/>
            <a:ext cx="1048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Ing.</a:t>
            </a:r>
            <a:endParaRPr lang="cs-CZ" sz="24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7251535" y="4725144"/>
            <a:ext cx="1644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    JUDr.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xmlns="" val="27261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Věděl bys, co znamenají tituly?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2123728" y="2132856"/>
            <a:ext cx="1296144" cy="122413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MVDr.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6156176" y="2060848"/>
            <a:ext cx="1512168" cy="136815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CSc.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930761" y="3794415"/>
            <a:ext cx="1656184" cy="16561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RNDr.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>
            <a:off x="3563888" y="3023489"/>
            <a:ext cx="1872208" cy="172819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akad malíř.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5868144" y="4751680"/>
            <a:ext cx="1656184" cy="12696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6307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ál 7"/>
          <p:cNvSpPr/>
          <p:nvPr/>
        </p:nvSpPr>
        <p:spPr>
          <a:xfrm>
            <a:off x="3563888" y="3023489"/>
            <a:ext cx="1872208" cy="172819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prstClr val="black"/>
                </a:solidFill>
              </a:rPr>
              <a:t>akad. malíř</a:t>
            </a:r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930761" y="3794415"/>
            <a:ext cx="1656184" cy="16561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prstClr val="black"/>
                </a:solidFill>
              </a:rPr>
              <a:t>RNDr.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/>
          </a:bodyPr>
          <a:lstStyle/>
          <a:p>
            <a:r>
              <a:rPr lang="cs-CZ" dirty="0" smtClean="0"/>
              <a:t>CSc. - kandidát věd. Titul CSc. uvádíme za jménem, ostatní tituly před jménem (Mgr. Pavel Novák, CSc.).</a:t>
            </a:r>
          </a:p>
          <a:p>
            <a:r>
              <a:rPr lang="cs-CZ" dirty="0" smtClean="0"/>
              <a:t>RNDr. - doktor přírodních věd</a:t>
            </a:r>
          </a:p>
          <a:p>
            <a:r>
              <a:rPr lang="cs-CZ" dirty="0" smtClean="0"/>
              <a:t>akad. malíř – akademický malíř</a:t>
            </a:r>
            <a:endParaRPr lang="cs-CZ" dirty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MVDr. – doktor veterinární medicíny</a:t>
            </a:r>
          </a:p>
          <a:p>
            <a:r>
              <a:rPr lang="cs-CZ" dirty="0" smtClean="0"/>
              <a:t>DiS. – diplomovaný specialista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7524328" y="5234575"/>
            <a:ext cx="1296144" cy="122413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prstClr val="black"/>
                </a:solidFill>
              </a:rPr>
              <a:t>MVDr.</a:t>
            </a:r>
          </a:p>
        </p:txBody>
      </p:sp>
      <p:sp>
        <p:nvSpPr>
          <p:cNvPr id="5" name="Ovál 4"/>
          <p:cNvSpPr/>
          <p:nvPr/>
        </p:nvSpPr>
        <p:spPr>
          <a:xfrm>
            <a:off x="7429520" y="2428868"/>
            <a:ext cx="1512168" cy="136815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prstClr val="black"/>
                </a:solidFill>
              </a:rPr>
              <a:t>CSc.</a:t>
            </a:r>
          </a:p>
        </p:txBody>
      </p:sp>
      <p:sp>
        <p:nvSpPr>
          <p:cNvPr id="7" name="Ovál 6"/>
          <p:cNvSpPr/>
          <p:nvPr/>
        </p:nvSpPr>
        <p:spPr>
          <a:xfrm>
            <a:off x="5857884" y="3571876"/>
            <a:ext cx="1728192" cy="1512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40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952</Words>
  <Application>Microsoft Office PowerPoint</Application>
  <PresentationFormat>Předvádění na obrazovce (4:3)</PresentationFormat>
  <Paragraphs>187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Zkratky a zkratková slova</vt:lpstr>
      <vt:lpstr>Křížovka</vt:lpstr>
      <vt:lpstr>Křížovka</vt:lpstr>
      <vt:lpstr>Řešení</vt:lpstr>
      <vt:lpstr>Pravidla zkracování</vt:lpstr>
      <vt:lpstr>Tituly</vt:lpstr>
      <vt:lpstr>Řešení - tituly</vt:lpstr>
      <vt:lpstr>Věděl bys, co znamenají tituly?</vt:lpstr>
      <vt:lpstr>Řešení</vt:lpstr>
      <vt:lpstr>Zkratková slova</vt:lpstr>
      <vt:lpstr>Řešení</vt:lpstr>
      <vt:lpstr>Dokázal bys k některým písmenům abecedy vymyslet zkratku nebo zkratkové slovo?</vt:lpstr>
      <vt:lpstr>Řešení</vt:lpstr>
      <vt:lpstr>Řešení - pokračování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24</cp:revision>
  <dcterms:created xsi:type="dcterms:W3CDTF">2013-04-16T07:06:39Z</dcterms:created>
  <dcterms:modified xsi:type="dcterms:W3CDTF">2013-12-10T06:09:33Z</dcterms:modified>
</cp:coreProperties>
</file>