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14"/>
  </p:notesMasterIdLst>
  <p:sldIdLst>
    <p:sldId id="263" r:id="rId2"/>
    <p:sldId id="256" r:id="rId3"/>
    <p:sldId id="257" r:id="rId4"/>
    <p:sldId id="259" r:id="rId5"/>
    <p:sldId id="261" r:id="rId6"/>
    <p:sldId id="265" r:id="rId7"/>
    <p:sldId id="266" r:id="rId8"/>
    <p:sldId id="260" r:id="rId9"/>
    <p:sldId id="262" r:id="rId10"/>
    <p:sldId id="267" r:id="rId11"/>
    <p:sldId id="268" r:id="rId12"/>
    <p:sldId id="264" r:id="rId13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164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0D5B111-FF6C-4564-8840-BF1446ED5035}" type="datetimeFigureOut">
              <a:rPr lang="cs-CZ"/>
              <a:pPr>
                <a:defRPr/>
              </a:pPr>
              <a:t>11.3.2013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dirty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08CDD657-2590-45C2-8403-E623754741F8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3487329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dirty="0" smtClean="0"/>
          </a:p>
        </p:txBody>
      </p:sp>
      <p:sp>
        <p:nvSpPr>
          <p:cNvPr id="1126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577DA85-2AC0-445F-8786-A72D6B5E1759}" type="slidenum">
              <a:rPr lang="cs-CZ" smtClean="0"/>
              <a:pPr/>
              <a:t>1</a:t>
            </a:fld>
            <a:endParaRPr lang="cs-CZ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CDD657-2590-45C2-8403-E623754741F8}" type="slidenum">
              <a:rPr lang="cs-CZ" smtClean="0"/>
              <a:pPr>
                <a:defRPr/>
              </a:pPr>
              <a:t>10</a:t>
            </a:fld>
            <a:endParaRPr lang="cs-CZ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CDD657-2590-45C2-8403-E623754741F8}" type="slidenum">
              <a:rPr lang="cs-CZ" smtClean="0"/>
              <a:pPr>
                <a:defRPr/>
              </a:pPr>
              <a:t>11</a:t>
            </a:fld>
            <a:endParaRPr lang="cs-CZ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CDD657-2590-45C2-8403-E623754741F8}" type="slidenum">
              <a:rPr lang="cs-CZ" smtClean="0"/>
              <a:pPr>
                <a:defRPr/>
              </a:pPr>
              <a:t>12</a:t>
            </a:fld>
            <a:endParaRPr lang="cs-CZ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dirty="0" smtClean="0"/>
          </a:p>
        </p:txBody>
      </p:sp>
      <p:sp>
        <p:nvSpPr>
          <p:cNvPr id="1229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7F24A12-00FF-4D7B-9E0D-70D366282978}" type="slidenum">
              <a:rPr lang="cs-CZ" smtClean="0"/>
              <a:pPr/>
              <a:t>2</a:t>
            </a:fld>
            <a:endParaRPr lang="cs-CZ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dirty="0" smtClean="0"/>
          </a:p>
        </p:txBody>
      </p:sp>
      <p:sp>
        <p:nvSpPr>
          <p:cNvPr id="1331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69F9C17-FF9D-4E64-A052-C51F2666089E}" type="slidenum">
              <a:rPr lang="cs-CZ" smtClean="0"/>
              <a:pPr/>
              <a:t>3</a:t>
            </a:fld>
            <a:endParaRPr lang="cs-CZ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dirty="0" smtClean="0"/>
          </a:p>
        </p:txBody>
      </p:sp>
      <p:sp>
        <p:nvSpPr>
          <p:cNvPr id="1434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0F3C911-5A79-45DD-A8FE-5B41ABF7BD25}" type="slidenum">
              <a:rPr lang="cs-CZ" smtClean="0"/>
              <a:pPr/>
              <a:t>4</a:t>
            </a:fld>
            <a:endParaRPr lang="cs-CZ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dirty="0" smtClean="0"/>
          </a:p>
        </p:txBody>
      </p:sp>
      <p:sp>
        <p:nvSpPr>
          <p:cNvPr id="1536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785BABF-7497-4EA7-96D7-1843A3D3E464}" type="slidenum">
              <a:rPr lang="cs-CZ" smtClean="0"/>
              <a:pPr/>
              <a:t>5</a:t>
            </a:fld>
            <a:endParaRPr lang="cs-CZ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CDD657-2590-45C2-8403-E623754741F8}" type="slidenum">
              <a:rPr lang="cs-CZ" smtClean="0"/>
              <a:pPr>
                <a:defRPr/>
              </a:pPr>
              <a:t>6</a:t>
            </a:fld>
            <a:endParaRPr lang="cs-CZ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CDD657-2590-45C2-8403-E623754741F8}" type="slidenum">
              <a:rPr lang="cs-CZ" smtClean="0"/>
              <a:pPr>
                <a:defRPr/>
              </a:pPr>
              <a:t>7</a:t>
            </a:fld>
            <a:endParaRPr lang="cs-CZ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dirty="0" smtClean="0"/>
          </a:p>
        </p:txBody>
      </p:sp>
      <p:sp>
        <p:nvSpPr>
          <p:cNvPr id="1638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42D913B-762F-45AC-9A3E-07E87E3C3B18}" type="slidenum">
              <a:rPr lang="cs-CZ" smtClean="0"/>
              <a:pPr/>
              <a:t>8</a:t>
            </a:fld>
            <a:endParaRPr lang="cs-CZ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dirty="0" smtClean="0"/>
          </a:p>
        </p:txBody>
      </p:sp>
      <p:sp>
        <p:nvSpPr>
          <p:cNvPr id="1741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C7B7394-9ECA-45A2-828F-DC4E01DF9A4D}" type="slidenum">
              <a:rPr lang="cs-CZ" smtClean="0"/>
              <a:pPr/>
              <a:t>9</a:t>
            </a:fld>
            <a:endParaRPr lang="cs-CZ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377588-8A7F-4428-8DA6-A9C54E36FC99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  <p:transition spd="slow" advTm="180000">
    <p:blinds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E9DDB0-B016-4E4A-BF76-8DF88DBED0D0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  <p:transition spd="slow" advTm="180000">
    <p:blinds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740E5-FA65-4D09-B35B-5B4115CF2F43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  <p:transition spd="slow" advTm="180000">
    <p:blinds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Nadpis, obsah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74893F-5ECF-4728-9D50-15B9C9B2A071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  <p:transition spd="slow" advTm="180000">
    <p:blinds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84D3F1-E2FF-4D37-93A1-BD11B0A4BB4C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  <p:transition spd="slow" advTm="180000">
    <p:blinds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3095F-D557-4C41-AE64-EF1974B77561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Tm="180000">
    <p:blinds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0AEF52-E41E-4ABD-A04C-928FEB20D2B9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  <p:transition spd="slow" advTm="180000">
    <p:blinds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8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CA374D-EE56-4A7E-8DE9-84C10DA3214D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  <p:transition spd="slow" advTm="180000">
    <p:blinds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4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EFF755-A78A-4D6E-9A3E-4FF35F7A6F89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  <p:transition spd="slow" advTm="180000">
    <p:blinds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4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864AFA-A2E6-425D-A56D-71C20740D4A1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  <p:transition spd="slow" advTm="180000">
    <p:blinds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01699-8666-4D63-A032-A626DCF0D6AF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  <p:transition spd="slow" advTm="180000">
    <p:blinds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cs-CZ" noProof="0" dirty="0" smtClean="0"/>
              <a:t>Klepnutím na ikonu přidáte obrázek.</a:t>
            </a:r>
            <a:endParaRPr lang="en-US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62F497-4BD6-4A3E-9F7C-210693754932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  <p:transition spd="slow" advTm="180000">
    <p:blinds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027" name="Zástupný symbol pro text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EF1CEDC3-38FD-4615-A49F-DA21DD33F532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</p:sldLayoutIdLst>
  <p:transition spd="slow" advTm="180000">
    <p:blinds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3" cstate="print">
            <a:lum bright="70000" contrast="-7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761256"/>
          </a:xfrm>
        </p:spPr>
        <p:txBody>
          <a:bodyPr/>
          <a:lstStyle/>
          <a:p>
            <a:pPr>
              <a:defRPr/>
            </a:pPr>
            <a:r>
              <a:rPr lang="cs-CZ" sz="3600" dirty="0" smtClean="0">
                <a:solidFill>
                  <a:schemeClr val="bg1"/>
                </a:solidFill>
                <a:latin typeface="Calibri" pitchFamily="34" charset="0"/>
              </a:rPr>
              <a:t>Psychologická próza - úvod</a:t>
            </a:r>
            <a:endParaRPr lang="cs-CZ" sz="36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075" name="Podnadpis 9"/>
          <p:cNvSpPr>
            <a:spLocks noGrp="1"/>
          </p:cNvSpPr>
          <p:nvPr>
            <p:ph type="subTitle" idx="1"/>
          </p:nvPr>
        </p:nvSpPr>
        <p:spPr>
          <a:xfrm>
            <a:off x="1371600" y="3332163"/>
            <a:ext cx="6400800" cy="1752600"/>
          </a:xfrm>
        </p:spPr>
        <p:txBody>
          <a:bodyPr/>
          <a:lstStyle/>
          <a:p>
            <a:endParaRPr lang="cs-CZ" dirty="0" smtClean="0"/>
          </a:p>
        </p:txBody>
      </p:sp>
      <p:sp>
        <p:nvSpPr>
          <p:cNvPr id="4" name="Obdélník 3"/>
          <p:cNvSpPr/>
          <p:nvPr/>
        </p:nvSpPr>
        <p:spPr>
          <a:xfrm>
            <a:off x="0" y="6092825"/>
            <a:ext cx="9144000" cy="76517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358775" y="6000769"/>
            <a:ext cx="84264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Calibri" pitchFamily="34" charset="0"/>
              </a:rPr>
              <a:t>Gymn</a:t>
            </a:r>
            <a:r>
              <a:rPr lang="cs-CZ" sz="2400" dirty="0">
                <a:solidFill>
                  <a:schemeClr val="bg1"/>
                </a:solidFill>
                <a:latin typeface="Calibri" pitchFamily="34" charset="0"/>
              </a:rPr>
              <a:t>ázium a Jazyková škola s právem státní jazykové zkoušky Zlín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727075" y="2349500"/>
            <a:ext cx="766921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66949079"/>
              </p:ext>
            </p:extLst>
          </p:nvPr>
        </p:nvGraphicFramePr>
        <p:xfrm>
          <a:off x="785786" y="2285992"/>
          <a:ext cx="7666515" cy="3662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  <a:latin typeface="Calibri" pitchFamily="34" charset="0"/>
                        </a:rPr>
                        <a:t>Tematická oblast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dirty="0" smtClean="0">
                          <a:latin typeface="Calibri" pitchFamily="34" charset="0"/>
                        </a:rPr>
                        <a:t>Literatura – Psychologická</a:t>
                      </a:r>
                      <a:r>
                        <a:rPr lang="cs-CZ" b="0" baseline="0" dirty="0" smtClean="0">
                          <a:latin typeface="Calibri" pitchFamily="34" charset="0"/>
                        </a:rPr>
                        <a:t> próza 1. poloviny 20. století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  <a:latin typeface="Calibri" pitchFamily="34" charset="0"/>
                        </a:rPr>
                        <a:t>Datum vytvoření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8.</a:t>
                      </a:r>
                      <a:r>
                        <a:rPr lang="cs-CZ" baseline="0" dirty="0" smtClean="0">
                          <a:latin typeface="Calibri" pitchFamily="34" charset="0"/>
                        </a:rPr>
                        <a:t> </a:t>
                      </a:r>
                      <a:r>
                        <a:rPr lang="cs-CZ" dirty="0" smtClean="0">
                          <a:latin typeface="Calibri" pitchFamily="34" charset="0"/>
                        </a:rPr>
                        <a:t>9. 2012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>
                          <a:latin typeface="Calibri" pitchFamily="34" charset="0"/>
                        </a:rPr>
                        <a:t>Ročník 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Calibri" pitchFamily="34" charset="0"/>
                        </a:rPr>
                        <a:t>3. ročník gymnázia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>
                          <a:latin typeface="Calibri" pitchFamily="34" charset="0"/>
                        </a:rPr>
                        <a:t>Stručný obsah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Psychologická próza – úvod,</a:t>
                      </a:r>
                      <a:r>
                        <a:rPr lang="cs-CZ" baseline="0" dirty="0" smtClean="0">
                          <a:latin typeface="Calibri" pitchFamily="34" charset="0"/>
                        </a:rPr>
                        <a:t> Egon Hostovský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</a:rPr>
                        <a:t>Způsob využití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Postupně procházíme listy prezentace. První strana je určena k práci žáků. Ostatní strany tvoří</a:t>
                      </a:r>
                      <a:r>
                        <a:rPr lang="cs-CZ" baseline="0" dirty="0" smtClean="0">
                          <a:latin typeface="Calibri" pitchFamily="34" charset="0"/>
                        </a:rPr>
                        <a:t> osnovu výkladu. Strana 6 vede žáky k </a:t>
                      </a:r>
                      <a:r>
                        <a:rPr lang="cs-CZ" baseline="0" dirty="0" smtClean="0">
                          <a:latin typeface="Calibri" pitchFamily="34" charset="0"/>
                        </a:rPr>
                        <a:t>zamyšlení. Na 10. straně jsou dvě otázky k zopakování učivo o Egonu </a:t>
                      </a:r>
                      <a:r>
                        <a:rPr lang="cs-CZ" baseline="0" dirty="0" err="1" smtClean="0">
                          <a:latin typeface="Calibri" pitchFamily="34" charset="0"/>
                        </a:rPr>
                        <a:t>Hostovském</a:t>
                      </a:r>
                      <a:r>
                        <a:rPr lang="cs-CZ" baseline="0" dirty="0" smtClean="0">
                          <a:latin typeface="Calibri" pitchFamily="34" charset="0"/>
                        </a:rPr>
                        <a:t>.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</a:rPr>
                        <a:t>Autor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Mgr. Martina Svízelová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</a:rPr>
                        <a:t>Kód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VY_32_INOVACE_15_CSVI11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10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0563" y="188913"/>
            <a:ext cx="774382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Tm="180000">
    <p:blinds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Otázky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50875" indent="-514350">
              <a:buFont typeface="+mj-lt"/>
              <a:buAutoNum type="arabicPeriod"/>
            </a:pPr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Proč Egon Hostovský emigroval?</a:t>
            </a:r>
          </a:p>
          <a:p>
            <a:pPr marL="650875" indent="-514350">
              <a:buFont typeface="+mj-lt"/>
              <a:buAutoNum type="arabicPeriod"/>
            </a:pPr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Jaká jsou témata jeho próz?</a:t>
            </a:r>
            <a:endParaRPr lang="cs-CZ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slow" advTm="180000">
    <p:blinds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Odpovědi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50875" indent="-514350">
              <a:buFont typeface="+mj-lt"/>
              <a:buAutoNum type="arabicPeriod"/>
            </a:pPr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Egon Hostovský měl židovský původ, proto opustil vlast.</a:t>
            </a:r>
          </a:p>
          <a:p>
            <a:pPr marL="650875" indent="-514350">
              <a:buFont typeface="+mj-lt"/>
              <a:buAutoNum type="arabicPeriod"/>
            </a:pPr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Tématy jsou židovství, emigrace, izolace jedince od okolního světa.</a:t>
            </a:r>
            <a:endParaRPr lang="cs-CZ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slow" advTm="180000">
    <p:blinds dir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 smtClean="0">
                <a:latin typeface="Calibri" pitchFamily="34" charset="0"/>
              </a:rPr>
              <a:t>Prameny</a:t>
            </a:r>
            <a:endParaRPr lang="cs-CZ" sz="4400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643602"/>
          </a:xfrm>
        </p:spPr>
        <p:txBody>
          <a:bodyPr/>
          <a:lstStyle/>
          <a:p>
            <a:r>
              <a:rPr lang="cs-CZ" sz="3500" dirty="0" smtClean="0">
                <a:solidFill>
                  <a:schemeClr val="bg1"/>
                </a:solidFill>
                <a:latin typeface="Calibri" pitchFamily="34" charset="0"/>
              </a:rPr>
              <a:t>PROKOP, V. </a:t>
            </a:r>
            <a:r>
              <a:rPr lang="cs-CZ" sz="3500" i="1" dirty="0" smtClean="0">
                <a:solidFill>
                  <a:schemeClr val="bg1"/>
                </a:solidFill>
                <a:latin typeface="Calibri" pitchFamily="34" charset="0"/>
              </a:rPr>
              <a:t>Přehled české literatury 20. století.</a:t>
            </a:r>
            <a:r>
              <a:rPr lang="cs-CZ" sz="3500" dirty="0" smtClean="0">
                <a:solidFill>
                  <a:schemeClr val="bg1"/>
                </a:solidFill>
                <a:latin typeface="Calibri" pitchFamily="34" charset="0"/>
              </a:rPr>
              <a:t> 1. vyd. Sokolov: O.K. – Soft, 2004.</a:t>
            </a:r>
          </a:p>
          <a:p>
            <a:r>
              <a:rPr lang="cs-CZ" sz="3500" dirty="0" smtClean="0">
                <a:solidFill>
                  <a:schemeClr val="bg1"/>
                </a:solidFill>
                <a:latin typeface="Calibri" pitchFamily="34" charset="0"/>
              </a:rPr>
              <a:t>HÁNOVÁ, E a kol. </a:t>
            </a:r>
            <a:r>
              <a:rPr lang="cs-CZ" sz="3500" i="1" dirty="0" smtClean="0">
                <a:solidFill>
                  <a:schemeClr val="bg1"/>
                </a:solidFill>
                <a:latin typeface="Calibri" pitchFamily="34" charset="0"/>
              </a:rPr>
              <a:t>Odmaturuj z literatury 1</a:t>
            </a:r>
            <a:r>
              <a:rPr lang="cs-CZ" sz="3500" dirty="0" smtClean="0">
                <a:solidFill>
                  <a:schemeClr val="bg1"/>
                </a:solidFill>
                <a:latin typeface="Calibri" pitchFamily="34" charset="0"/>
              </a:rPr>
              <a:t>. 3. vyd. Brno: Didaktis, 2004. ISBN 80-7358-016_0. </a:t>
            </a:r>
          </a:p>
        </p:txBody>
      </p:sp>
    </p:spTree>
  </p:cSld>
  <p:clrMapOvr>
    <a:masterClrMapping/>
  </p:clrMapOvr>
  <p:transition spd="slow" advTm="180000">
    <p:blinds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4400" u="sng" dirty="0" smtClean="0">
                <a:latin typeface="Calibri" pitchFamily="34" charset="0"/>
              </a:rPr>
              <a:t>Psychologická próza</a:t>
            </a:r>
            <a:endParaRPr lang="cs-CZ" sz="4400" dirty="0" smtClean="0">
              <a:latin typeface="Calibri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cs-CZ" sz="3600" dirty="0" smtClean="0">
                <a:solidFill>
                  <a:schemeClr val="bg1"/>
                </a:solidFill>
                <a:latin typeface="Calibri" pitchFamily="34" charset="0"/>
              </a:rPr>
              <a:t>Co si představuješ pod pojmem psychologická próza?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cs-CZ" sz="3600" dirty="0" smtClean="0">
                <a:solidFill>
                  <a:schemeClr val="bg1"/>
                </a:solidFill>
                <a:latin typeface="Calibri" pitchFamily="34" charset="0"/>
              </a:rPr>
              <a:t>O jakých tématech mohli autoři psát?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cs-CZ" sz="3600" dirty="0" smtClean="0">
                <a:solidFill>
                  <a:schemeClr val="bg1"/>
                </a:solidFill>
                <a:latin typeface="Calibri" pitchFamily="34" charset="0"/>
              </a:rPr>
              <a:t>Znáš nějaké pojmy z psychologie?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cs-CZ" sz="3600" dirty="0" smtClean="0">
                <a:solidFill>
                  <a:schemeClr val="bg1"/>
                </a:solidFill>
                <a:latin typeface="Calibri" pitchFamily="34" charset="0"/>
              </a:rPr>
              <a:t>Učení kterého psychologa ovlivnilo literaturu?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cs-CZ" sz="3600" dirty="0" smtClean="0">
                <a:solidFill>
                  <a:schemeClr val="bg1"/>
                </a:solidFill>
                <a:latin typeface="Calibri" pitchFamily="34" charset="0"/>
              </a:rPr>
              <a:t>Které světové autory zabývající se psychikou člověka znáš?</a:t>
            </a:r>
          </a:p>
        </p:txBody>
      </p:sp>
    </p:spTree>
  </p:cSld>
  <p:clrMapOvr>
    <a:masterClrMapping/>
  </p:clrMapOvr>
  <p:transition spd="slow" advTm="180000">
    <p:blinds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pPr eaLnBrk="1" hangingPunct="1">
              <a:defRPr/>
            </a:pPr>
            <a:r>
              <a:rPr lang="cs-CZ" sz="4400" dirty="0" smtClean="0">
                <a:latin typeface="Calibri" pitchFamily="34" charset="0"/>
              </a:rPr>
              <a:t>Psychologická próza - úvod</a:t>
            </a:r>
            <a:endParaRPr lang="cs-CZ" sz="4400" dirty="0">
              <a:latin typeface="Calibri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1196752"/>
            <a:ext cx="8229600" cy="6192688"/>
          </a:xfrm>
        </p:spPr>
        <p:txBody>
          <a:bodyPr/>
          <a:lstStyle/>
          <a:p>
            <a:pPr eaLnBrk="1" hangingPunct="1"/>
            <a:r>
              <a:rPr lang="cs-CZ" sz="2900" dirty="0" smtClean="0">
                <a:solidFill>
                  <a:schemeClr val="bg1"/>
                </a:solidFill>
                <a:latin typeface="Calibri" pitchFamily="34" charset="0"/>
              </a:rPr>
              <a:t>autoři se soustředili na duševní život jedince               a různé psychické úchylky</a:t>
            </a:r>
          </a:p>
          <a:p>
            <a:pPr eaLnBrk="1" hangingPunct="1"/>
            <a:r>
              <a:rPr lang="cs-CZ" sz="2900" dirty="0" smtClean="0">
                <a:solidFill>
                  <a:schemeClr val="bg1"/>
                </a:solidFill>
                <a:latin typeface="Calibri" pitchFamily="34" charset="0"/>
              </a:rPr>
              <a:t>tématem byl pocit osamění, nepochopení,  problémy dospívání, narušení psychiky</a:t>
            </a:r>
          </a:p>
          <a:p>
            <a:pPr eaLnBrk="1" hangingPunct="1"/>
            <a:r>
              <a:rPr lang="cs-CZ" sz="2900" dirty="0" smtClean="0">
                <a:solidFill>
                  <a:schemeClr val="bg1"/>
                </a:solidFill>
                <a:latin typeface="Calibri" pitchFamily="34" charset="0"/>
              </a:rPr>
              <a:t>pojmy z psychologie - oidipovský komplex, schizofrenie, psychická deprivace, behaviorismus</a:t>
            </a:r>
          </a:p>
          <a:p>
            <a:pPr eaLnBrk="1" hangingPunct="1"/>
            <a:r>
              <a:rPr lang="cs-CZ" sz="2900" dirty="0" smtClean="0">
                <a:solidFill>
                  <a:schemeClr val="bg1"/>
                </a:solidFill>
                <a:latin typeface="Calibri" pitchFamily="34" charset="0"/>
              </a:rPr>
              <a:t>na umění má vliv Freudova psychoanalýza</a:t>
            </a:r>
          </a:p>
          <a:p>
            <a:pPr eaLnBrk="1" hangingPunct="1"/>
            <a:r>
              <a:rPr lang="cs-CZ" sz="2900" dirty="0" smtClean="0">
                <a:solidFill>
                  <a:schemeClr val="bg1"/>
                </a:solidFill>
                <a:latin typeface="Calibri" pitchFamily="34" charset="0"/>
              </a:rPr>
              <a:t>na českou psychologickou literaturu působila díla Dostojevského, Kafky, Joyce, Prousta</a:t>
            </a:r>
          </a:p>
          <a:p>
            <a:pPr eaLnBrk="1" hangingPunct="1"/>
            <a:r>
              <a:rPr lang="cs-CZ" sz="2900" dirty="0" smtClean="0">
                <a:solidFill>
                  <a:schemeClr val="bg1"/>
                </a:solidFill>
                <a:latin typeface="Calibri" pitchFamily="34" charset="0"/>
              </a:rPr>
              <a:t>ve 30. letech 20. století došlo k rozkvětu psychologického románu</a:t>
            </a:r>
          </a:p>
          <a:p>
            <a:pPr eaLnBrk="1" hangingPunct="1"/>
            <a:endParaRPr lang="cs-CZ" sz="3200" dirty="0" smtClean="0">
              <a:solidFill>
                <a:schemeClr val="bg1"/>
              </a:solidFill>
              <a:latin typeface="Calibri" pitchFamily="34" charset="0"/>
            </a:endParaRPr>
          </a:p>
          <a:p>
            <a:pPr eaLnBrk="1" hangingPunct="1"/>
            <a:endParaRPr lang="cs-CZ" sz="3200" dirty="0" smtClean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slow" advTm="180000">
    <p:blinds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4400" dirty="0" smtClean="0">
                <a:latin typeface="Calibri" pitchFamily="34" charset="0"/>
              </a:rPr>
              <a:t>EGON HOSTOVSKÝ (1908 – 1973)</a:t>
            </a:r>
          </a:p>
        </p:txBody>
      </p:sp>
      <p:sp>
        <p:nvSpPr>
          <p:cNvPr id="6147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sz="3600" dirty="0" smtClean="0">
                <a:solidFill>
                  <a:schemeClr val="bg1"/>
                </a:solidFill>
                <a:latin typeface="Calibri" pitchFamily="34" charset="0"/>
              </a:rPr>
              <a:t>prozaik židovského původu</a:t>
            </a:r>
          </a:p>
          <a:p>
            <a:pPr eaLnBrk="1" hangingPunct="1"/>
            <a:r>
              <a:rPr lang="cs-CZ" sz="3600" dirty="0" smtClean="0">
                <a:solidFill>
                  <a:schemeClr val="bg1"/>
                </a:solidFill>
                <a:latin typeface="Calibri" pitchFamily="34" charset="0"/>
              </a:rPr>
              <a:t>studia na vysoké škole nedokončil</a:t>
            </a:r>
          </a:p>
          <a:p>
            <a:pPr eaLnBrk="1" hangingPunct="1"/>
            <a:r>
              <a:rPr lang="cs-CZ" sz="3600" dirty="0" smtClean="0">
                <a:solidFill>
                  <a:schemeClr val="bg1"/>
                </a:solidFill>
                <a:latin typeface="Calibri" pitchFamily="34" charset="0"/>
              </a:rPr>
              <a:t>působil jako diplomat ve Francii, Norsku, Dánsku a USA</a:t>
            </a:r>
          </a:p>
          <a:p>
            <a:pPr eaLnBrk="1" hangingPunct="1"/>
            <a:r>
              <a:rPr lang="cs-CZ" sz="3600" dirty="0" smtClean="0">
                <a:solidFill>
                  <a:schemeClr val="bg1"/>
                </a:solidFill>
                <a:latin typeface="Calibri" pitchFamily="34" charset="0"/>
              </a:rPr>
              <a:t>za druhé světové války emigroval do USA, kde pracoval jako učitel, redaktor                 a spisovatel </a:t>
            </a:r>
          </a:p>
        </p:txBody>
      </p:sp>
    </p:spTree>
  </p:cSld>
  <p:clrMapOvr>
    <a:masterClrMapping/>
  </p:clrMapOvr>
  <p:transition spd="slow" advTm="180000">
    <p:blinds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4400" dirty="0" smtClean="0">
                <a:latin typeface="Calibri" pitchFamily="34" charset="0"/>
              </a:rPr>
              <a:t>Charakteristika díla</a:t>
            </a:r>
          </a:p>
        </p:txBody>
      </p:sp>
      <p:sp>
        <p:nvSpPr>
          <p:cNvPr id="7171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sz="3600" dirty="0" smtClean="0">
                <a:solidFill>
                  <a:schemeClr val="bg1"/>
                </a:solidFill>
                <a:latin typeface="Calibri" pitchFamily="34" charset="0"/>
              </a:rPr>
              <a:t>autor zobrazuje život židovské menšiny</a:t>
            </a:r>
          </a:p>
          <a:p>
            <a:pPr eaLnBrk="1" hangingPunct="1"/>
            <a:r>
              <a:rPr lang="cs-CZ" sz="3600" dirty="0" smtClean="0">
                <a:solidFill>
                  <a:schemeClr val="bg1"/>
                </a:solidFill>
                <a:latin typeface="Calibri" pitchFamily="34" charset="0"/>
              </a:rPr>
              <a:t>tématem jsou narušené mezilidské vztahy a problémy emigrantů</a:t>
            </a:r>
          </a:p>
          <a:p>
            <a:pPr eaLnBrk="1" hangingPunct="1"/>
            <a:r>
              <a:rPr lang="cs-CZ" sz="3600" dirty="0" smtClean="0">
                <a:solidFill>
                  <a:schemeClr val="bg1"/>
                </a:solidFill>
                <a:latin typeface="Calibri" pitchFamily="34" charset="0"/>
              </a:rPr>
              <a:t>hrdinové jsou introvertní a citliví, pronásledovaní, osamělí, vykořenění</a:t>
            </a:r>
          </a:p>
          <a:p>
            <a:pPr eaLnBrk="1" hangingPunct="1"/>
            <a:r>
              <a:rPr lang="cs-CZ" sz="3600" dirty="0" smtClean="0">
                <a:solidFill>
                  <a:schemeClr val="bg1"/>
                </a:solidFill>
                <a:latin typeface="Calibri" pitchFamily="34" charset="0"/>
              </a:rPr>
              <a:t>v dílech nacházíme rysy existencionalismu</a:t>
            </a:r>
          </a:p>
          <a:p>
            <a:pPr eaLnBrk="1" hangingPunct="1"/>
            <a:endParaRPr lang="cs-CZ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 spd="slow" advTm="180000">
    <p:blinds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51427"/>
          </a:xfrm>
        </p:spPr>
        <p:txBody>
          <a:bodyPr/>
          <a:lstStyle/>
          <a:p>
            <a:pPr>
              <a:buNone/>
            </a:pPr>
            <a:r>
              <a:rPr lang="cs-CZ" sz="3200" dirty="0" smtClean="0">
                <a:solidFill>
                  <a:schemeClr val="bg1"/>
                </a:solidFill>
                <a:latin typeface="Calibri" pitchFamily="34" charset="0"/>
              </a:rPr>
              <a:t>    V následujícím díle se autor zabývá problematikou dospívání. Patnáctiletý chlapec se dopustí téměř zločinu, když napíše dva paličské listy. A opravdový žhář je uskuteční. Co podle vás může dohnat mladého člověka k takovému činu?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 smtClean="0">
                <a:latin typeface="Calibri" pitchFamily="34" charset="0"/>
              </a:rPr>
              <a:t>Otázka</a:t>
            </a:r>
            <a:endParaRPr lang="cs-CZ" sz="4400" dirty="0">
              <a:latin typeface="Calibri" pitchFamily="34" charset="0"/>
            </a:endParaRPr>
          </a:p>
        </p:txBody>
      </p:sp>
    </p:spTree>
  </p:cSld>
  <p:clrMapOvr>
    <a:masterClrMapping/>
  </p:clrMapOvr>
  <p:transition spd="slow" advTm="180000">
    <p:blinds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Odpověď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sz="3600" dirty="0" smtClean="0">
                <a:solidFill>
                  <a:schemeClr val="bg1"/>
                </a:solidFill>
                <a:latin typeface="Calibri" pitchFamily="34" charset="0"/>
              </a:rPr>
              <a:t>    V případě Kamila to byla touha vyniknout, upozornit na sebe, nespokojenost zaviněná milostným zmatkem ve vztahu k dívce Doře.</a:t>
            </a:r>
          </a:p>
          <a:p>
            <a:endParaRPr lang="cs-CZ" dirty="0"/>
          </a:p>
        </p:txBody>
      </p:sp>
    </p:spTree>
  </p:cSld>
  <p:clrMapOvr>
    <a:masterClrMapping/>
  </p:clrMapOvr>
  <p:transition spd="slow" advTm="180000">
    <p:blinds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4400" dirty="0" smtClean="0">
                <a:latin typeface="Calibri" pitchFamily="34" charset="0"/>
              </a:rPr>
              <a:t>Dílo</a:t>
            </a:r>
          </a:p>
        </p:txBody>
      </p:sp>
      <p:sp>
        <p:nvSpPr>
          <p:cNvPr id="6" name="Obdélník 5"/>
          <p:cNvSpPr/>
          <p:nvPr/>
        </p:nvSpPr>
        <p:spPr>
          <a:xfrm>
            <a:off x="611188" y="1700213"/>
            <a:ext cx="8104216" cy="4081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7160" fontAlgn="auto">
              <a:lnSpc>
                <a:spcPct val="9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defRPr/>
            </a:pPr>
            <a:r>
              <a:rPr lang="cs-CZ" sz="3600" dirty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cs-CZ" sz="3600" dirty="0" smtClean="0">
                <a:solidFill>
                  <a:schemeClr val="bg1"/>
                </a:solidFill>
                <a:latin typeface="Calibri" pitchFamily="34" charset="0"/>
              </a:rPr>
              <a:t>   </a:t>
            </a:r>
            <a:r>
              <a:rPr lang="cs-CZ" sz="3600" b="1" dirty="0" smtClean="0">
                <a:solidFill>
                  <a:schemeClr val="bg1"/>
                </a:solidFill>
                <a:latin typeface="Calibri" pitchFamily="34" charset="0"/>
              </a:rPr>
              <a:t>Žhář </a:t>
            </a:r>
            <a:r>
              <a:rPr lang="cs-CZ" sz="3600" dirty="0">
                <a:solidFill>
                  <a:schemeClr val="bg1"/>
                </a:solidFill>
                <a:latin typeface="Calibri" pitchFamily="34" charset="0"/>
              </a:rPr>
              <a:t>(1935) – román</a:t>
            </a:r>
          </a:p>
          <a:p>
            <a:pPr marL="548640" indent="-411480" fontAlgn="auto">
              <a:lnSpc>
                <a:spcPct val="9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defRPr/>
            </a:pPr>
            <a:r>
              <a:rPr lang="cs-CZ" sz="3600" dirty="0">
                <a:solidFill>
                  <a:schemeClr val="bg1"/>
                </a:solidFill>
                <a:latin typeface="Calibri" pitchFamily="34" charset="0"/>
              </a:rPr>
              <a:t>    </a:t>
            </a:r>
            <a:r>
              <a:rPr lang="cs-CZ" sz="3600" dirty="0" smtClean="0">
                <a:solidFill>
                  <a:schemeClr val="bg1"/>
                </a:solidFill>
                <a:latin typeface="Calibri" pitchFamily="34" charset="0"/>
              </a:rPr>
              <a:t>Patnáctiletý </a:t>
            </a:r>
            <a:r>
              <a:rPr lang="cs-CZ" sz="3600" dirty="0">
                <a:solidFill>
                  <a:schemeClr val="bg1"/>
                </a:solidFill>
                <a:latin typeface="Calibri" pitchFamily="34" charset="0"/>
              </a:rPr>
              <a:t>Kamil se cítí nepochopený</a:t>
            </a:r>
            <a:r>
              <a:rPr lang="cs-CZ" sz="3600" dirty="0" smtClean="0">
                <a:solidFill>
                  <a:schemeClr val="bg1"/>
                </a:solidFill>
                <a:latin typeface="Calibri" pitchFamily="34" charset="0"/>
              </a:rPr>
              <a:t>, protože vztahy v jeho rodině </a:t>
            </a:r>
            <a:r>
              <a:rPr lang="cs-CZ" sz="3600" dirty="0">
                <a:solidFill>
                  <a:schemeClr val="bg1"/>
                </a:solidFill>
                <a:latin typeface="Calibri" pitchFamily="34" charset="0"/>
              </a:rPr>
              <a:t>jsou </a:t>
            </a:r>
            <a:r>
              <a:rPr lang="cs-CZ" sz="3600" dirty="0" smtClean="0">
                <a:solidFill>
                  <a:schemeClr val="bg1"/>
                </a:solidFill>
                <a:latin typeface="Calibri" pitchFamily="34" charset="0"/>
              </a:rPr>
              <a:t>chladné. Aby se zalíbil dívce, napíše </a:t>
            </a:r>
            <a:r>
              <a:rPr lang="cs-CZ" sz="3600" dirty="0">
                <a:solidFill>
                  <a:schemeClr val="bg1"/>
                </a:solidFill>
                <a:latin typeface="Calibri" pitchFamily="34" charset="0"/>
              </a:rPr>
              <a:t>dva paličské dopisy, jichž využijí skuteční žháři. </a:t>
            </a:r>
            <a:r>
              <a:rPr lang="cs-CZ" sz="3600" dirty="0" smtClean="0">
                <a:solidFill>
                  <a:schemeClr val="bg1"/>
                </a:solidFill>
                <a:latin typeface="Calibri" pitchFamily="34" charset="0"/>
              </a:rPr>
              <a:t>Poté, co se Kamil přizná matce, změní se vztahy v rodině k lepšímu.        </a:t>
            </a:r>
            <a:r>
              <a:rPr lang="cs-CZ" sz="3600" dirty="0">
                <a:solidFill>
                  <a:schemeClr val="bg1"/>
                </a:solidFill>
                <a:latin typeface="Calibri" pitchFamily="34" charset="0"/>
              </a:rPr>
              <a:t>M</a:t>
            </a:r>
            <a:r>
              <a:rPr lang="cs-CZ" sz="3600" dirty="0" smtClean="0">
                <a:solidFill>
                  <a:schemeClr val="bg1"/>
                </a:solidFill>
                <a:latin typeface="Calibri" pitchFamily="34" charset="0"/>
              </a:rPr>
              <a:t>atka si najde cestu ke svým dětem.</a:t>
            </a:r>
          </a:p>
        </p:txBody>
      </p:sp>
    </p:spTree>
  </p:cSld>
  <p:clrMapOvr>
    <a:masterClrMapping/>
  </p:clrMapOvr>
  <p:transition spd="slow" advTm="180000">
    <p:blinds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72008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cs-CZ" sz="4400" dirty="0" smtClean="0">
                <a:latin typeface="Calibri" pitchFamily="34" charset="0"/>
              </a:rPr>
              <a:t>Dílo po druhé světové válce</a:t>
            </a:r>
            <a:br>
              <a:rPr lang="cs-CZ" sz="4400" dirty="0" smtClean="0">
                <a:latin typeface="Calibri" pitchFamily="34" charset="0"/>
              </a:rPr>
            </a:br>
            <a:endParaRPr lang="cs-CZ" sz="4400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094303"/>
          </a:xfrm>
        </p:spPr>
        <p:txBody>
          <a:bodyPr/>
          <a:lstStyle/>
          <a:p>
            <a:pPr marL="548640" indent="-41148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cs-CZ" sz="3600" b="1" dirty="0" smtClean="0">
                <a:solidFill>
                  <a:schemeClr val="bg1"/>
                </a:solidFill>
                <a:latin typeface="Calibri" pitchFamily="34" charset="0"/>
              </a:rPr>
              <a:t>Cizinec hledá byt</a:t>
            </a:r>
            <a:r>
              <a:rPr lang="cs-CZ" sz="3600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cs-CZ" sz="3600" b="1" dirty="0" smtClean="0">
                <a:solidFill>
                  <a:schemeClr val="bg1"/>
                </a:solidFill>
                <a:latin typeface="Calibri" pitchFamily="34" charset="0"/>
              </a:rPr>
              <a:t>(1947</a:t>
            </a:r>
            <a:r>
              <a:rPr lang="cs-CZ" sz="3600" dirty="0" smtClean="0">
                <a:solidFill>
                  <a:schemeClr val="bg1"/>
                </a:solidFill>
                <a:latin typeface="Calibri" pitchFamily="34" charset="0"/>
              </a:rPr>
              <a:t>) – existenciální román, bloudění českého lékaře                      v netečném prostředí moderní Ameriky, hledání bytu se stane sisyfovskou poutí, která končí až smrtí hrdiny.</a:t>
            </a:r>
          </a:p>
          <a:p>
            <a:pPr marL="548640" indent="-41148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 pitchFamily="18" charset="2"/>
              <a:buNone/>
              <a:defRPr/>
            </a:pPr>
            <a:endParaRPr lang="cs-CZ" sz="3600" b="1" dirty="0" smtClean="0">
              <a:solidFill>
                <a:schemeClr val="bg1"/>
              </a:solidFill>
              <a:latin typeface="Calibri" pitchFamily="34" charset="0"/>
            </a:endParaRPr>
          </a:p>
          <a:p>
            <a:pPr marL="548640" indent="-41148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cs-CZ" sz="3600" b="1" dirty="0" smtClean="0">
                <a:solidFill>
                  <a:schemeClr val="bg1"/>
                </a:solidFill>
                <a:latin typeface="Calibri" pitchFamily="34" charset="0"/>
              </a:rPr>
              <a:t>Dobročinný večírek (1957)</a:t>
            </a:r>
            <a:r>
              <a:rPr lang="cs-CZ" sz="3600" dirty="0" smtClean="0">
                <a:solidFill>
                  <a:schemeClr val="bg1"/>
                </a:solidFill>
                <a:latin typeface="Calibri" pitchFamily="34" charset="0"/>
              </a:rPr>
              <a:t> – kritický obraz českých exulantů, kteří poznají, že nejsou schopni porozumět jeden druhému.</a:t>
            </a:r>
          </a:p>
          <a:p>
            <a:pPr>
              <a:defRPr/>
            </a:pPr>
            <a:endParaRPr lang="cs-CZ" dirty="0"/>
          </a:p>
        </p:txBody>
      </p:sp>
    </p:spTree>
  </p:cSld>
  <p:clrMapOvr>
    <a:masterClrMapping/>
  </p:clrMapOvr>
  <p:transition spd="slow" advTm="180000">
    <p:blinds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rchol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Vrchol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Jmění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2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305</TotalTime>
  <Words>560</Words>
  <Application>Microsoft Office PowerPoint</Application>
  <PresentationFormat>Předvádění na obrazovce (4:3)</PresentationFormat>
  <Paragraphs>71</Paragraphs>
  <Slides>12</Slides>
  <Notes>12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Vrchol</vt:lpstr>
      <vt:lpstr>Psychologická próza - úvod</vt:lpstr>
      <vt:lpstr>Psychologická próza</vt:lpstr>
      <vt:lpstr>Psychologická próza - úvod</vt:lpstr>
      <vt:lpstr>EGON HOSTOVSKÝ (1908 – 1973)</vt:lpstr>
      <vt:lpstr>Charakteristika díla</vt:lpstr>
      <vt:lpstr>Otázka</vt:lpstr>
      <vt:lpstr>Odpověď</vt:lpstr>
      <vt:lpstr>Dílo</vt:lpstr>
      <vt:lpstr>Dílo po druhé světové válce </vt:lpstr>
      <vt:lpstr>Otázky</vt:lpstr>
      <vt:lpstr>Odpovědi</vt:lpstr>
      <vt:lpstr>Prameny</vt:lpstr>
    </vt:vector>
  </TitlesOfParts>
  <Company>GJSZLIN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Psychologická próza</dc:title>
  <dc:creator>vymazalova</dc:creator>
  <cp:lastModifiedBy>jitulis</cp:lastModifiedBy>
  <cp:revision>44</cp:revision>
  <dcterms:created xsi:type="dcterms:W3CDTF">2012-11-13T07:56:03Z</dcterms:created>
  <dcterms:modified xsi:type="dcterms:W3CDTF">2013-03-11T13:00:22Z</dcterms:modified>
</cp:coreProperties>
</file>