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66" r:id="rId2"/>
    <p:sldId id="257" r:id="rId3"/>
    <p:sldId id="269" r:id="rId4"/>
    <p:sldId id="270" r:id="rId5"/>
    <p:sldId id="258" r:id="rId6"/>
    <p:sldId id="259" r:id="rId7"/>
    <p:sldId id="260" r:id="rId8"/>
    <p:sldId id="271" r:id="rId9"/>
    <p:sldId id="272" r:id="rId10"/>
    <p:sldId id="261" r:id="rId11"/>
    <p:sldId id="273" r:id="rId12"/>
    <p:sldId id="274" r:id="rId13"/>
    <p:sldId id="262" r:id="rId14"/>
    <p:sldId id="263" r:id="rId15"/>
    <p:sldId id="264" r:id="rId16"/>
    <p:sldId id="275" r:id="rId17"/>
    <p:sldId id="276" r:id="rId18"/>
    <p:sldId id="265" r:id="rId19"/>
    <p:sldId id="267" r:id="rId20"/>
    <p:sldId id="268" r:id="rId2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2514"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C2B9CF-1F2A-4713-9BCD-EDF897ADE0BB}" type="datetimeFigureOut">
              <a:rPr lang="cs-CZ" smtClean="0"/>
              <a:pPr/>
              <a:t>20.6.2013</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C9D63B-AFF3-448E-9E84-5B0E7FCE8701}" type="slidenum">
              <a:rPr lang="cs-CZ" smtClean="0"/>
              <a:pPr/>
              <a:t>‹#›</a:t>
            </a:fld>
            <a:endParaRPr lang="cs-CZ" dirty="0"/>
          </a:p>
        </p:txBody>
      </p:sp>
    </p:spTree>
    <p:extLst>
      <p:ext uri="{BB962C8B-B14F-4D97-AF65-F5344CB8AC3E}">
        <p14:creationId xmlns:p14="http://schemas.microsoft.com/office/powerpoint/2010/main" val="1205966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11267" name="Zástupný symbol pro poznámky 2"/>
          <p:cNvSpPr>
            <a:spLocks noGrp="1"/>
          </p:cNvSpPr>
          <p:nvPr>
            <p:ph type="body" idx="1"/>
          </p:nvPr>
        </p:nvSpPr>
        <p:spPr bwMode="auto">
          <a:noFill/>
        </p:spPr>
        <p:txBody>
          <a:bodyPr wrap="square" numCol="1" anchor="t" anchorCtr="0" compatLnSpc="1">
            <a:prstTxWarp prst="textNoShape">
              <a:avLst/>
            </a:prstTxWarp>
          </a:bodyPr>
          <a:lstStyle/>
          <a:p>
            <a:endParaRPr lang="cs-CZ" dirty="0" smtClean="0"/>
          </a:p>
        </p:txBody>
      </p:sp>
      <p:sp>
        <p:nvSpPr>
          <p:cNvPr id="11268"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0CAAFEF-8B07-42DB-B24B-8141BD7B2F9C}" type="slidenum">
              <a:rPr lang="cs-CZ" smtClean="0"/>
              <a:pPr/>
              <a:t>1</a:t>
            </a:fld>
            <a:endParaRPr lang="cs-CZ"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10</a:t>
            </a:fld>
            <a:endParaRPr lang="cs-CZ"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11</a:t>
            </a:fld>
            <a:endParaRPr lang="cs-CZ"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12</a:t>
            </a:fld>
            <a:endParaRPr lang="cs-CZ"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13</a:t>
            </a:fld>
            <a:endParaRPr lang="cs-CZ"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14</a:t>
            </a:fld>
            <a:endParaRPr lang="cs-CZ"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15</a:t>
            </a:fld>
            <a:endParaRPr lang="cs-CZ"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16</a:t>
            </a:fld>
            <a:endParaRPr lang="cs-CZ"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17</a:t>
            </a:fld>
            <a:endParaRPr lang="cs-CZ"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18</a:t>
            </a:fld>
            <a:endParaRPr lang="cs-CZ"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19</a:t>
            </a:fld>
            <a:endParaRPr lang="cs-CZ"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2</a:t>
            </a:fld>
            <a:endParaRPr lang="cs-CZ"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20</a:t>
            </a:fld>
            <a:endParaRPr lang="cs-CZ"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3</a:t>
            </a:fld>
            <a:endParaRPr lang="cs-CZ"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4</a:t>
            </a:fld>
            <a:endParaRPr lang="cs-CZ"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5</a:t>
            </a:fld>
            <a:endParaRPr lang="cs-CZ"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6</a:t>
            </a:fld>
            <a:endParaRPr lang="cs-CZ"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7</a:t>
            </a:fld>
            <a:endParaRPr lang="cs-CZ"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8</a:t>
            </a:fld>
            <a:endParaRPr lang="cs-CZ"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65C9D63B-AFF3-448E-9E84-5B0E7FCE8701}" type="slidenum">
              <a:rPr lang="cs-CZ" smtClean="0"/>
              <a:pPr/>
              <a:t>9</a:t>
            </a:fld>
            <a:endParaRPr lang="cs-CZ"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8" name="Zástupný symbol pro datum 27"/>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17" name="Zástupný symbol pro zápatí 16"/>
          <p:cNvSpPr>
            <a:spLocks noGrp="1"/>
          </p:cNvSpPr>
          <p:nvPr>
            <p:ph type="ftr" sz="quarter" idx="11"/>
          </p:nvPr>
        </p:nvSpPr>
        <p:spPr/>
        <p:txBody>
          <a:bodyPr/>
          <a:lstStyle>
            <a:extLst/>
          </a:lstStyle>
          <a:p>
            <a:endParaRPr lang="cs-CZ" dirty="0"/>
          </a:p>
        </p:txBody>
      </p:sp>
      <p:sp>
        <p:nvSpPr>
          <p:cNvPr id="29" name="Zástupný symbol pro číslo snímku 28"/>
          <p:cNvSpPr>
            <a:spLocks noGrp="1"/>
          </p:cNvSpPr>
          <p:nvPr>
            <p:ph type="sldNum" sz="quarter" idx="12"/>
          </p:nvPr>
        </p:nvSpPr>
        <p:spPr/>
        <p:txBody>
          <a:bodyPr/>
          <a:lstStyle>
            <a:extLst/>
          </a:lstStyle>
          <a:p>
            <a:fld id="{FACC9418-2F32-495A-B8AE-AE5962131FE6}" type="slidenum">
              <a:rPr lang="cs-CZ" smtClean="0"/>
              <a:pPr/>
              <a:t>‹#›</a:t>
            </a:fld>
            <a:endParaRPr lang="cs-CZ" dirty="0"/>
          </a:p>
        </p:txBody>
      </p:sp>
      <p:sp>
        <p:nvSpPr>
          <p:cNvPr id="32" name="Obdélník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9" name="Obdélník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Obdélník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Obdélník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2" name="Obdélník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Nadpis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cs-CZ" smtClean="0"/>
              <a:t>Klepnutím lze upravit styl předlohy nadpisů.</a:t>
            </a:r>
            <a:endParaRPr kumimoji="0" lang="en-US"/>
          </a:p>
        </p:txBody>
      </p:sp>
      <p:sp>
        <p:nvSpPr>
          <p:cNvPr id="9" name="Podnadpis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smtClean="0"/>
              <a:t>Klepnutím lze upravit styl předlohy podnadpisů.</a:t>
            </a:r>
            <a:endParaRPr kumimoji="0" lang="en-US"/>
          </a:p>
        </p:txBody>
      </p:sp>
      <p:sp>
        <p:nvSpPr>
          <p:cNvPr id="56" name="Obdélník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5" name="Obdélník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6" name="Obdélník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7" name="Obdélník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FACC9418-2F32-495A-B8AE-AE5962131FE6}" type="slidenum">
              <a:rPr lang="cs-CZ" smtClean="0"/>
              <a:pPr/>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9"/>
            <a:ext cx="1981200" cy="5851525"/>
          </a:xfrm>
        </p:spPr>
        <p:txBody>
          <a:bodyPr vert="eaVert" anchor="ctr"/>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609600" y="274639"/>
            <a:ext cx="5867400" cy="5851525"/>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FACC9418-2F32-495A-B8AE-AE5962131FE6}" type="slidenum">
              <a:rPr lang="cs-CZ" smtClean="0"/>
              <a:pPr/>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FACC9418-2F32-495A-B8AE-AE5962131FE6}" type="slidenum">
              <a:rPr lang="cs-CZ" smtClean="0"/>
              <a:pPr/>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14" name="Volný tvar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5" name="Volný tvar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3" name="Volný tvar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6" name="Volný tvar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7" name="Volný tvar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8" name="Volný tvar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9" name="Volný tvar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0" name="Volný tvar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1" name="Volný tvar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2" name="Volný tvar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3" name="Volný tvar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4" name="Volný tvar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5" name="Volný tvar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6" name="Volný tvar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7" name="Volný tvar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3" name="Zástupný symbol pro text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FACC9418-2F32-495A-B8AE-AE5962131FE6}" type="slidenum">
              <a:rPr lang="cs-CZ" smtClean="0"/>
              <a:pPr/>
              <a:t>‹#›</a:t>
            </a:fld>
            <a:endParaRPr lang="cs-CZ" dirty="0"/>
          </a:p>
        </p:txBody>
      </p:sp>
      <p:sp>
        <p:nvSpPr>
          <p:cNvPr id="7" name="Obdélník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Nadpis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cs-CZ" smtClean="0"/>
              <a:t>Klepnutím lze upravit styl předlohy nadpisů.</a:t>
            </a:r>
            <a:endParaRPr kumimoji="0" lang="en-US"/>
          </a:p>
        </p:txBody>
      </p:sp>
      <p:sp>
        <p:nvSpPr>
          <p:cNvPr id="8" name="Obdélník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Obdélník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Obdélník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Obdélník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Obdélník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512064"/>
            <a:ext cx="8229600" cy="914400"/>
          </a:xfrm>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6" name="Zástupný symbol pro zápatí 5"/>
          <p:cNvSpPr>
            <a:spLocks noGrp="1"/>
          </p:cNvSpPr>
          <p:nvPr>
            <p:ph type="ftr" sz="quarter" idx="11"/>
          </p:nvPr>
        </p:nvSpPr>
        <p:spPr/>
        <p:txBody>
          <a:bodyPr/>
          <a:lstStyle>
            <a:extLst/>
          </a:lstStyle>
          <a:p>
            <a:endParaRPr lang="cs-CZ" dirty="0"/>
          </a:p>
        </p:txBody>
      </p:sp>
      <p:sp>
        <p:nvSpPr>
          <p:cNvPr id="7" name="Zástupný symbol pro číslo snímku 6"/>
          <p:cNvSpPr>
            <a:spLocks noGrp="1"/>
          </p:cNvSpPr>
          <p:nvPr>
            <p:ph type="sldNum" sz="quarter" idx="12"/>
          </p:nvPr>
        </p:nvSpPr>
        <p:spPr/>
        <p:txBody>
          <a:bodyPr/>
          <a:lstStyle>
            <a:extLst/>
          </a:lstStyle>
          <a:p>
            <a:fld id="{FACC9418-2F32-495A-B8AE-AE5962131FE6}" type="slidenum">
              <a:rPr lang="cs-CZ" smtClean="0"/>
              <a:pPr/>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5" name="Obdélník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Nadpis 1"/>
          <p:cNvSpPr>
            <a:spLocks noGrp="1"/>
          </p:cNvSpPr>
          <p:nvPr>
            <p:ph type="title"/>
          </p:nvPr>
        </p:nvSpPr>
        <p:spPr>
          <a:xfrm>
            <a:off x="504824" y="512064"/>
            <a:ext cx="7772400" cy="914400"/>
          </a:xfrm>
        </p:spPr>
        <p:txBody>
          <a:bodyPr anchor="t"/>
          <a:lstStyle>
            <a:lvl1pPr>
              <a:defRPr sz="4000"/>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8" name="Zástupný symbol pro zápatí 7"/>
          <p:cNvSpPr>
            <a:spLocks noGrp="1"/>
          </p:cNvSpPr>
          <p:nvPr>
            <p:ph type="ftr" sz="quarter" idx="11"/>
          </p:nvPr>
        </p:nvSpPr>
        <p:spPr/>
        <p:txBody>
          <a:bodyPr/>
          <a:lstStyle>
            <a:extLst/>
          </a:lstStyle>
          <a:p>
            <a:endParaRPr lang="cs-CZ" dirty="0"/>
          </a:p>
        </p:txBody>
      </p:sp>
      <p:sp>
        <p:nvSpPr>
          <p:cNvPr id="9" name="Zástupný symbol pro číslo snímku 8"/>
          <p:cNvSpPr>
            <a:spLocks noGrp="1"/>
          </p:cNvSpPr>
          <p:nvPr>
            <p:ph type="sldNum" sz="quarter" idx="12"/>
          </p:nvPr>
        </p:nvSpPr>
        <p:spPr/>
        <p:txBody>
          <a:bodyPr/>
          <a:lstStyle>
            <a:extLst/>
          </a:lstStyle>
          <a:p>
            <a:fld id="{FACC9418-2F32-495A-B8AE-AE5962131FE6}" type="slidenum">
              <a:rPr lang="cs-CZ" smtClean="0"/>
              <a:pPr/>
              <a:t>‹#›</a:t>
            </a:fld>
            <a:endParaRPr lang="cs-CZ" dirty="0"/>
          </a:p>
        </p:txBody>
      </p:sp>
      <p:sp>
        <p:nvSpPr>
          <p:cNvPr id="16" name="Obdélník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Obdélník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Obdélník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9" name="Obdélník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Obdélník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Obdélník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Obdélník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9" name="Obdélník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Obdélník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914400" y="512064"/>
            <a:ext cx="7772400" cy="914400"/>
          </a:xfrm>
        </p:spPr>
        <p:txBody>
          <a:bodyPr/>
          <a:lstStyle>
            <a:lvl1pPr>
              <a:defRPr sz="4000" cap="none" baseline="0"/>
            </a:lvl1pPr>
            <a:extLst/>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4" name="Zástupný symbol pro zápatí 3"/>
          <p:cNvSpPr>
            <a:spLocks noGrp="1"/>
          </p:cNvSpPr>
          <p:nvPr>
            <p:ph type="ftr" sz="quarter" idx="11"/>
          </p:nvPr>
        </p:nvSpPr>
        <p:spPr/>
        <p:txBody>
          <a:bodyPr/>
          <a:lstStyle>
            <a:extLst/>
          </a:lstStyle>
          <a:p>
            <a:endParaRPr lang="cs-CZ" dirty="0"/>
          </a:p>
        </p:txBody>
      </p:sp>
      <p:sp>
        <p:nvSpPr>
          <p:cNvPr id="5" name="Zástupný symbol pro číslo snímku 4"/>
          <p:cNvSpPr>
            <a:spLocks noGrp="1"/>
          </p:cNvSpPr>
          <p:nvPr>
            <p:ph type="sldNum" sz="quarter" idx="12"/>
          </p:nvPr>
        </p:nvSpPr>
        <p:spPr/>
        <p:txBody>
          <a:bodyPr/>
          <a:lstStyle>
            <a:extLst/>
          </a:lstStyle>
          <a:p>
            <a:fld id="{FACC9418-2F32-495A-B8AE-AE5962131FE6}" type="slidenum">
              <a:rPr lang="cs-CZ" smtClean="0"/>
              <a:pPr/>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3" name="Zástupný symbol pro zápatí 2"/>
          <p:cNvSpPr>
            <a:spLocks noGrp="1"/>
          </p:cNvSpPr>
          <p:nvPr>
            <p:ph type="ftr" sz="quarter" idx="11"/>
          </p:nvPr>
        </p:nvSpPr>
        <p:spPr/>
        <p:txBody>
          <a:bodyPr/>
          <a:lstStyle>
            <a:extLst/>
          </a:lstStyle>
          <a:p>
            <a:endParaRPr lang="cs-CZ" dirty="0"/>
          </a:p>
        </p:txBody>
      </p:sp>
      <p:sp>
        <p:nvSpPr>
          <p:cNvPr id="4" name="Zástupný symbol pro číslo snímku 3"/>
          <p:cNvSpPr>
            <a:spLocks noGrp="1"/>
          </p:cNvSpPr>
          <p:nvPr>
            <p:ph type="sldNum" sz="quarter" idx="12"/>
          </p:nvPr>
        </p:nvSpPr>
        <p:spPr/>
        <p:txBody>
          <a:bodyPr/>
          <a:lstStyle>
            <a:extLst/>
          </a:lstStyle>
          <a:p>
            <a:fld id="{FACC9418-2F32-495A-B8AE-AE5962131FE6}"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273050"/>
            <a:ext cx="8229600" cy="1162050"/>
          </a:xfrm>
        </p:spPr>
        <p:txBody>
          <a:bodyPr anchor="ctr"/>
          <a:lstStyle>
            <a:lvl1pPr algn="l">
              <a:buNone/>
              <a:defRPr sz="3600" b="0"/>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CEA7B81C-53D0-4FFB-9A4B-E30470060CC9}" type="datetimeFigureOut">
              <a:rPr lang="cs-CZ" smtClean="0"/>
              <a:pPr/>
              <a:t>20.6.2013</a:t>
            </a:fld>
            <a:endParaRPr lang="cs-CZ" dirty="0"/>
          </a:p>
        </p:txBody>
      </p:sp>
      <p:sp>
        <p:nvSpPr>
          <p:cNvPr id="6" name="Zástupný symbol pro zápatí 5"/>
          <p:cNvSpPr>
            <a:spLocks noGrp="1"/>
          </p:cNvSpPr>
          <p:nvPr>
            <p:ph type="ftr" sz="quarter" idx="11"/>
          </p:nvPr>
        </p:nvSpPr>
        <p:spPr/>
        <p:txBody>
          <a:bodyPr/>
          <a:lstStyle>
            <a:extLst/>
          </a:lstStyle>
          <a:p>
            <a:endParaRPr lang="cs-CZ" dirty="0"/>
          </a:p>
        </p:txBody>
      </p:sp>
      <p:sp>
        <p:nvSpPr>
          <p:cNvPr id="7" name="Zástupný symbol pro číslo snímku 6"/>
          <p:cNvSpPr>
            <a:spLocks noGrp="1"/>
          </p:cNvSpPr>
          <p:nvPr>
            <p:ph type="sldNum" sz="quarter" idx="12"/>
          </p:nvPr>
        </p:nvSpPr>
        <p:spPr/>
        <p:txBody>
          <a:bodyPr/>
          <a:lstStyle>
            <a:extLst/>
          </a:lstStyle>
          <a:p>
            <a:fld id="{FACC9418-2F32-495A-B8AE-AE5962131FE6}" type="slidenum">
              <a:rPr lang="cs-CZ" smtClean="0"/>
              <a:pPr/>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8" name="Obdélník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cxnSp>
        <p:nvCxnSpPr>
          <p:cNvPr id="9" name="Přímá spojovací čára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Skupina 9"/>
          <p:cNvGrpSpPr/>
          <p:nvPr/>
        </p:nvGrpSpPr>
        <p:grpSpPr>
          <a:xfrm rot="5400000">
            <a:off x="8514581" y="1219200"/>
            <a:ext cx="132763" cy="128466"/>
            <a:chOff x="6668087" y="1297746"/>
            <a:chExt cx="161840" cy="156602"/>
          </a:xfrm>
        </p:grpSpPr>
        <p:cxnSp>
          <p:nvCxnSpPr>
            <p:cNvPr id="15" name="Přímá spojovací čára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Přímá spojovací čára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Přímá spojovací čára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Nadpis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cs-CZ" smtClean="0"/>
              <a:t>Klepnutím lze upravit styl předlohy nadpisů.</a:t>
            </a:r>
            <a:endParaRPr kumimoji="0" lang="en-US"/>
          </a:p>
        </p:txBody>
      </p:sp>
      <p:sp>
        <p:nvSpPr>
          <p:cNvPr id="3" name="Zástupný symbol pro obrázek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cs-CZ" dirty="0" smtClean="0"/>
              <a:t>Klepnutím na ikonu přidáte obrázek.</a:t>
            </a:r>
            <a:endParaRPr kumimoji="0" lang="en-US" dirty="0"/>
          </a:p>
        </p:txBody>
      </p:sp>
      <p:sp>
        <p:nvSpPr>
          <p:cNvPr id="4" name="Zástupný symbol pro text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cs-CZ" smtClean="0"/>
              <a:t>Klepnutím lze upravit styly předlohy textu.</a:t>
            </a:r>
          </a:p>
        </p:txBody>
      </p:sp>
      <p:grpSp>
        <p:nvGrpSpPr>
          <p:cNvPr id="14" name="Skupina 13"/>
          <p:cNvGrpSpPr/>
          <p:nvPr/>
        </p:nvGrpSpPr>
        <p:grpSpPr>
          <a:xfrm rot="5400000">
            <a:off x="8666981" y="1371600"/>
            <a:ext cx="132763" cy="128466"/>
            <a:chOff x="6668087" y="1297746"/>
            <a:chExt cx="161840" cy="156602"/>
          </a:xfrm>
        </p:grpSpPr>
        <p:cxnSp>
          <p:nvCxnSpPr>
            <p:cNvPr id="11" name="Přímá spojovací čára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Přímá spojovací čára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Přímá spojovací čára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Skupina 17"/>
          <p:cNvGrpSpPr/>
          <p:nvPr/>
        </p:nvGrpSpPr>
        <p:grpSpPr>
          <a:xfrm rot="5400000">
            <a:off x="8320088" y="1474763"/>
            <a:ext cx="132763" cy="128466"/>
            <a:chOff x="6668087" y="1297746"/>
            <a:chExt cx="161840" cy="156602"/>
          </a:xfrm>
        </p:grpSpPr>
        <p:cxnSp>
          <p:nvCxnSpPr>
            <p:cNvPr id="19" name="Přímá spojovací čára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Přímá spojovací čára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Přímá spojovací čára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Zástupný symbol pro datum 4"/>
          <p:cNvSpPr>
            <a:spLocks noGrp="1"/>
          </p:cNvSpPr>
          <p:nvPr>
            <p:ph type="dt" sz="half" idx="10"/>
          </p:nvPr>
        </p:nvSpPr>
        <p:spPr>
          <a:xfrm>
            <a:off x="6477000" y="55499"/>
            <a:ext cx="2133600" cy="365125"/>
          </a:xfrm>
        </p:spPr>
        <p:txBody>
          <a:bodyPr/>
          <a:lstStyle>
            <a:extLst/>
          </a:lstStyle>
          <a:p>
            <a:fld id="{CEA7B81C-53D0-4FFB-9A4B-E30470060CC9}" type="datetimeFigureOut">
              <a:rPr lang="cs-CZ" smtClean="0"/>
              <a:pPr/>
              <a:t>20.6.2013</a:t>
            </a:fld>
            <a:endParaRPr lang="cs-CZ" dirty="0"/>
          </a:p>
        </p:txBody>
      </p:sp>
      <p:sp>
        <p:nvSpPr>
          <p:cNvPr id="6" name="Zástupný symbol pro zápatí 5"/>
          <p:cNvSpPr>
            <a:spLocks noGrp="1"/>
          </p:cNvSpPr>
          <p:nvPr>
            <p:ph type="ftr" sz="quarter" idx="11"/>
          </p:nvPr>
        </p:nvSpPr>
        <p:spPr>
          <a:xfrm>
            <a:off x="914400" y="55499"/>
            <a:ext cx="5562600" cy="365125"/>
          </a:xfrm>
        </p:spPr>
        <p:txBody>
          <a:bodyPr/>
          <a:lstStyle>
            <a:extLst/>
          </a:lstStyle>
          <a:p>
            <a:endParaRPr lang="cs-CZ" dirty="0"/>
          </a:p>
        </p:txBody>
      </p:sp>
      <p:sp>
        <p:nvSpPr>
          <p:cNvPr id="7" name="Zástupný symbol pro číslo snímku 6"/>
          <p:cNvSpPr>
            <a:spLocks noGrp="1"/>
          </p:cNvSpPr>
          <p:nvPr>
            <p:ph type="sldNum" sz="quarter" idx="12"/>
          </p:nvPr>
        </p:nvSpPr>
        <p:spPr>
          <a:xfrm>
            <a:off x="8610600" y="55499"/>
            <a:ext cx="457200" cy="365125"/>
          </a:xfrm>
        </p:spPr>
        <p:txBody>
          <a:bodyPr/>
          <a:lstStyle>
            <a:extLst/>
          </a:lstStyle>
          <a:p>
            <a:fld id="{FACC9418-2F32-495A-B8AE-AE5962131FE6}" type="slidenum">
              <a:rPr lang="cs-CZ" smtClean="0"/>
              <a:pPr/>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Obdélník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bdélník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Obdélník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Obdélník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Obdélník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Obdélník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Obdélník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Obdélník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Obdélník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Zástupný symbol pro nadpis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CEA7B81C-53D0-4FFB-9A4B-E30470060CC9}" type="datetimeFigureOut">
              <a:rPr lang="cs-CZ" smtClean="0"/>
              <a:pPr/>
              <a:t>20.6.2013</a:t>
            </a:fld>
            <a:endParaRPr lang="cs-CZ" dirty="0"/>
          </a:p>
        </p:txBody>
      </p:sp>
      <p:sp>
        <p:nvSpPr>
          <p:cNvPr id="3" name="Zástupný symbol pro zápatí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cs-CZ" dirty="0"/>
          </a:p>
        </p:txBody>
      </p:sp>
      <p:sp>
        <p:nvSpPr>
          <p:cNvPr id="23" name="Zástupný symbol pro číslo snímku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ACC9418-2F32-495A-B8AE-AE5962131FE6}" type="slidenum">
              <a:rPr lang="cs-CZ" smtClean="0"/>
              <a:pPr/>
              <a:t>‹#›</a:t>
            </a:fld>
            <a:endParaRPr lang="cs-CZ"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422030" y="1643050"/>
            <a:ext cx="8229600" cy="489806"/>
          </a:xfrm>
        </p:spPr>
        <p:txBody>
          <a:bodyPr/>
          <a:lstStyle/>
          <a:p>
            <a:pPr>
              <a:defRPr/>
            </a:pPr>
            <a:r>
              <a:rPr lang="cs-CZ" sz="3600" dirty="0" smtClean="0">
                <a:solidFill>
                  <a:schemeClr val="bg1"/>
                </a:solidFill>
                <a:latin typeface="Calibri" pitchFamily="34" charset="0"/>
              </a:rPr>
              <a:t>Jarmila Glazarová, Václav Řezáč</a:t>
            </a:r>
            <a:endParaRPr lang="cs-CZ" sz="3600" dirty="0">
              <a:solidFill>
                <a:schemeClr val="bg1"/>
              </a:solidFill>
              <a:latin typeface="Calibri" pitchFamily="34" charset="0"/>
            </a:endParaRPr>
          </a:p>
        </p:txBody>
      </p:sp>
      <p:sp>
        <p:nvSpPr>
          <p:cNvPr id="3075" name="Podnadpis 9"/>
          <p:cNvSpPr>
            <a:spLocks noGrp="1"/>
          </p:cNvSpPr>
          <p:nvPr>
            <p:ph type="subTitle" idx="1"/>
          </p:nvPr>
        </p:nvSpPr>
        <p:spPr>
          <a:xfrm>
            <a:off x="1371600" y="3332163"/>
            <a:ext cx="6400800" cy="1752600"/>
          </a:xfrm>
        </p:spPr>
        <p:txBody>
          <a:bodyPr/>
          <a:lstStyle/>
          <a:p>
            <a:endParaRPr lang="cs-CZ" dirty="0" smtClean="0"/>
          </a:p>
        </p:txBody>
      </p:sp>
      <p:sp>
        <p:nvSpPr>
          <p:cNvPr id="4" name="Obdélník 3"/>
          <p:cNvSpPr/>
          <p:nvPr/>
        </p:nvSpPr>
        <p:spPr>
          <a:xfrm>
            <a:off x="0" y="6092825"/>
            <a:ext cx="9144000" cy="76517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dirty="0"/>
          </a:p>
        </p:txBody>
      </p:sp>
      <p:sp>
        <p:nvSpPr>
          <p:cNvPr id="3077" name="TextovéPole 4"/>
          <p:cNvSpPr txBox="1">
            <a:spLocks noChangeArrowheads="1"/>
          </p:cNvSpPr>
          <p:nvPr/>
        </p:nvSpPr>
        <p:spPr bwMode="auto">
          <a:xfrm>
            <a:off x="358775" y="6000750"/>
            <a:ext cx="8426450" cy="461665"/>
          </a:xfrm>
          <a:prstGeom prst="rect">
            <a:avLst/>
          </a:prstGeom>
          <a:noFill/>
          <a:ln w="9525">
            <a:noFill/>
            <a:miter lim="800000"/>
            <a:headEnd/>
            <a:tailEnd/>
          </a:ln>
        </p:spPr>
        <p:txBody>
          <a:bodyPr>
            <a:spAutoFit/>
          </a:bodyPr>
          <a:lstStyle/>
          <a:p>
            <a:r>
              <a:rPr lang="en-US" sz="2400" dirty="0">
                <a:solidFill>
                  <a:schemeClr val="bg1"/>
                </a:solidFill>
                <a:latin typeface="Calibri" pitchFamily="34" charset="0"/>
                <a:cs typeface="Calibri" pitchFamily="34" charset="0"/>
              </a:rPr>
              <a:t>Gymn</a:t>
            </a:r>
            <a:r>
              <a:rPr lang="cs-CZ" sz="2400" dirty="0">
                <a:solidFill>
                  <a:schemeClr val="bg1"/>
                </a:solidFill>
                <a:latin typeface="Calibri" pitchFamily="34" charset="0"/>
                <a:cs typeface="Calibri" pitchFamily="34" charset="0"/>
              </a:rPr>
              <a:t>ázium a Jazyková škola s právem státní jazykové zkoušky Zlín</a:t>
            </a:r>
          </a:p>
        </p:txBody>
      </p:sp>
      <p:cxnSp>
        <p:nvCxnSpPr>
          <p:cNvPr id="7" name="Přímá spojnice 6"/>
          <p:cNvCxnSpPr/>
          <p:nvPr/>
        </p:nvCxnSpPr>
        <p:spPr>
          <a:xfrm>
            <a:off x="727075" y="2349500"/>
            <a:ext cx="7669213"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Tabulka 8"/>
          <p:cNvGraphicFramePr>
            <a:graphicFrameLocks noGrp="1"/>
          </p:cNvGraphicFramePr>
          <p:nvPr>
            <p:extLst>
              <p:ext uri="{D42A27DB-BD31-4B8C-83A1-F6EECF244321}">
                <p14:modId xmlns:p14="http://schemas.microsoft.com/office/powerpoint/2010/main" val="4153210471"/>
              </p:ext>
            </p:extLst>
          </p:nvPr>
        </p:nvGraphicFramePr>
        <p:xfrm>
          <a:off x="728663" y="2492375"/>
          <a:ext cx="7666515" cy="283972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latin typeface="Calibri" pitchFamily="34" charset="0"/>
                          <a:cs typeface="Calibri" pitchFamily="34" charset="0"/>
                        </a:rPr>
                        <a:t>Tematická oblast</a:t>
                      </a:r>
                      <a:endParaRPr lang="cs-CZ" b="1"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0" dirty="0" smtClean="0">
                          <a:latin typeface="Calibri" pitchFamily="34" charset="0"/>
                        </a:rPr>
                        <a:t>Literatura</a:t>
                      </a:r>
                      <a:r>
                        <a:rPr lang="cs-CZ" b="0" baseline="0" dirty="0" smtClean="0">
                          <a:latin typeface="Calibri" pitchFamily="34" charset="0"/>
                        </a:rPr>
                        <a:t> – psychologická próza 1. poloviny 20. století</a:t>
                      </a:r>
                      <a:endParaRPr lang="cs-CZ" dirty="0">
                        <a:latin typeface="Calibri" pitchFamily="34" charset="0"/>
                      </a:endParaRPr>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latin typeface="Calibri" pitchFamily="34" charset="0"/>
                          <a:cs typeface="Calibri" pitchFamily="34" charset="0"/>
                        </a:rPr>
                        <a:t>Datum vytvoření</a:t>
                      </a:r>
                      <a:endParaRPr lang="cs-CZ" b="1" dirty="0">
                        <a:latin typeface="Calibri" pitchFamily="34" charset="0"/>
                        <a:cs typeface="Calibri" pitchFamily="34" charset="0"/>
                      </a:endParaRPr>
                    </a:p>
                  </a:txBody>
                  <a:tcPr/>
                </a:tc>
                <a:tc>
                  <a:txBody>
                    <a:bodyPr/>
                    <a:lstStyle/>
                    <a:p>
                      <a:r>
                        <a:rPr lang="cs-CZ" dirty="0" smtClean="0">
                          <a:latin typeface="Calibri" pitchFamily="34" charset="0"/>
                        </a:rPr>
                        <a:t>21. 9. 2012</a:t>
                      </a:r>
                      <a:endParaRPr lang="cs-CZ" dirty="0">
                        <a:latin typeface="Calibri" pitchFamily="34" charset="0"/>
                      </a:endParaRPr>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smtClean="0">
                          <a:latin typeface="Calibri" pitchFamily="34" charset="0"/>
                          <a:cs typeface="Calibri" pitchFamily="34" charset="0"/>
                        </a:rPr>
                        <a:t>Ročník </a:t>
                      </a:r>
                      <a:endParaRPr lang="cs-CZ" b="1"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latin typeface="Calibri" pitchFamily="34" charset="0"/>
                        </a:rPr>
                        <a:t>3. ročník gymnázia</a:t>
                      </a:r>
                      <a:endParaRPr lang="cs-CZ" dirty="0">
                        <a:latin typeface="Calibri" pitchFamily="34" charset="0"/>
                      </a:endParaRPr>
                    </a:p>
                  </a:txBody>
                  <a:tcPr/>
                </a:tc>
              </a:tr>
              <a:tr h="332720">
                <a:tc>
                  <a:txBody>
                    <a:bodyPr/>
                    <a:lstStyle/>
                    <a:p>
                      <a:r>
                        <a:rPr lang="cs-CZ" b="1" dirty="0" smtClean="0">
                          <a:latin typeface="Calibri" pitchFamily="34" charset="0"/>
                          <a:cs typeface="Calibri" pitchFamily="34" charset="0"/>
                        </a:rPr>
                        <a:t>Stručný obsah</a:t>
                      </a:r>
                      <a:endParaRPr lang="cs-CZ" b="1" dirty="0">
                        <a:latin typeface="Calibri" pitchFamily="34" charset="0"/>
                        <a:cs typeface="Calibri" pitchFamily="34" charset="0"/>
                      </a:endParaRPr>
                    </a:p>
                  </a:txBody>
                  <a:tcPr/>
                </a:tc>
                <a:tc>
                  <a:txBody>
                    <a:bodyPr/>
                    <a:lstStyle/>
                    <a:p>
                      <a:r>
                        <a:rPr lang="cs-CZ" dirty="0" smtClean="0">
                          <a:latin typeface="Calibri" pitchFamily="34" charset="0"/>
                        </a:rPr>
                        <a:t>J.</a:t>
                      </a:r>
                      <a:r>
                        <a:rPr lang="cs-CZ" baseline="0" dirty="0" smtClean="0">
                          <a:latin typeface="Calibri" pitchFamily="34" charset="0"/>
                        </a:rPr>
                        <a:t> Glazarová, V. Řezáč – život a dílo</a:t>
                      </a:r>
                      <a:endParaRPr lang="cs-CZ" dirty="0">
                        <a:latin typeface="Calibri" pitchFamily="34" charset="0"/>
                      </a:endParaRPr>
                    </a:p>
                  </a:txBody>
                  <a:tcPr/>
                </a:tc>
              </a:tr>
              <a:tr h="360040">
                <a:tc>
                  <a:txBody>
                    <a:bodyPr/>
                    <a:lstStyle/>
                    <a:p>
                      <a:r>
                        <a:rPr lang="cs-CZ" sz="1800" b="1" kern="1200" dirty="0" smtClean="0">
                          <a:effectLst/>
                          <a:latin typeface="Calibri" pitchFamily="34" charset="0"/>
                          <a:cs typeface="Calibri" pitchFamily="34" charset="0"/>
                        </a:rPr>
                        <a:t>Způsob využití</a:t>
                      </a:r>
                      <a:endParaRPr lang="cs-CZ" b="1" dirty="0">
                        <a:latin typeface="Calibri" pitchFamily="34" charset="0"/>
                        <a:cs typeface="Calibri" pitchFamily="34" charset="0"/>
                      </a:endParaRPr>
                    </a:p>
                  </a:txBody>
                  <a:tcPr/>
                </a:tc>
                <a:tc>
                  <a:txBody>
                    <a:bodyPr/>
                    <a:lstStyle/>
                    <a:p>
                      <a:r>
                        <a:rPr lang="cs-CZ" dirty="0" smtClean="0">
                          <a:latin typeface="Calibri" pitchFamily="34" charset="0"/>
                        </a:rPr>
                        <a:t>Postupně procházíme listy prezentace. </a:t>
                      </a:r>
                      <a:r>
                        <a:rPr lang="cs-CZ" baseline="0" dirty="0" smtClean="0">
                          <a:latin typeface="Calibri" pitchFamily="34" charset="0"/>
                        </a:rPr>
                        <a:t>Desátá strana je kvíz, který procvičuje žákovu pozornost při výkladu.</a:t>
                      </a:r>
                      <a:endParaRPr lang="cs-CZ" dirty="0">
                        <a:latin typeface="Calibri" pitchFamily="34" charset="0"/>
                      </a:endParaRPr>
                    </a:p>
                  </a:txBody>
                  <a:tcPr/>
                </a:tc>
              </a:tr>
              <a:tr h="360040">
                <a:tc>
                  <a:txBody>
                    <a:bodyPr/>
                    <a:lstStyle/>
                    <a:p>
                      <a:r>
                        <a:rPr lang="cs-CZ" sz="1800" b="1" kern="1200" dirty="0" smtClean="0">
                          <a:effectLst/>
                          <a:latin typeface="Calibri" pitchFamily="34" charset="0"/>
                          <a:cs typeface="Calibri" pitchFamily="34" charset="0"/>
                        </a:rPr>
                        <a:t>Autor</a:t>
                      </a:r>
                      <a:endParaRPr lang="cs-CZ" b="1" dirty="0">
                        <a:latin typeface="Calibri" pitchFamily="34" charset="0"/>
                        <a:cs typeface="Calibri" pitchFamily="34" charset="0"/>
                      </a:endParaRPr>
                    </a:p>
                  </a:txBody>
                  <a:tcPr/>
                </a:tc>
                <a:tc>
                  <a:txBody>
                    <a:bodyPr/>
                    <a:lstStyle/>
                    <a:p>
                      <a:r>
                        <a:rPr lang="cs-CZ" dirty="0" smtClean="0">
                          <a:latin typeface="Calibri" pitchFamily="34" charset="0"/>
                        </a:rPr>
                        <a:t>Mgr. Martina Svízelová</a:t>
                      </a:r>
                      <a:endParaRPr lang="cs-CZ" dirty="0">
                        <a:latin typeface="Calibri" pitchFamily="34" charset="0"/>
                      </a:endParaRPr>
                    </a:p>
                  </a:txBody>
                  <a:tcPr/>
                </a:tc>
              </a:tr>
              <a:tr h="370840">
                <a:tc>
                  <a:txBody>
                    <a:bodyPr/>
                    <a:lstStyle/>
                    <a:p>
                      <a:r>
                        <a:rPr lang="cs-CZ" sz="1800" b="1" kern="1200" dirty="0" smtClean="0">
                          <a:effectLst/>
                          <a:latin typeface="Calibri" pitchFamily="34" charset="0"/>
                          <a:cs typeface="Calibri" pitchFamily="34" charset="0"/>
                        </a:rPr>
                        <a:t>Kód</a:t>
                      </a:r>
                      <a:endParaRPr lang="cs-CZ" b="1" dirty="0">
                        <a:latin typeface="Calibri" pitchFamily="34" charset="0"/>
                        <a:cs typeface="Calibri" pitchFamily="34" charset="0"/>
                      </a:endParaRPr>
                    </a:p>
                  </a:txBody>
                  <a:tcPr/>
                </a:tc>
                <a:tc>
                  <a:txBody>
                    <a:bodyPr/>
                    <a:lstStyle/>
                    <a:p>
                      <a:r>
                        <a:rPr lang="cs-CZ" dirty="0" smtClean="0">
                          <a:latin typeface="Calibri" pitchFamily="34" charset="0"/>
                        </a:rPr>
                        <a:t>VY_32_INOVACE_15_CSVI12</a:t>
                      </a:r>
                      <a:endParaRPr lang="cs-CZ" dirty="0">
                        <a:latin typeface="Calibri" pitchFamily="34" charset="0"/>
                      </a:endParaRPr>
                    </a:p>
                  </a:txBody>
                  <a:tcPr/>
                </a:tc>
              </a:tr>
            </a:tbl>
          </a:graphicData>
        </a:graphic>
      </p:graphicFrame>
      <p:pic>
        <p:nvPicPr>
          <p:cNvPr id="3105" name="Picture 2"/>
          <p:cNvPicPr>
            <a:picLocks noChangeAspect="1" noChangeArrowheads="1"/>
          </p:cNvPicPr>
          <p:nvPr/>
        </p:nvPicPr>
        <p:blipFill>
          <a:blip r:embed="rId3" cstate="print"/>
          <a:srcRect/>
          <a:stretch>
            <a:fillRect/>
          </a:stretch>
        </p:blipFill>
        <p:spPr bwMode="auto">
          <a:xfrm>
            <a:off x="690563" y="188913"/>
            <a:ext cx="7743825" cy="14382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latin typeface="Calibri" pitchFamily="34" charset="0"/>
              </a:rPr>
              <a:t>VÁCLAV ŘEZÁČ (1901 – 1956</a:t>
            </a:r>
            <a:r>
              <a:rPr lang="cs-CZ" dirty="0" smtClean="0">
                <a:latin typeface="Calibri" pitchFamily="34" charset="0"/>
              </a:rPr>
              <a:t>)</a:t>
            </a:r>
            <a:endParaRPr lang="cs-CZ" dirty="0">
              <a:latin typeface="Calibri" pitchFamily="34" charset="0"/>
            </a:endParaRPr>
          </a:p>
        </p:txBody>
      </p:sp>
      <p:sp>
        <p:nvSpPr>
          <p:cNvPr id="3" name="Zástupný symbol pro obsah 2"/>
          <p:cNvSpPr>
            <a:spLocks noGrp="1"/>
          </p:cNvSpPr>
          <p:nvPr>
            <p:ph idx="1"/>
          </p:nvPr>
        </p:nvSpPr>
        <p:spPr>
          <a:xfrm>
            <a:off x="457200" y="1428736"/>
            <a:ext cx="8229600" cy="5143536"/>
          </a:xfrm>
        </p:spPr>
        <p:txBody>
          <a:bodyPr>
            <a:normAutofit fontScale="85000" lnSpcReduction="20000"/>
          </a:bodyPr>
          <a:lstStyle/>
          <a:p>
            <a:pPr lvl="0"/>
            <a:r>
              <a:rPr lang="cs-CZ" dirty="0">
                <a:latin typeface="Calibri" pitchFamily="34" charset="0"/>
              </a:rPr>
              <a:t>vlastním jménem Václav Voňavka</a:t>
            </a:r>
          </a:p>
          <a:p>
            <a:pPr lvl="0"/>
            <a:r>
              <a:rPr lang="cs-CZ" dirty="0">
                <a:latin typeface="Calibri" pitchFamily="34" charset="0"/>
              </a:rPr>
              <a:t>prozaik, publicista a autor knih pro mládež</a:t>
            </a:r>
          </a:p>
          <a:p>
            <a:pPr lvl="0"/>
            <a:r>
              <a:rPr lang="cs-CZ" dirty="0">
                <a:latin typeface="Calibri" pitchFamily="34" charset="0"/>
              </a:rPr>
              <a:t>pocházel z chudých poměrů, po smrti otce se nedokázal vyrovnat s novým manželem své matky</a:t>
            </a:r>
          </a:p>
          <a:p>
            <a:pPr lvl="0"/>
            <a:r>
              <a:rPr lang="cs-CZ" dirty="0">
                <a:latin typeface="Calibri" pitchFamily="34" charset="0"/>
              </a:rPr>
              <a:t>vystudoval gymnázium a absolvoval kurz obchodní akademie</a:t>
            </a:r>
          </a:p>
          <a:p>
            <a:pPr lvl="0"/>
            <a:r>
              <a:rPr lang="cs-CZ" dirty="0">
                <a:latin typeface="Calibri" pitchFamily="34" charset="0"/>
              </a:rPr>
              <a:t>pracoval jako úředník statistického úřadu, měl finanční problémy</a:t>
            </a:r>
          </a:p>
          <a:p>
            <a:pPr lvl="0"/>
            <a:r>
              <a:rPr lang="cs-CZ" dirty="0">
                <a:latin typeface="Calibri" pitchFamily="34" charset="0"/>
              </a:rPr>
              <a:t>oženil se se spisovatelkou Emou Řezáčovou</a:t>
            </a:r>
          </a:p>
          <a:p>
            <a:pPr lvl="0"/>
            <a:r>
              <a:rPr lang="cs-CZ" dirty="0">
                <a:latin typeface="Calibri" pitchFamily="34" charset="0"/>
              </a:rPr>
              <a:t>vedl filmovou skupinu na Barrandově</a:t>
            </a:r>
            <a:r>
              <a:rPr lang="cs-CZ" dirty="0" smtClean="0">
                <a:latin typeface="Calibri" pitchFamily="34" charset="0"/>
              </a:rPr>
              <a:t>, stal se ředitelem </a:t>
            </a:r>
            <a:r>
              <a:rPr lang="cs-CZ" dirty="0">
                <a:latin typeface="Calibri" pitchFamily="34" charset="0"/>
              </a:rPr>
              <a:t>nakladatelství Československý spisovatel</a:t>
            </a:r>
          </a:p>
          <a:p>
            <a:pPr lvl="0"/>
            <a:r>
              <a:rPr lang="cs-CZ" dirty="0">
                <a:latin typeface="Calibri" pitchFamily="34" charset="0"/>
              </a:rPr>
              <a:t>propagoval komunistický režim</a:t>
            </a:r>
          </a:p>
          <a:p>
            <a:pPr lvl="0"/>
            <a:r>
              <a:rPr lang="cs-CZ" dirty="0">
                <a:latin typeface="Calibri" pitchFamily="34" charset="0"/>
              </a:rPr>
              <a:t>přispíval do časopisu Český svět, Práce a Lidových </a:t>
            </a:r>
            <a:r>
              <a:rPr lang="cs-CZ" dirty="0" smtClean="0">
                <a:latin typeface="Calibri" pitchFamily="34" charset="0"/>
              </a:rPr>
              <a:t>novin</a:t>
            </a:r>
            <a:endParaRPr lang="cs-CZ" dirty="0">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Otázky:</a:t>
            </a:r>
            <a:endParaRPr lang="cs-CZ" dirty="0"/>
          </a:p>
        </p:txBody>
      </p:sp>
      <p:sp>
        <p:nvSpPr>
          <p:cNvPr id="3" name="Zástupný symbol pro obsah 2"/>
          <p:cNvSpPr>
            <a:spLocks noGrp="1"/>
          </p:cNvSpPr>
          <p:nvPr>
            <p:ph idx="1"/>
          </p:nvPr>
        </p:nvSpPr>
        <p:spPr/>
        <p:txBody>
          <a:bodyPr/>
          <a:lstStyle/>
          <a:p>
            <a:pPr marL="582930" indent="-514350">
              <a:buFont typeface="+mj-lt"/>
              <a:buAutoNum type="arabicPeriod"/>
            </a:pPr>
            <a:r>
              <a:rPr lang="cs-CZ" dirty="0" smtClean="0"/>
              <a:t>Jak zněl pseudonym Václava Voňavky? A jak vznikl?</a:t>
            </a:r>
          </a:p>
          <a:p>
            <a:pPr marL="582930" indent="-514350">
              <a:buFont typeface="+mj-lt"/>
              <a:buAutoNum type="arabicPeriod"/>
            </a:pPr>
            <a:r>
              <a:rPr lang="cs-CZ" dirty="0" smtClean="0"/>
              <a:t>Na které čtenáře se zaměřil?</a:t>
            </a:r>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Odpovědi</a:t>
            </a:r>
            <a:endParaRPr lang="cs-CZ" dirty="0">
              <a:latin typeface="Calibri" pitchFamily="34" charset="0"/>
            </a:endParaRPr>
          </a:p>
        </p:txBody>
      </p:sp>
      <p:sp>
        <p:nvSpPr>
          <p:cNvPr id="3" name="Zástupný symbol pro obsah 2"/>
          <p:cNvSpPr>
            <a:spLocks noGrp="1"/>
          </p:cNvSpPr>
          <p:nvPr>
            <p:ph idx="1"/>
          </p:nvPr>
        </p:nvSpPr>
        <p:spPr/>
        <p:txBody>
          <a:bodyPr/>
          <a:lstStyle/>
          <a:p>
            <a:pPr marL="582930" indent="-514350">
              <a:buFont typeface="+mj-lt"/>
              <a:buAutoNum type="arabicPeriod"/>
            </a:pPr>
            <a:r>
              <a:rPr lang="cs-CZ" dirty="0" smtClean="0">
                <a:latin typeface="Calibri" pitchFamily="34" charset="0"/>
              </a:rPr>
              <a:t>Václav Řezáč převzal příjmení své ženy Emy Řezáčové.</a:t>
            </a:r>
          </a:p>
          <a:p>
            <a:pPr marL="582930" indent="-514350">
              <a:buFont typeface="+mj-lt"/>
              <a:buAutoNum type="arabicPeriod"/>
            </a:pPr>
            <a:r>
              <a:rPr lang="cs-CZ" dirty="0" smtClean="0">
                <a:latin typeface="Calibri" pitchFamily="34" charset="0"/>
              </a:rPr>
              <a:t>V. Řezáč psal pro dospělé i pro děti.</a:t>
            </a:r>
            <a:endParaRPr lang="cs-CZ" dirty="0">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Charakteristika díla</a:t>
            </a:r>
            <a:endParaRPr lang="cs-CZ" dirty="0">
              <a:latin typeface="Calibri" pitchFamily="34" charset="0"/>
            </a:endParaRPr>
          </a:p>
        </p:txBody>
      </p:sp>
      <p:sp>
        <p:nvSpPr>
          <p:cNvPr id="3" name="Zástupný symbol pro obsah 2"/>
          <p:cNvSpPr>
            <a:spLocks noGrp="1"/>
          </p:cNvSpPr>
          <p:nvPr>
            <p:ph idx="1"/>
          </p:nvPr>
        </p:nvSpPr>
        <p:spPr/>
        <p:txBody>
          <a:bodyPr/>
          <a:lstStyle/>
          <a:p>
            <a:pPr lvl="0"/>
            <a:r>
              <a:rPr lang="cs-CZ" sz="3600" dirty="0" smtClean="0">
                <a:latin typeface="Calibri" pitchFamily="34" charset="0"/>
              </a:rPr>
              <a:t>hrdinové </a:t>
            </a:r>
            <a:r>
              <a:rPr lang="cs-CZ" sz="3600" dirty="0">
                <a:latin typeface="Calibri" pitchFamily="34" charset="0"/>
              </a:rPr>
              <a:t>jsou poznamenáni vyvržeností ze společnosti a pocitem nepřekonatelné bídy</a:t>
            </a:r>
          </a:p>
          <a:p>
            <a:pPr lvl="0"/>
            <a:r>
              <a:rPr lang="cs-CZ" sz="3600" dirty="0">
                <a:latin typeface="Calibri" pitchFamily="34" charset="0"/>
              </a:rPr>
              <a:t>postavy v sobě skrývají zlo, manipulují s okolím</a:t>
            </a:r>
          </a:p>
          <a:p>
            <a:pPr lvl="0"/>
            <a:r>
              <a:rPr lang="cs-CZ" sz="3600" dirty="0" smtClean="0">
                <a:latin typeface="Calibri" pitchFamily="34" charset="0"/>
              </a:rPr>
              <a:t>po druhé světové válce </a:t>
            </a:r>
            <a:r>
              <a:rPr lang="cs-CZ" sz="3600" dirty="0">
                <a:latin typeface="Calibri" pitchFamily="34" charset="0"/>
              </a:rPr>
              <a:t>úroveň jeho torby klesá, píše budovatelské romány</a:t>
            </a:r>
          </a:p>
          <a:p>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Dílo</a:t>
            </a:r>
            <a:endParaRPr lang="cs-CZ" dirty="0">
              <a:latin typeface="Calibri" pitchFamily="34" charset="0"/>
            </a:endParaRPr>
          </a:p>
        </p:txBody>
      </p:sp>
      <p:sp>
        <p:nvSpPr>
          <p:cNvPr id="3" name="Zástupný symbol pro obsah 2"/>
          <p:cNvSpPr>
            <a:spLocks noGrp="1"/>
          </p:cNvSpPr>
          <p:nvPr>
            <p:ph idx="1"/>
          </p:nvPr>
        </p:nvSpPr>
        <p:spPr>
          <a:xfrm>
            <a:off x="714348" y="1428736"/>
            <a:ext cx="7972452" cy="5143536"/>
          </a:xfrm>
        </p:spPr>
        <p:txBody>
          <a:bodyPr>
            <a:normAutofit fontScale="85000" lnSpcReduction="20000"/>
          </a:bodyPr>
          <a:lstStyle/>
          <a:p>
            <a:r>
              <a:rPr lang="cs-CZ" b="1" dirty="0">
                <a:latin typeface="Calibri" pitchFamily="34" charset="0"/>
              </a:rPr>
              <a:t>Černé světlo</a:t>
            </a:r>
            <a:r>
              <a:rPr lang="cs-CZ" dirty="0">
                <a:latin typeface="Calibri" pitchFamily="34" charset="0"/>
              </a:rPr>
              <a:t> </a:t>
            </a:r>
            <a:r>
              <a:rPr lang="cs-CZ" b="1" dirty="0">
                <a:latin typeface="Calibri" pitchFamily="34" charset="0"/>
              </a:rPr>
              <a:t>(1940)</a:t>
            </a:r>
            <a:r>
              <a:rPr lang="cs-CZ" dirty="0">
                <a:latin typeface="Calibri" pitchFamily="34" charset="0"/>
              </a:rPr>
              <a:t> – psychologický román</a:t>
            </a:r>
          </a:p>
          <a:p>
            <a:r>
              <a:rPr lang="cs-CZ" dirty="0">
                <a:latin typeface="Calibri" pitchFamily="34" charset="0"/>
              </a:rPr>
              <a:t>Hlavní hrdina Karel Kukla je poznamenán otřesným zážitkem z mládí a matčinou výchovou. Trpí pocitem méněcennosti. Svůj handicap si nahrazuje manipulací s lidmi. Zcela vypočítavě a chladně se snaží získat lásku sestřenice Markéty a následovně i podnik jejího otce. Když vše vyjde najevo, pokusí se o sebevraždu skokem </a:t>
            </a:r>
            <a:r>
              <a:rPr lang="cs-CZ" dirty="0" smtClean="0">
                <a:latin typeface="Calibri" pitchFamily="34" charset="0"/>
              </a:rPr>
              <a:t>ze střešního</a:t>
            </a:r>
            <a:r>
              <a:rPr lang="cs-CZ" dirty="0">
                <a:latin typeface="Calibri" pitchFamily="34" charset="0"/>
              </a:rPr>
              <a:t> okna, při němž přijde o nohu. Dožívá opuštěn jako mrzák.</a:t>
            </a:r>
          </a:p>
          <a:p>
            <a:r>
              <a:rPr lang="cs-CZ" b="1" dirty="0">
                <a:latin typeface="Calibri" pitchFamily="34" charset="0"/>
              </a:rPr>
              <a:t>Svědek</a:t>
            </a:r>
            <a:r>
              <a:rPr lang="cs-CZ" dirty="0">
                <a:latin typeface="Calibri" pitchFamily="34" charset="0"/>
              </a:rPr>
              <a:t> (1942) –  </a:t>
            </a:r>
            <a:r>
              <a:rPr lang="cs-CZ" dirty="0" smtClean="0">
                <a:latin typeface="Calibri" pitchFamily="34" charset="0"/>
              </a:rPr>
              <a:t>psychologický román</a:t>
            </a:r>
          </a:p>
          <a:p>
            <a:r>
              <a:rPr lang="cs-CZ" dirty="0" smtClean="0">
                <a:latin typeface="Calibri" pitchFamily="34" charset="0"/>
              </a:rPr>
              <a:t>Stařec </a:t>
            </a:r>
            <a:r>
              <a:rPr lang="cs-CZ" dirty="0">
                <a:latin typeface="Calibri" pitchFamily="34" charset="0"/>
              </a:rPr>
              <a:t>Emanuel Kvis je slaboch, který  řeší osobní problémy šířením zla. Snaží se poznat cizí lidi </a:t>
            </a:r>
            <a:r>
              <a:rPr lang="cs-CZ" dirty="0" smtClean="0">
                <a:latin typeface="Calibri" pitchFamily="34" charset="0"/>
              </a:rPr>
              <a:t>                            a </a:t>
            </a:r>
            <a:r>
              <a:rPr lang="cs-CZ" dirty="0">
                <a:latin typeface="Calibri" pitchFamily="34" charset="0"/>
              </a:rPr>
              <a:t>parazitovat na jejich životech, probouzí v nich temné vášně. </a:t>
            </a:r>
            <a:r>
              <a:rPr lang="cs-CZ" dirty="0" smtClean="0">
                <a:latin typeface="Calibri" pitchFamily="34" charset="0"/>
              </a:rPr>
              <a:t>Po Kvisově smrti si celé město oddechne.</a:t>
            </a:r>
            <a:endParaRPr lang="cs-CZ" dirty="0">
              <a:latin typeface="Calibri" pitchFamily="34" charset="0"/>
            </a:endParaRPr>
          </a:p>
          <a:p>
            <a:endParaRPr lang="cs-CZ" dirty="0"/>
          </a:p>
          <a:p>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Dílo</a:t>
            </a:r>
            <a:endParaRPr lang="cs-CZ" dirty="0">
              <a:latin typeface="Calibri" pitchFamily="34" charset="0"/>
            </a:endParaRPr>
          </a:p>
        </p:txBody>
      </p:sp>
      <p:sp>
        <p:nvSpPr>
          <p:cNvPr id="3" name="Zástupný symbol pro obsah 2"/>
          <p:cNvSpPr>
            <a:spLocks noGrp="1"/>
          </p:cNvSpPr>
          <p:nvPr>
            <p:ph idx="1"/>
          </p:nvPr>
        </p:nvSpPr>
        <p:spPr/>
        <p:txBody>
          <a:bodyPr>
            <a:normAutofit/>
          </a:bodyPr>
          <a:lstStyle/>
          <a:p>
            <a:r>
              <a:rPr lang="cs-CZ" dirty="0">
                <a:latin typeface="Calibri" pitchFamily="34" charset="0"/>
              </a:rPr>
              <a:t>po 2. světové válce</a:t>
            </a:r>
          </a:p>
          <a:p>
            <a:r>
              <a:rPr lang="cs-CZ" b="1" dirty="0" smtClean="0">
                <a:latin typeface="Calibri" pitchFamily="34" charset="0"/>
              </a:rPr>
              <a:t>Nástup (1951), Bitva (1954) </a:t>
            </a:r>
            <a:r>
              <a:rPr lang="cs-CZ" dirty="0">
                <a:latin typeface="Calibri" pitchFamily="34" charset="0"/>
              </a:rPr>
              <a:t>– </a:t>
            </a:r>
            <a:r>
              <a:rPr lang="cs-CZ" dirty="0" smtClean="0">
                <a:latin typeface="Calibri" pitchFamily="34" charset="0"/>
              </a:rPr>
              <a:t>romány zachycují odsun </a:t>
            </a:r>
            <a:r>
              <a:rPr lang="cs-CZ" dirty="0">
                <a:latin typeface="Calibri" pitchFamily="34" charset="0"/>
              </a:rPr>
              <a:t>německého </a:t>
            </a:r>
            <a:r>
              <a:rPr lang="cs-CZ" dirty="0" smtClean="0">
                <a:latin typeface="Calibri" pitchFamily="34" charset="0"/>
              </a:rPr>
              <a:t>obyvatelstva            a osídlování pohraničí Čechy, dílo obsahuje prvky schematismu a </a:t>
            </a:r>
            <a:r>
              <a:rPr lang="cs-CZ" dirty="0">
                <a:latin typeface="Calibri" pitchFamily="34" charset="0"/>
              </a:rPr>
              <a:t>málo </a:t>
            </a:r>
            <a:r>
              <a:rPr lang="cs-CZ" dirty="0" smtClean="0">
                <a:latin typeface="Calibri" pitchFamily="34" charset="0"/>
              </a:rPr>
              <a:t>prokreslené hrdiny</a:t>
            </a:r>
            <a:endParaRPr lang="cs-CZ" dirty="0">
              <a:latin typeface="Calibri" pitchFamily="34" charset="0"/>
            </a:endParaRPr>
          </a:p>
          <a:p>
            <a:pPr>
              <a:buNone/>
            </a:pPr>
            <a:endParaRPr lang="cs-CZ" dirty="0">
              <a:latin typeface="Calibri" pitchFamily="34" charset="0"/>
            </a:endParaRPr>
          </a:p>
          <a:p>
            <a:r>
              <a:rPr lang="cs-CZ" dirty="0">
                <a:latin typeface="Calibri" pitchFamily="34" charset="0"/>
              </a:rPr>
              <a:t>knihy pro mládež</a:t>
            </a:r>
          </a:p>
          <a:p>
            <a:r>
              <a:rPr lang="cs-CZ" b="1" dirty="0">
                <a:latin typeface="Calibri" pitchFamily="34" charset="0"/>
              </a:rPr>
              <a:t>Poplach v Kovářské </a:t>
            </a:r>
            <a:r>
              <a:rPr lang="cs-CZ" b="1" dirty="0" smtClean="0">
                <a:latin typeface="Calibri" pitchFamily="34" charset="0"/>
              </a:rPr>
              <a:t>uličce (1933); </a:t>
            </a:r>
            <a:r>
              <a:rPr lang="cs-CZ" b="1" dirty="0">
                <a:latin typeface="Calibri" pitchFamily="34" charset="0"/>
              </a:rPr>
              <a:t>Kluci, hurá za ním</a:t>
            </a:r>
            <a:r>
              <a:rPr lang="cs-CZ" b="1" dirty="0" smtClean="0">
                <a:latin typeface="Calibri" pitchFamily="34" charset="0"/>
              </a:rPr>
              <a:t>! (1934)</a:t>
            </a:r>
            <a:endParaRPr lang="cs-CZ" dirty="0">
              <a:latin typeface="Calibri" pitchFamily="34" charset="0"/>
            </a:endParaRPr>
          </a:p>
          <a:p>
            <a:pPr>
              <a:buNone/>
            </a:pPr>
            <a:endParaRPr lang="cs-CZ" dirty="0">
              <a:latin typeface="Calibri" pitchFamily="34" charset="0"/>
            </a:endParaRPr>
          </a:p>
          <a:p>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Otázky</a:t>
            </a:r>
            <a:endParaRPr lang="cs-CZ" dirty="0">
              <a:latin typeface="Calibri" pitchFamily="34" charset="0"/>
            </a:endParaRPr>
          </a:p>
        </p:txBody>
      </p:sp>
      <p:sp>
        <p:nvSpPr>
          <p:cNvPr id="3" name="Zástupný symbol pro obsah 2"/>
          <p:cNvSpPr>
            <a:spLocks noGrp="1"/>
          </p:cNvSpPr>
          <p:nvPr>
            <p:ph idx="1"/>
          </p:nvPr>
        </p:nvSpPr>
        <p:spPr/>
        <p:txBody>
          <a:bodyPr/>
          <a:lstStyle/>
          <a:p>
            <a:pPr marL="582930" indent="-514350">
              <a:buFont typeface="+mj-lt"/>
              <a:buAutoNum type="arabicPeriod"/>
            </a:pPr>
            <a:r>
              <a:rPr lang="cs-CZ" dirty="0" smtClean="0">
                <a:latin typeface="Calibri" pitchFamily="34" charset="0"/>
              </a:rPr>
              <a:t>Jaký druh prózy píše V. Řezáč po druhé světové válce?</a:t>
            </a:r>
          </a:p>
          <a:p>
            <a:pPr marL="582930" indent="-514350">
              <a:buFont typeface="+mj-lt"/>
              <a:buAutoNum type="arabicPeriod"/>
            </a:pPr>
            <a:r>
              <a:rPr lang="cs-CZ" dirty="0" smtClean="0">
                <a:latin typeface="Calibri" pitchFamily="34" charset="0"/>
              </a:rPr>
              <a:t>Jaké jsou názvy děl určených pro děti?</a:t>
            </a:r>
          </a:p>
          <a:p>
            <a:pPr marL="582930" indent="-514350">
              <a:buFont typeface="+mj-lt"/>
              <a:buAutoNum type="arabicPeriod"/>
            </a:pPr>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Odpovědi</a:t>
            </a:r>
            <a:endParaRPr lang="cs-CZ" dirty="0">
              <a:latin typeface="Calibri" pitchFamily="34" charset="0"/>
            </a:endParaRPr>
          </a:p>
        </p:txBody>
      </p:sp>
      <p:sp>
        <p:nvSpPr>
          <p:cNvPr id="3" name="Zástupný symbol pro obsah 2"/>
          <p:cNvSpPr>
            <a:spLocks noGrp="1"/>
          </p:cNvSpPr>
          <p:nvPr>
            <p:ph idx="1"/>
          </p:nvPr>
        </p:nvSpPr>
        <p:spPr/>
        <p:txBody>
          <a:bodyPr/>
          <a:lstStyle/>
          <a:p>
            <a:pPr marL="582930" indent="-514350">
              <a:buFont typeface="+mj-lt"/>
              <a:buAutoNum type="arabicPeriod"/>
            </a:pPr>
            <a:r>
              <a:rPr lang="cs-CZ" dirty="0" smtClean="0">
                <a:latin typeface="Calibri" pitchFamily="34" charset="0"/>
              </a:rPr>
              <a:t>Budovatelské romány.</a:t>
            </a:r>
          </a:p>
          <a:p>
            <a:pPr marL="582930" indent="-514350">
              <a:buFont typeface="+mj-lt"/>
              <a:buAutoNum type="arabicPeriod"/>
            </a:pPr>
            <a:r>
              <a:rPr lang="cs-CZ" dirty="0" smtClean="0">
                <a:latin typeface="Calibri" pitchFamily="34" charset="0"/>
              </a:rPr>
              <a:t>Poplach v Kovářské uličce, Kluci, hurá za ním! </a:t>
            </a:r>
          </a:p>
          <a:p>
            <a:pPr marL="582930" indent="-514350">
              <a:buFont typeface="+mj-lt"/>
              <a:buAutoNum type="arabicPeriod"/>
            </a:pPr>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Kvíz</a:t>
            </a:r>
            <a:r>
              <a:rPr lang="cs-CZ" dirty="0" smtClean="0"/>
              <a:t>  </a:t>
            </a:r>
            <a:endParaRPr lang="cs-CZ" dirty="0"/>
          </a:p>
        </p:txBody>
      </p:sp>
      <p:sp>
        <p:nvSpPr>
          <p:cNvPr id="3" name="Zástupný symbol pro obsah 2"/>
          <p:cNvSpPr>
            <a:spLocks noGrp="1"/>
          </p:cNvSpPr>
          <p:nvPr>
            <p:ph idx="1"/>
          </p:nvPr>
        </p:nvSpPr>
        <p:spPr>
          <a:xfrm>
            <a:off x="914400" y="1643050"/>
            <a:ext cx="7772400" cy="5000660"/>
          </a:xfrm>
        </p:spPr>
        <p:txBody>
          <a:bodyPr>
            <a:normAutofit fontScale="92500" lnSpcReduction="20000"/>
          </a:bodyPr>
          <a:lstStyle/>
          <a:p>
            <a:r>
              <a:rPr lang="cs-CZ" dirty="0">
                <a:latin typeface="Calibri" pitchFamily="34" charset="0"/>
              </a:rPr>
              <a:t>Jarmila Glazarová byla prozaička, básnířka </a:t>
            </a:r>
            <a:r>
              <a:rPr lang="cs-CZ" dirty="0" smtClean="0">
                <a:latin typeface="Calibri" pitchFamily="34" charset="0"/>
              </a:rPr>
              <a:t>                   a </a:t>
            </a:r>
            <a:r>
              <a:rPr lang="cs-CZ" dirty="0">
                <a:latin typeface="Calibri" pitchFamily="34" charset="0"/>
              </a:rPr>
              <a:t>publicistka.</a:t>
            </a:r>
          </a:p>
          <a:p>
            <a:r>
              <a:rPr lang="cs-CZ" dirty="0">
                <a:latin typeface="Calibri" pitchFamily="34" charset="0"/>
              </a:rPr>
              <a:t>Její rozporuplné manželství zachycuje próza Roky v kruhu.</a:t>
            </a:r>
          </a:p>
          <a:p>
            <a:r>
              <a:rPr lang="cs-CZ" dirty="0">
                <a:latin typeface="Calibri" pitchFamily="34" charset="0"/>
              </a:rPr>
              <a:t>Ve své tvorbě navázala </a:t>
            </a:r>
            <a:r>
              <a:rPr lang="cs-CZ" dirty="0" smtClean="0">
                <a:latin typeface="Calibri" pitchFamily="34" charset="0"/>
              </a:rPr>
              <a:t>J. Glazarová na </a:t>
            </a:r>
            <a:r>
              <a:rPr lang="cs-CZ" dirty="0">
                <a:latin typeface="Calibri" pitchFamily="34" charset="0"/>
              </a:rPr>
              <a:t>spisovatelku Karolínu Světlou.</a:t>
            </a:r>
          </a:p>
          <a:p>
            <a:r>
              <a:rPr lang="cs-CZ" dirty="0">
                <a:latin typeface="Calibri" pitchFamily="34" charset="0"/>
              </a:rPr>
              <a:t>Děvečka Rozína v románu Advent se k hlavní hrdince chová nepřátelsky.</a:t>
            </a:r>
          </a:p>
          <a:p>
            <a:r>
              <a:rPr lang="cs-CZ" dirty="0">
                <a:latin typeface="Calibri" pitchFamily="34" charset="0"/>
              </a:rPr>
              <a:t>Hlavní postavou románu </a:t>
            </a:r>
            <a:r>
              <a:rPr lang="cs-CZ" dirty="0" smtClean="0">
                <a:latin typeface="Calibri" pitchFamily="34" charset="0"/>
              </a:rPr>
              <a:t>Černé světlo </a:t>
            </a:r>
            <a:r>
              <a:rPr lang="cs-CZ" dirty="0">
                <a:latin typeface="Calibri" pitchFamily="34" charset="0"/>
              </a:rPr>
              <a:t>je Karel Kukla.</a:t>
            </a:r>
          </a:p>
          <a:p>
            <a:r>
              <a:rPr lang="cs-CZ" dirty="0">
                <a:latin typeface="Calibri" pitchFamily="34" charset="0"/>
              </a:rPr>
              <a:t>Řezáčovi hrdinové bývají lidé slabí, kteří mají v sobě zárodky zla.</a:t>
            </a:r>
          </a:p>
          <a:p>
            <a:endParaRPr lang="cs-CZ" dirty="0"/>
          </a:p>
        </p:txBody>
      </p:sp>
      <p:sp>
        <p:nvSpPr>
          <p:cNvPr id="4" name="Obdélníkový popisek 3"/>
          <p:cNvSpPr/>
          <p:nvPr/>
        </p:nvSpPr>
        <p:spPr>
          <a:xfrm>
            <a:off x="6000760" y="571480"/>
            <a:ext cx="1214446" cy="428628"/>
          </a:xfrm>
          <a:prstGeom prst="wedgeRectCallout">
            <a:avLst>
              <a:gd name="adj1" fmla="val -29847"/>
              <a:gd name="adj2" fmla="val 1225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ANO</a:t>
            </a:r>
            <a:endParaRPr lang="cs-CZ" dirty="0"/>
          </a:p>
        </p:txBody>
      </p:sp>
      <p:sp>
        <p:nvSpPr>
          <p:cNvPr id="5" name="Oválný popisek 4"/>
          <p:cNvSpPr/>
          <p:nvPr/>
        </p:nvSpPr>
        <p:spPr>
          <a:xfrm>
            <a:off x="3643306" y="428604"/>
            <a:ext cx="1285884" cy="785818"/>
          </a:xfrm>
          <a:prstGeom prst="wedgeEllipseCallout">
            <a:avLst>
              <a:gd name="adj1" fmla="val 45009"/>
              <a:gd name="adj2" fmla="val 739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NE</a:t>
            </a:r>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4400" y="512064"/>
            <a:ext cx="7772400" cy="684688"/>
          </a:xfrm>
        </p:spPr>
        <p:txBody>
          <a:bodyPr/>
          <a:lstStyle/>
          <a:p>
            <a:r>
              <a:rPr lang="cs-CZ" dirty="0" smtClean="0">
                <a:latin typeface="Calibri" pitchFamily="34" charset="0"/>
              </a:rPr>
              <a:t>Řešení</a:t>
            </a:r>
            <a:endParaRPr lang="cs-CZ" dirty="0">
              <a:latin typeface="Calibri" pitchFamily="34" charset="0"/>
            </a:endParaRPr>
          </a:p>
        </p:txBody>
      </p:sp>
      <p:sp>
        <p:nvSpPr>
          <p:cNvPr id="3" name="Zástupný symbol pro obsah 2"/>
          <p:cNvSpPr>
            <a:spLocks noGrp="1"/>
          </p:cNvSpPr>
          <p:nvPr>
            <p:ph idx="1"/>
          </p:nvPr>
        </p:nvSpPr>
        <p:spPr/>
        <p:txBody>
          <a:bodyPr>
            <a:normAutofit fontScale="85000" lnSpcReduction="20000"/>
          </a:bodyPr>
          <a:lstStyle/>
          <a:p>
            <a:r>
              <a:rPr lang="cs-CZ" dirty="0" smtClean="0">
                <a:latin typeface="Calibri" pitchFamily="34" charset="0"/>
              </a:rPr>
              <a:t>Jarmila Glazarová byla prozaička, básnířka                    a publicistka. NE (básnířka je špatně)</a:t>
            </a:r>
          </a:p>
          <a:p>
            <a:r>
              <a:rPr lang="cs-CZ" dirty="0" smtClean="0">
                <a:latin typeface="Calibri" pitchFamily="34" charset="0"/>
              </a:rPr>
              <a:t>Její rozporuplné manželství zachycuje próza Roky v kruhu. NE (harmonické manželství)</a:t>
            </a:r>
          </a:p>
          <a:p>
            <a:r>
              <a:rPr lang="cs-CZ" dirty="0" smtClean="0">
                <a:latin typeface="Calibri" pitchFamily="34" charset="0"/>
              </a:rPr>
              <a:t>Ve své tvorbě navázala na spisovatelku Karolínu Světlou. ANO</a:t>
            </a:r>
          </a:p>
          <a:p>
            <a:r>
              <a:rPr lang="cs-CZ" dirty="0" smtClean="0">
                <a:latin typeface="Calibri" pitchFamily="34" charset="0"/>
              </a:rPr>
              <a:t>Děvečka Rozína v románu Advent se k hlavní hrdince chová nepřátelsky. ANO</a:t>
            </a:r>
          </a:p>
          <a:p>
            <a:r>
              <a:rPr lang="cs-CZ" dirty="0" smtClean="0">
                <a:latin typeface="Calibri" pitchFamily="34" charset="0"/>
              </a:rPr>
              <a:t>Hlavní postavou románu Černé světlo je Karel Kukla. ANO </a:t>
            </a:r>
          </a:p>
          <a:p>
            <a:r>
              <a:rPr lang="cs-CZ" dirty="0" smtClean="0">
                <a:latin typeface="Calibri" pitchFamily="34" charset="0"/>
              </a:rPr>
              <a:t>Řezáčovi hrdinové bývají lidé slabí, kteří mají v sobě zárodky zla. ANO</a:t>
            </a:r>
            <a:endParaRPr lang="cs-CZ" dirty="0">
              <a:latin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0034" y="142852"/>
            <a:ext cx="8229600" cy="857256"/>
          </a:xfrm>
        </p:spPr>
        <p:txBody>
          <a:bodyPr>
            <a:normAutofit fontScale="90000"/>
          </a:bodyPr>
          <a:lstStyle/>
          <a:p>
            <a:r>
              <a:rPr lang="cs-CZ" dirty="0">
                <a:latin typeface="Calibri" pitchFamily="34" charset="0"/>
              </a:rPr>
              <a:t>JARMILA GLAZAROVÁ (1901 – </a:t>
            </a:r>
            <a:r>
              <a:rPr lang="cs-CZ" dirty="0" smtClean="0">
                <a:latin typeface="Calibri" pitchFamily="34" charset="0"/>
              </a:rPr>
              <a:t>1977)</a:t>
            </a:r>
            <a:r>
              <a:rPr lang="cs-CZ" dirty="0"/>
              <a:t> </a:t>
            </a:r>
            <a:br>
              <a:rPr lang="cs-CZ" dirty="0"/>
            </a:br>
            <a:endParaRPr lang="cs-CZ" dirty="0"/>
          </a:p>
        </p:txBody>
      </p:sp>
      <p:sp>
        <p:nvSpPr>
          <p:cNvPr id="3" name="Zástupný symbol pro obsah 2"/>
          <p:cNvSpPr>
            <a:spLocks noGrp="1"/>
          </p:cNvSpPr>
          <p:nvPr>
            <p:ph idx="1"/>
          </p:nvPr>
        </p:nvSpPr>
        <p:spPr>
          <a:xfrm>
            <a:off x="457200" y="1000108"/>
            <a:ext cx="8229600" cy="5572164"/>
          </a:xfrm>
        </p:spPr>
        <p:txBody>
          <a:bodyPr>
            <a:normAutofit fontScale="92500" lnSpcReduction="20000"/>
          </a:bodyPr>
          <a:lstStyle/>
          <a:p>
            <a:pPr lvl="0"/>
            <a:r>
              <a:rPr lang="cs-CZ" dirty="0">
                <a:latin typeface="Calibri" pitchFamily="34" charset="0"/>
              </a:rPr>
              <a:t>prozaička a publicistka</a:t>
            </a:r>
          </a:p>
          <a:p>
            <a:pPr lvl="0"/>
            <a:r>
              <a:rPr lang="cs-CZ" dirty="0">
                <a:latin typeface="Calibri" pitchFamily="34" charset="0"/>
              </a:rPr>
              <a:t>v době </a:t>
            </a:r>
            <a:r>
              <a:rPr lang="cs-CZ" dirty="0" smtClean="0">
                <a:latin typeface="Calibri" pitchFamily="34" charset="0"/>
              </a:rPr>
              <a:t>dospívání jí zemřeli </a:t>
            </a:r>
            <a:r>
              <a:rPr lang="cs-CZ" dirty="0">
                <a:latin typeface="Calibri" pitchFamily="34" charset="0"/>
              </a:rPr>
              <a:t>krátce po sobě oba rodiče</a:t>
            </a:r>
          </a:p>
          <a:p>
            <a:pPr lvl="0"/>
            <a:r>
              <a:rPr lang="cs-CZ" dirty="0">
                <a:latin typeface="Calibri" pitchFamily="34" charset="0"/>
              </a:rPr>
              <a:t>společně se sestrou žila v internátní a hospodyňské škole v Klimkovicích ve Slezsku</a:t>
            </a:r>
          </a:p>
          <a:p>
            <a:pPr lvl="0"/>
            <a:r>
              <a:rPr lang="cs-CZ" dirty="0">
                <a:latin typeface="Calibri" pitchFamily="34" charset="0"/>
              </a:rPr>
              <a:t>provdala se za </a:t>
            </a:r>
            <a:r>
              <a:rPr lang="cs-CZ" dirty="0" smtClean="0">
                <a:latin typeface="Calibri" pitchFamily="34" charset="0"/>
              </a:rPr>
              <a:t>lékaře Josefa Podivínského, staršího   o dvacet devět let)</a:t>
            </a:r>
            <a:endParaRPr lang="cs-CZ" dirty="0">
              <a:latin typeface="Calibri" pitchFamily="34" charset="0"/>
            </a:endParaRPr>
          </a:p>
          <a:p>
            <a:pPr lvl="0"/>
            <a:r>
              <a:rPr lang="cs-CZ" dirty="0" smtClean="0">
                <a:latin typeface="Calibri" pitchFamily="34" charset="0"/>
              </a:rPr>
              <a:t>po manželově </a:t>
            </a:r>
            <a:r>
              <a:rPr lang="cs-CZ" dirty="0">
                <a:latin typeface="Calibri" pitchFamily="34" charset="0"/>
              </a:rPr>
              <a:t>smrti odešla do Prahy, kde pracovala jako telefonistka a písařka</a:t>
            </a:r>
          </a:p>
          <a:p>
            <a:pPr lvl="0"/>
            <a:r>
              <a:rPr lang="cs-CZ" dirty="0">
                <a:latin typeface="Calibri" pitchFamily="34" charset="0"/>
              </a:rPr>
              <a:t>po literárním úspěchu se stala spisovatelkou z povolání</a:t>
            </a:r>
          </a:p>
          <a:p>
            <a:pPr lvl="0"/>
            <a:r>
              <a:rPr lang="cs-CZ" dirty="0">
                <a:latin typeface="Calibri" pitchFamily="34" charset="0"/>
              </a:rPr>
              <a:t>po válce se věnovala politice a psala cestopisné reportáže a fejetony</a:t>
            </a:r>
          </a:p>
          <a:p>
            <a:pPr lvl="0"/>
            <a:r>
              <a:rPr lang="cs-CZ" dirty="0">
                <a:latin typeface="Calibri" pitchFamily="34" charset="0"/>
              </a:rPr>
              <a:t>přispívala do Lidových novin, Lumíru, </a:t>
            </a:r>
            <a:r>
              <a:rPr lang="cs-CZ" dirty="0" smtClean="0">
                <a:latin typeface="Calibri" pitchFamily="34" charset="0"/>
              </a:rPr>
              <a:t>Rudého práva, Tvorby</a:t>
            </a:r>
            <a:endParaRPr lang="cs-CZ" dirty="0">
              <a:latin typeface="Calibri" pitchFamily="34" charset="0"/>
            </a:endParaRPr>
          </a:p>
          <a:p>
            <a:endParaRPr lang="cs-CZ"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PRAMENY</a:t>
            </a:r>
            <a:endParaRPr lang="cs-CZ" dirty="0"/>
          </a:p>
        </p:txBody>
      </p:sp>
      <p:sp>
        <p:nvSpPr>
          <p:cNvPr id="3" name="Zástupný symbol pro obsah 2"/>
          <p:cNvSpPr>
            <a:spLocks noGrp="1"/>
          </p:cNvSpPr>
          <p:nvPr>
            <p:ph idx="1"/>
          </p:nvPr>
        </p:nvSpPr>
        <p:spPr/>
        <p:txBody>
          <a:bodyPr/>
          <a:lstStyle/>
          <a:p>
            <a:r>
              <a:rPr lang="cs-CZ" dirty="0" smtClean="0">
                <a:latin typeface="Calibri" pitchFamily="34" charset="0"/>
              </a:rPr>
              <a:t>ANDREE, L. a kol. </a:t>
            </a:r>
            <a:r>
              <a:rPr lang="cs-CZ" i="1" dirty="0" smtClean="0">
                <a:latin typeface="Calibri" pitchFamily="34" charset="0"/>
              </a:rPr>
              <a:t>Literatura pro 3. ročník středních škol</a:t>
            </a:r>
            <a:r>
              <a:rPr lang="cs-CZ" dirty="0" smtClean="0">
                <a:latin typeface="Calibri" pitchFamily="34" charset="0"/>
              </a:rPr>
              <a:t>. 1. vyd. Brno: Didaktis 2009. ISBN 978-80-7358-135-0.</a:t>
            </a:r>
            <a:endParaRPr lang="cs-CZ"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Otázky</a:t>
            </a:r>
            <a:endParaRPr lang="cs-CZ" dirty="0">
              <a:latin typeface="Calibri" pitchFamily="34" charset="0"/>
            </a:endParaRPr>
          </a:p>
        </p:txBody>
      </p:sp>
      <p:sp>
        <p:nvSpPr>
          <p:cNvPr id="3" name="Zástupný symbol pro obsah 2"/>
          <p:cNvSpPr>
            <a:spLocks noGrp="1"/>
          </p:cNvSpPr>
          <p:nvPr>
            <p:ph idx="1"/>
          </p:nvPr>
        </p:nvSpPr>
        <p:spPr/>
        <p:txBody>
          <a:bodyPr/>
          <a:lstStyle/>
          <a:p>
            <a:pPr marL="582930" indent="-514350">
              <a:buFont typeface="+mj-lt"/>
              <a:buAutoNum type="arabicPeriod"/>
            </a:pPr>
            <a:r>
              <a:rPr lang="cs-CZ" dirty="0" smtClean="0">
                <a:latin typeface="Calibri" pitchFamily="34" charset="0"/>
              </a:rPr>
              <a:t>Kdy Jarmila Glazarová začala psát své romány a stala se díky nim úspěšnou?</a:t>
            </a:r>
          </a:p>
          <a:p>
            <a:pPr marL="582930" indent="-514350">
              <a:buFont typeface="+mj-lt"/>
              <a:buAutoNum type="arabicPeriod"/>
            </a:pPr>
            <a:r>
              <a:rPr lang="cs-CZ" dirty="0" smtClean="0">
                <a:latin typeface="Calibri" pitchFamily="34" charset="0"/>
              </a:rPr>
              <a:t>Do kterých periodik přispívala?</a:t>
            </a:r>
            <a:endParaRPr lang="cs-CZ" dirty="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Odpovědi</a:t>
            </a:r>
            <a:endParaRPr lang="cs-CZ" dirty="0">
              <a:latin typeface="Calibri" pitchFamily="34" charset="0"/>
            </a:endParaRPr>
          </a:p>
        </p:txBody>
      </p:sp>
      <p:sp>
        <p:nvSpPr>
          <p:cNvPr id="3" name="Zástupný symbol pro obsah 2"/>
          <p:cNvSpPr>
            <a:spLocks noGrp="1"/>
          </p:cNvSpPr>
          <p:nvPr>
            <p:ph idx="1"/>
          </p:nvPr>
        </p:nvSpPr>
        <p:spPr/>
        <p:txBody>
          <a:bodyPr/>
          <a:lstStyle/>
          <a:p>
            <a:pPr marL="582930" indent="-514350">
              <a:buFont typeface="+mj-lt"/>
              <a:buAutoNum type="arabicPeriod"/>
            </a:pPr>
            <a:r>
              <a:rPr lang="cs-CZ" dirty="0" smtClean="0">
                <a:latin typeface="Calibri" pitchFamily="34" charset="0"/>
              </a:rPr>
              <a:t>Jarmila Glazarová začala psát po smrti svého manžela. Josef Podivínský zemřel 1934. První její román vychází 1936.</a:t>
            </a:r>
          </a:p>
          <a:p>
            <a:pPr marL="582930" lvl="0" indent="-514350">
              <a:buFont typeface="+mj-lt"/>
              <a:buAutoNum type="arabicPeriod"/>
            </a:pPr>
            <a:r>
              <a:rPr lang="cs-CZ" dirty="0" smtClean="0">
                <a:latin typeface="Calibri" pitchFamily="34" charset="0"/>
              </a:rPr>
              <a:t>Autorka přispívala do Lidových novin, Lumíru, Rudého práva, Tvorby.</a:t>
            </a:r>
          </a:p>
          <a:p>
            <a:pPr marL="582930" indent="-514350">
              <a:buFont typeface="+mj-lt"/>
              <a:buAutoNum type="arabicPeriod"/>
            </a:pPr>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latin typeface="Calibri" pitchFamily="34" charset="0"/>
              </a:rPr>
              <a:t>Charakteristika </a:t>
            </a:r>
            <a:r>
              <a:rPr lang="cs-CZ" dirty="0" smtClean="0">
                <a:latin typeface="Calibri" pitchFamily="34" charset="0"/>
              </a:rPr>
              <a:t>díla</a:t>
            </a:r>
            <a:endParaRPr lang="cs-CZ" dirty="0">
              <a:latin typeface="Calibri" pitchFamily="34" charset="0"/>
            </a:endParaRPr>
          </a:p>
        </p:txBody>
      </p:sp>
      <p:sp>
        <p:nvSpPr>
          <p:cNvPr id="3" name="Zástupný symbol pro obsah 2"/>
          <p:cNvSpPr>
            <a:spLocks noGrp="1"/>
          </p:cNvSpPr>
          <p:nvPr>
            <p:ph idx="1"/>
          </p:nvPr>
        </p:nvSpPr>
        <p:spPr>
          <a:xfrm>
            <a:off x="714348" y="1783560"/>
            <a:ext cx="8215370" cy="4572000"/>
          </a:xfrm>
        </p:spPr>
        <p:txBody>
          <a:bodyPr>
            <a:normAutofit/>
          </a:bodyPr>
          <a:lstStyle/>
          <a:p>
            <a:pPr lvl="0"/>
            <a:r>
              <a:rPr lang="cs-CZ" sz="3200" dirty="0">
                <a:latin typeface="Calibri" pitchFamily="34" charset="0"/>
              </a:rPr>
              <a:t>jedná se o komorně laděné příběhy (týkající se nevelkého počtu postav)</a:t>
            </a:r>
          </a:p>
          <a:p>
            <a:pPr lvl="0"/>
            <a:r>
              <a:rPr lang="cs-CZ" sz="3200" dirty="0">
                <a:latin typeface="Calibri" pitchFamily="34" charset="0"/>
              </a:rPr>
              <a:t>děj se odehrává v maloměstě nebo na venkově, ve Slezsku nebo Beskydech</a:t>
            </a:r>
          </a:p>
          <a:p>
            <a:pPr lvl="0"/>
            <a:r>
              <a:rPr lang="cs-CZ" sz="3200" dirty="0" smtClean="0">
                <a:latin typeface="Calibri" pitchFamily="34" charset="0"/>
              </a:rPr>
              <a:t>v díle vystupují výrazné </a:t>
            </a:r>
            <a:r>
              <a:rPr lang="cs-CZ" sz="3200" dirty="0">
                <a:latin typeface="Calibri" pitchFamily="34" charset="0"/>
              </a:rPr>
              <a:t>postavy </a:t>
            </a:r>
            <a:r>
              <a:rPr lang="cs-CZ" sz="3200" dirty="0" smtClean="0">
                <a:latin typeface="Calibri" pitchFamily="34" charset="0"/>
              </a:rPr>
              <a:t>žen, které </a:t>
            </a:r>
            <a:r>
              <a:rPr lang="cs-CZ" sz="3200" dirty="0">
                <a:latin typeface="Calibri" pitchFamily="34" charset="0"/>
              </a:rPr>
              <a:t>marně </a:t>
            </a:r>
            <a:r>
              <a:rPr lang="cs-CZ" sz="3200" dirty="0" smtClean="0">
                <a:latin typeface="Calibri" pitchFamily="34" charset="0"/>
              </a:rPr>
              <a:t>usilují o </a:t>
            </a:r>
            <a:r>
              <a:rPr lang="cs-CZ" sz="3200" dirty="0">
                <a:latin typeface="Calibri" pitchFamily="34" charset="0"/>
              </a:rPr>
              <a:t>naplnění lásky</a:t>
            </a:r>
          </a:p>
          <a:p>
            <a:pPr lvl="0"/>
            <a:r>
              <a:rPr lang="cs-CZ" sz="3200" dirty="0">
                <a:latin typeface="Calibri" pitchFamily="34" charset="0"/>
              </a:rPr>
              <a:t>č</a:t>
            </a:r>
            <a:r>
              <a:rPr lang="cs-CZ" sz="3200" dirty="0" smtClean="0">
                <a:latin typeface="Calibri" pitchFamily="34" charset="0"/>
              </a:rPr>
              <a:t>astým tématem je manželská krize</a:t>
            </a:r>
            <a:endParaRPr lang="cs-CZ" sz="3200" dirty="0">
              <a:latin typeface="Calibri" pitchFamily="34" charset="0"/>
            </a:endParaRPr>
          </a:p>
          <a:p>
            <a:pPr lvl="0"/>
            <a:r>
              <a:rPr lang="cs-CZ" sz="3200" dirty="0">
                <a:latin typeface="Calibri" pitchFamily="34" charset="0"/>
              </a:rPr>
              <a:t>autorka používá nářečí</a:t>
            </a:r>
          </a:p>
          <a:p>
            <a:pPr>
              <a:buNone/>
            </a:pPr>
            <a:endParaRPr lang="cs-CZ" dirty="0">
              <a:latin typeface="Calibri" pitchFamily="34" charset="0"/>
            </a:endParaRPr>
          </a:p>
          <a:p>
            <a:endParaRPr lang="cs-CZ"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latin typeface="Calibri" pitchFamily="34" charset="0"/>
              </a:rPr>
              <a:t>Dílo</a:t>
            </a:r>
            <a:endParaRPr lang="cs-CZ" dirty="0">
              <a:latin typeface="Calibri" pitchFamily="34" charset="0"/>
            </a:endParaRPr>
          </a:p>
        </p:txBody>
      </p:sp>
      <p:sp>
        <p:nvSpPr>
          <p:cNvPr id="3" name="Zástupný symbol pro obsah 2"/>
          <p:cNvSpPr>
            <a:spLocks noGrp="1"/>
          </p:cNvSpPr>
          <p:nvPr>
            <p:ph idx="1"/>
          </p:nvPr>
        </p:nvSpPr>
        <p:spPr>
          <a:xfrm>
            <a:off x="457200" y="1142984"/>
            <a:ext cx="8229600" cy="5572164"/>
          </a:xfrm>
        </p:spPr>
        <p:txBody>
          <a:bodyPr>
            <a:normAutofit fontScale="77500" lnSpcReduction="20000"/>
          </a:bodyPr>
          <a:lstStyle/>
          <a:p>
            <a:r>
              <a:rPr lang="cs-CZ" sz="3100" b="1" dirty="0">
                <a:latin typeface="Calibri" pitchFamily="34" charset="0"/>
              </a:rPr>
              <a:t>Roky v kruhu (1936) </a:t>
            </a:r>
            <a:r>
              <a:rPr lang="cs-CZ" sz="3100" dirty="0">
                <a:latin typeface="Calibri" pitchFamily="34" charset="0"/>
              </a:rPr>
              <a:t>– autobiografická próza</a:t>
            </a:r>
          </a:p>
          <a:p>
            <a:pPr>
              <a:lnSpc>
                <a:spcPct val="120000"/>
              </a:lnSpc>
              <a:spcBef>
                <a:spcPts val="600"/>
              </a:spcBef>
              <a:spcAft>
                <a:spcPts val="600"/>
              </a:spcAft>
            </a:pPr>
            <a:r>
              <a:rPr lang="cs-CZ" sz="3100" dirty="0">
                <a:latin typeface="Calibri" pitchFamily="34" charset="0"/>
              </a:rPr>
              <a:t>Dílo má podobu kroniky, v níž autorka popisuje dvanáct let svého harmonického manželství s lékařem </a:t>
            </a:r>
            <a:r>
              <a:rPr lang="cs-CZ" sz="3100" dirty="0" smtClean="0">
                <a:latin typeface="Calibri" pitchFamily="34" charset="0"/>
              </a:rPr>
              <a:t>Josefem Podivínským o devětadvacet </a:t>
            </a:r>
            <a:r>
              <a:rPr lang="cs-CZ" sz="3100" dirty="0">
                <a:latin typeface="Calibri" pitchFamily="34" charset="0"/>
              </a:rPr>
              <a:t>let starším.</a:t>
            </a:r>
          </a:p>
          <a:p>
            <a:r>
              <a:rPr lang="cs-CZ" sz="3100" b="1" dirty="0">
                <a:latin typeface="Calibri" pitchFamily="34" charset="0"/>
              </a:rPr>
              <a:t>Vlčí jáma (1938)</a:t>
            </a:r>
            <a:r>
              <a:rPr lang="cs-CZ" sz="3100" dirty="0">
                <a:latin typeface="Calibri" pitchFamily="34" charset="0"/>
              </a:rPr>
              <a:t> – psychologický román </a:t>
            </a:r>
          </a:p>
          <a:p>
            <a:pPr>
              <a:lnSpc>
                <a:spcPct val="120000"/>
              </a:lnSpc>
              <a:spcBef>
                <a:spcPts val="600"/>
              </a:spcBef>
              <a:spcAft>
                <a:spcPts val="600"/>
              </a:spcAft>
            </a:pPr>
            <a:r>
              <a:rPr lang="cs-CZ" sz="3100" dirty="0">
                <a:latin typeface="Calibri" pitchFamily="34" charset="0"/>
              </a:rPr>
              <a:t>Dílo zachycuje rozklad nerovného manželství Kláry (</a:t>
            </a:r>
            <a:r>
              <a:rPr lang="cs-CZ" sz="3100" dirty="0" smtClean="0">
                <a:latin typeface="Calibri" pitchFamily="34" charset="0"/>
              </a:rPr>
              <a:t>lakomé </a:t>
            </a:r>
            <a:r>
              <a:rPr lang="cs-CZ" sz="3100" dirty="0">
                <a:latin typeface="Calibri" pitchFamily="34" charset="0"/>
              </a:rPr>
              <a:t>stárnoucí </a:t>
            </a:r>
            <a:r>
              <a:rPr lang="cs-CZ" sz="3100" dirty="0" smtClean="0">
                <a:latin typeface="Calibri" pitchFamily="34" charset="0"/>
              </a:rPr>
              <a:t>egoistky) </a:t>
            </a:r>
            <a:r>
              <a:rPr lang="cs-CZ" sz="3100" dirty="0">
                <a:latin typeface="Calibri" pitchFamily="34" charset="0"/>
              </a:rPr>
              <a:t>a Roberta (</a:t>
            </a:r>
            <a:r>
              <a:rPr lang="cs-CZ" sz="3100" dirty="0" smtClean="0">
                <a:latin typeface="Calibri" pitchFamily="34" charset="0"/>
              </a:rPr>
              <a:t>vstřícného muže, mladšího             o </a:t>
            </a:r>
            <a:r>
              <a:rPr lang="cs-CZ" sz="3100" dirty="0">
                <a:latin typeface="Calibri" pitchFamily="34" charset="0"/>
              </a:rPr>
              <a:t>šestnáct let). Pár je bezdětný, proto se ujmou mladé dívky Jany. Robert  příliš pozdě pozná, co je pravý cit, když se zamiluje do své schovanky. Nedokáže však svou ženu opustit, protože mu v tom brání jeho čestná povaha. Podlehne srdeční chorobě </a:t>
            </a:r>
            <a:r>
              <a:rPr lang="cs-CZ" sz="3100" dirty="0" smtClean="0">
                <a:latin typeface="Calibri" pitchFamily="34" charset="0"/>
              </a:rPr>
              <a:t>a </a:t>
            </a:r>
            <a:r>
              <a:rPr lang="cs-CZ" sz="3100" dirty="0">
                <a:latin typeface="Calibri" pitchFamily="34" charset="0"/>
              </a:rPr>
              <a:t>krátce nato umírá i Klára. </a:t>
            </a:r>
            <a:r>
              <a:rPr lang="cs-CZ" sz="3100" dirty="0" smtClean="0">
                <a:latin typeface="Calibri" pitchFamily="34" charset="0"/>
              </a:rPr>
              <a:t>Jany se ujme lékař, který ji od začátku miloval. </a:t>
            </a:r>
            <a:r>
              <a:rPr lang="cs-CZ" sz="3100" dirty="0">
                <a:latin typeface="Calibri" pitchFamily="34" charset="0"/>
              </a:rPr>
              <a:t>Román byl zfilmován.</a:t>
            </a:r>
          </a:p>
          <a:p>
            <a:pPr>
              <a:lnSpc>
                <a:spcPct val="170000"/>
              </a:lnSpc>
              <a:spcBef>
                <a:spcPts val="0"/>
              </a:spcBef>
            </a:pPr>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Dílo</a:t>
            </a:r>
            <a:endParaRPr lang="cs-CZ" dirty="0">
              <a:latin typeface="Calibri" pitchFamily="34" charset="0"/>
            </a:endParaRPr>
          </a:p>
        </p:txBody>
      </p:sp>
      <p:sp>
        <p:nvSpPr>
          <p:cNvPr id="3" name="Zástupný symbol pro obsah 2"/>
          <p:cNvSpPr>
            <a:spLocks noGrp="1"/>
          </p:cNvSpPr>
          <p:nvPr>
            <p:ph idx="1"/>
          </p:nvPr>
        </p:nvSpPr>
        <p:spPr>
          <a:xfrm>
            <a:off x="914400" y="1783560"/>
            <a:ext cx="8015318" cy="4572000"/>
          </a:xfrm>
        </p:spPr>
        <p:txBody>
          <a:bodyPr>
            <a:normAutofit fontScale="92500" lnSpcReduction="10000"/>
          </a:bodyPr>
          <a:lstStyle/>
          <a:p>
            <a:r>
              <a:rPr lang="cs-CZ" b="1" dirty="0">
                <a:latin typeface="Calibri" pitchFamily="34" charset="0"/>
              </a:rPr>
              <a:t>Advent (1939) </a:t>
            </a:r>
            <a:r>
              <a:rPr lang="cs-CZ" dirty="0">
                <a:latin typeface="Calibri" pitchFamily="34" charset="0"/>
              </a:rPr>
              <a:t>– baladický román, líčí mateřské city ponížené ženy.</a:t>
            </a:r>
          </a:p>
          <a:p>
            <a:r>
              <a:rPr lang="cs-CZ" dirty="0">
                <a:latin typeface="Calibri" pitchFamily="34" charset="0"/>
              </a:rPr>
              <a:t>Františka v zájmu svého syna uzavře sňatek s krutým statkářem Jurou Podešvou, protože </a:t>
            </a:r>
            <a:r>
              <a:rPr lang="cs-CZ" dirty="0" smtClean="0">
                <a:latin typeface="Calibri" pitchFamily="34" charset="0"/>
              </a:rPr>
              <a:t>skutečný </a:t>
            </a:r>
            <a:r>
              <a:rPr lang="cs-CZ" dirty="0">
                <a:latin typeface="Calibri" pitchFamily="34" charset="0"/>
              </a:rPr>
              <a:t>otec </a:t>
            </a:r>
            <a:r>
              <a:rPr lang="cs-CZ" dirty="0" smtClean="0">
                <a:latin typeface="Calibri" pitchFamily="34" charset="0"/>
              </a:rPr>
              <a:t>Metoda </a:t>
            </a:r>
            <a:r>
              <a:rPr lang="cs-CZ" dirty="0">
                <a:latin typeface="Calibri" pitchFamily="34" charset="0"/>
              </a:rPr>
              <a:t>zahynul. Statkář  ji však společně se svou milenkou Rozínou trápí </a:t>
            </a:r>
            <a:r>
              <a:rPr lang="cs-CZ" dirty="0" smtClean="0">
                <a:latin typeface="Calibri" pitchFamily="34" charset="0"/>
              </a:rPr>
              <a:t>                        a </a:t>
            </a:r>
            <a:r>
              <a:rPr lang="cs-CZ" dirty="0">
                <a:latin typeface="Calibri" pitchFamily="34" charset="0"/>
              </a:rPr>
              <a:t>nemilosrdně se chová k nevlastnímu synovi </a:t>
            </a:r>
            <a:r>
              <a:rPr lang="cs-CZ" dirty="0" smtClean="0">
                <a:latin typeface="Calibri" pitchFamily="34" charset="0"/>
              </a:rPr>
              <a:t>Metodovi</a:t>
            </a:r>
            <a:r>
              <a:rPr lang="cs-CZ" dirty="0">
                <a:latin typeface="Calibri" pitchFamily="34" charset="0"/>
              </a:rPr>
              <a:t>. Ve vyhrocené situaci, kdy zoufalá matka hledá svého syna, nechtíc zapálí kůlnu, v níž statkář a služka zahynou. </a:t>
            </a:r>
          </a:p>
          <a:p>
            <a:pPr>
              <a:buNone/>
            </a:pPr>
            <a:r>
              <a:rPr lang="cs-CZ" dirty="0">
                <a:latin typeface="Calibri" pitchFamily="34" charset="0"/>
              </a:rPr>
              <a:t> </a:t>
            </a:r>
          </a:p>
          <a:p>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Otázky</a:t>
            </a:r>
            <a:endParaRPr lang="cs-CZ" dirty="0">
              <a:latin typeface="Calibri" pitchFamily="34" charset="0"/>
            </a:endParaRPr>
          </a:p>
        </p:txBody>
      </p:sp>
      <p:sp>
        <p:nvSpPr>
          <p:cNvPr id="3" name="Zástupný symbol pro obsah 2"/>
          <p:cNvSpPr>
            <a:spLocks noGrp="1"/>
          </p:cNvSpPr>
          <p:nvPr>
            <p:ph idx="1"/>
          </p:nvPr>
        </p:nvSpPr>
        <p:spPr/>
        <p:txBody>
          <a:bodyPr/>
          <a:lstStyle/>
          <a:p>
            <a:pPr marL="582930" indent="-514350">
              <a:buFont typeface="+mj-lt"/>
              <a:buAutoNum type="arabicPeriod"/>
            </a:pPr>
            <a:r>
              <a:rPr lang="cs-CZ" dirty="0" smtClean="0">
                <a:latin typeface="Calibri" pitchFamily="34" charset="0"/>
              </a:rPr>
              <a:t>Která próza byla zfilmována?</a:t>
            </a:r>
          </a:p>
          <a:p>
            <a:pPr marL="582930" indent="-514350">
              <a:buFont typeface="+mj-lt"/>
              <a:buAutoNum type="arabicPeriod"/>
            </a:pPr>
            <a:r>
              <a:rPr lang="cs-CZ" dirty="0" smtClean="0">
                <a:latin typeface="Calibri" pitchFamily="34" charset="0"/>
              </a:rPr>
              <a:t>Co mají prózy společné?</a:t>
            </a:r>
            <a:endParaRPr lang="cs-CZ" dirty="0">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Odpovědi</a:t>
            </a:r>
            <a:endParaRPr lang="cs-CZ" dirty="0">
              <a:latin typeface="Calibri" pitchFamily="34" charset="0"/>
            </a:endParaRPr>
          </a:p>
        </p:txBody>
      </p:sp>
      <p:sp>
        <p:nvSpPr>
          <p:cNvPr id="3" name="Zástupný symbol pro obsah 2"/>
          <p:cNvSpPr>
            <a:spLocks noGrp="1"/>
          </p:cNvSpPr>
          <p:nvPr>
            <p:ph idx="1"/>
          </p:nvPr>
        </p:nvSpPr>
        <p:spPr/>
        <p:txBody>
          <a:bodyPr/>
          <a:lstStyle/>
          <a:p>
            <a:pPr marL="582930" indent="-514350">
              <a:buFont typeface="+mj-lt"/>
              <a:buAutoNum type="arabicPeriod"/>
            </a:pPr>
            <a:r>
              <a:rPr lang="cs-CZ" dirty="0" smtClean="0">
                <a:latin typeface="Calibri" pitchFamily="34" charset="0"/>
              </a:rPr>
              <a:t>Próza Vlčí jáma byla zfilmována v roce 1957 Jiřím Weissem.</a:t>
            </a:r>
          </a:p>
          <a:p>
            <a:pPr marL="582930" indent="-514350">
              <a:buFont typeface="+mj-lt"/>
              <a:buAutoNum type="arabicPeriod"/>
            </a:pPr>
            <a:r>
              <a:rPr lang="cs-CZ" dirty="0" smtClean="0">
                <a:latin typeface="Calibri" pitchFamily="34" charset="0"/>
              </a:rPr>
              <a:t>Autorka se v uvedených prózách zaměřuje na manželské páry, jejich soužití a problémy.</a:t>
            </a:r>
            <a:endParaRPr lang="cs-CZ" dirty="0">
              <a:latin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150</TotalTime>
  <Words>467</Words>
  <Application>Microsoft Office PowerPoint</Application>
  <PresentationFormat>Předvádění na obrazovce (4:3)</PresentationFormat>
  <Paragraphs>127</Paragraphs>
  <Slides>20</Slides>
  <Notes>20</Notes>
  <HiddenSlides>0</HiddenSlides>
  <MMClips>0</MMClips>
  <ScaleCrop>false</ScaleCrop>
  <HeadingPairs>
    <vt:vector size="4" baseType="variant">
      <vt:variant>
        <vt:lpstr>Motiv</vt:lpstr>
      </vt:variant>
      <vt:variant>
        <vt:i4>1</vt:i4>
      </vt:variant>
      <vt:variant>
        <vt:lpstr>Nadpisy snímků</vt:lpstr>
      </vt:variant>
      <vt:variant>
        <vt:i4>20</vt:i4>
      </vt:variant>
    </vt:vector>
  </HeadingPairs>
  <TitlesOfParts>
    <vt:vector size="21" baseType="lpstr">
      <vt:lpstr>Metro</vt:lpstr>
      <vt:lpstr>Jarmila Glazarová, Václav Řezáč</vt:lpstr>
      <vt:lpstr>JARMILA GLAZAROVÁ (1901 – 1977)  </vt:lpstr>
      <vt:lpstr>Otázky</vt:lpstr>
      <vt:lpstr>Odpovědi</vt:lpstr>
      <vt:lpstr>Charakteristika díla</vt:lpstr>
      <vt:lpstr>Dílo</vt:lpstr>
      <vt:lpstr>Dílo</vt:lpstr>
      <vt:lpstr>Otázky</vt:lpstr>
      <vt:lpstr>Odpovědi</vt:lpstr>
      <vt:lpstr>VÁCLAV ŘEZÁČ (1901 – 1956)</vt:lpstr>
      <vt:lpstr>Otázky:</vt:lpstr>
      <vt:lpstr>Odpovědi</vt:lpstr>
      <vt:lpstr>Charakteristika díla</vt:lpstr>
      <vt:lpstr>Dílo</vt:lpstr>
      <vt:lpstr>Dílo</vt:lpstr>
      <vt:lpstr>Otázky</vt:lpstr>
      <vt:lpstr>Odpovědi</vt:lpstr>
      <vt:lpstr>Kvíz  </vt:lpstr>
      <vt:lpstr>Řešení</vt:lpstr>
      <vt:lpstr>PRAMENY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jitulis</dc:creator>
  <cp:lastModifiedBy>Svízelová, Martina</cp:lastModifiedBy>
  <cp:revision>23</cp:revision>
  <dcterms:created xsi:type="dcterms:W3CDTF">2012-12-15T08:53:43Z</dcterms:created>
  <dcterms:modified xsi:type="dcterms:W3CDTF">2013-06-20T05:16:54Z</dcterms:modified>
</cp:coreProperties>
</file>