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64" r:id="rId2"/>
    <p:sldId id="257" r:id="rId3"/>
    <p:sldId id="258" r:id="rId4"/>
    <p:sldId id="268" r:id="rId5"/>
    <p:sldId id="269" r:id="rId6"/>
    <p:sldId id="259" r:id="rId7"/>
    <p:sldId id="260" r:id="rId8"/>
    <p:sldId id="261" r:id="rId9"/>
    <p:sldId id="266" r:id="rId10"/>
    <p:sldId id="262" r:id="rId11"/>
    <p:sldId id="263" r:id="rId12"/>
    <p:sldId id="267" r:id="rId13"/>
    <p:sldId id="265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D97A5-41F0-4D7B-A4D9-4C92078D6886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41E32-558A-46A8-8E9B-04FD2055A3E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9697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577DA85-2AC0-445F-8786-A72D6B5E1759}" type="slidenum">
              <a:rPr lang="cs-CZ" smtClean="0"/>
              <a:pPr/>
              <a:t>1</a:t>
            </a:fld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41E32-558A-46A8-8E9B-04FD2055A3E1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 dirty="0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 dirty="0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 dirty="0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2C8D03E-7C57-4543-B7BB-11365F0A396D}" type="datetimeFigureOut">
              <a:rPr lang="cs-CZ" smtClean="0"/>
              <a:pPr/>
              <a:t>20.6.2013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DBAFD3E-1270-463C-B488-BAB69719B35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761256"/>
          </a:xfrm>
        </p:spPr>
        <p:txBody>
          <a:bodyPr/>
          <a:lstStyle/>
          <a:p>
            <a:pPr>
              <a:defRPr/>
            </a:pPr>
            <a:r>
              <a:rPr lang="cs-CZ" sz="3600" dirty="0" smtClean="0">
                <a:latin typeface="Calibri" pitchFamily="34" charset="0"/>
              </a:rPr>
              <a:t>Jaroslav havlíček</a:t>
            </a:r>
            <a:endParaRPr lang="cs-CZ" sz="3600" dirty="0">
              <a:latin typeface="Calibri" pitchFamily="34" charset="0"/>
            </a:endParaRPr>
          </a:p>
        </p:txBody>
      </p:sp>
      <p:sp>
        <p:nvSpPr>
          <p:cNvPr id="3075" name="Podnadpis 9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358775" y="6000769"/>
            <a:ext cx="8426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027714"/>
              </p:ext>
            </p:extLst>
          </p:nvPr>
        </p:nvGraphicFramePr>
        <p:xfrm>
          <a:off x="728663" y="2492375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Literatura – psychologická</a:t>
                      </a:r>
                      <a:r>
                        <a:rPr lang="cs-CZ" b="0" baseline="0" dirty="0" smtClean="0">
                          <a:latin typeface="Calibri" pitchFamily="34" charset="0"/>
                        </a:rPr>
                        <a:t> próza 1. poloviny 20. století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7. 10. 2012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3. ročník 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Jaroslav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Havlíček – život a dílo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Postupně procházíme prezentaci. Strana 6 a 9 jsou určeny pro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práci s texty. Ostatní slouží jako výklad.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VY_32_INOVACE_15_CSVI13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0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</a:rPr>
              <a:t>Ukázka 2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  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,,</a:t>
            </a:r>
            <a:r>
              <a:rPr lang="cs-CZ" dirty="0" smtClean="0">
                <a:latin typeface="Calibri" pitchFamily="34" charset="0"/>
              </a:rPr>
              <a:t>Toť </a:t>
            </a:r>
            <a:r>
              <a:rPr lang="cs-CZ" dirty="0">
                <a:latin typeface="Calibri" pitchFamily="34" charset="0"/>
              </a:rPr>
              <a:t>se ví, že jdu. Potěším. Řeknu – na shledanou v hrobě! Sejdeme se co nevidět. Tam si teprve pořádně porozprávíme. Na zemi jsme k tomu nikdy neměli čas. Krásné vyhlídky pro tetičku, nemyslíš?“ </a:t>
            </a:r>
            <a:r>
              <a:rPr lang="cs-CZ" dirty="0" smtClean="0">
                <a:latin typeface="Calibri" pitchFamily="34" charset="0"/>
              </a:rPr>
              <a:t>                                                                                ,,</a:t>
            </a:r>
            <a:r>
              <a:rPr lang="cs-CZ" dirty="0">
                <a:latin typeface="Calibri" pitchFamily="34" charset="0"/>
              </a:rPr>
              <a:t>Nech si své sprosté řeči, ano?“ rozkatila se Štěpka. Co jí to jen napadlo, že se mu včera  vůbec zmínila! Teď se ho nezbaví. </a:t>
            </a:r>
            <a:r>
              <a:rPr lang="cs-CZ" dirty="0" smtClean="0">
                <a:latin typeface="Calibri" pitchFamily="34" charset="0"/>
              </a:rPr>
              <a:t>          A </a:t>
            </a:r>
            <a:r>
              <a:rPr lang="cs-CZ" dirty="0">
                <a:latin typeface="Calibri" pitchFamily="34" charset="0"/>
              </a:rPr>
              <a:t>bude-li tam něco podobného vykládat? On je toho schopen. To by bylo hrozné. To by bylo do nebe volající. Co teď</a:t>
            </a:r>
            <a:r>
              <a:rPr lang="cs-CZ" dirty="0" smtClean="0">
                <a:latin typeface="Calibri" pitchFamily="34" charset="0"/>
              </a:rPr>
              <a:t>?...</a:t>
            </a:r>
          </a:p>
          <a:p>
            <a:pPr>
              <a:buNone/>
            </a:pPr>
            <a:endParaRPr lang="cs-CZ" dirty="0">
              <a:latin typeface="Calibri" pitchFamily="34" charset="0"/>
            </a:endParaRP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Tak </a:t>
            </a:r>
            <a:r>
              <a:rPr lang="cs-CZ" dirty="0">
                <a:latin typeface="Calibri" pitchFamily="34" charset="0"/>
              </a:rPr>
              <a:t>tedy šli. Pěšinou k silnici a pak silničním prachem můstku přes Jilemku, svorně do sebe zavěšeni. Zavěšeni! </a:t>
            </a:r>
            <a:r>
              <a:rPr lang="cs-CZ" dirty="0" smtClean="0">
                <a:latin typeface="Calibri" pitchFamily="34" charset="0"/>
              </a:rPr>
              <a:t>Štěpka </a:t>
            </a:r>
            <a:r>
              <a:rPr lang="cs-CZ" dirty="0">
                <a:latin typeface="Calibri" pitchFamily="34" charset="0"/>
              </a:rPr>
              <a:t>ho táhla a on se o ni celou svou vahou opíral. Strašná cesta! </a:t>
            </a:r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Úkoly 2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600" dirty="0" smtClean="0">
                <a:latin typeface="Calibri" pitchFamily="34" charset="0"/>
              </a:rPr>
              <a:t>V které části knihy bychom hledali tento úryvek?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600" dirty="0" smtClean="0">
                <a:latin typeface="Calibri" pitchFamily="34" charset="0"/>
              </a:rPr>
              <a:t>Jak se změnil Pavlův charakter?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600" dirty="0" smtClean="0">
                <a:latin typeface="Calibri" pitchFamily="34" charset="0"/>
              </a:rPr>
              <a:t>Znáš příznaky Pavlova onemocnění?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600" dirty="0" smtClean="0">
                <a:latin typeface="Calibri" pitchFamily="34" charset="0"/>
              </a:rPr>
              <a:t>Zaslouží si Pavel soucit?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600" dirty="0" smtClean="0">
                <a:latin typeface="Calibri" pitchFamily="34" charset="0"/>
              </a:rPr>
              <a:t>Kdo natočil film Petrolejové lampy (1969)? </a:t>
            </a:r>
            <a:endParaRPr lang="cs-CZ" sz="3600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Odpovědi 2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3200" dirty="0" smtClean="0">
                <a:latin typeface="Calibri" pitchFamily="34" charset="0"/>
              </a:rPr>
              <a:t>Ke konci.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3200" dirty="0" smtClean="0">
                <a:latin typeface="Calibri" pitchFamily="34" charset="0"/>
              </a:rPr>
              <a:t>Pavel se vlivem nemoci chová sobecky, je příliš cynický a bezohledný.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3200" dirty="0" smtClean="0">
                <a:latin typeface="Calibri" pitchFamily="34" charset="0"/>
              </a:rPr>
              <a:t>Projevuje se vředy na těle, nechutenstvím, postihuje pohybovou soustavu, srdce a vede k demenci.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3200" dirty="0" smtClean="0">
                <a:latin typeface="Calibri" pitchFamily="34" charset="0"/>
              </a:rPr>
              <a:t>Juraj Herz</a:t>
            </a:r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HAVLÍČEK, J. </a:t>
            </a:r>
            <a:r>
              <a:rPr lang="cs-CZ" i="1" dirty="0" smtClean="0">
                <a:latin typeface="Calibri" pitchFamily="34" charset="0"/>
                <a:cs typeface="Calibri" pitchFamily="34" charset="0"/>
              </a:rPr>
              <a:t>Petrolejové lampy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 9. vyd. Praha: Academia, 2008. ISBN 978-80-200-1595-2. s. 146-147, s. 216-217.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PROKOP, V. </a:t>
            </a:r>
            <a:r>
              <a:rPr lang="cs-CZ" i="1" dirty="0" smtClean="0">
                <a:latin typeface="Calibri" pitchFamily="34" charset="0"/>
                <a:cs typeface="Calibri" pitchFamily="34" charset="0"/>
              </a:rPr>
              <a:t>Přehled české literatury 20. století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 1. vyd. Sokolov: O.K. – Soft, 2004.    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ANDREE, L. a kol. </a:t>
            </a:r>
            <a:r>
              <a:rPr lang="cs-CZ" i="1" dirty="0" smtClean="0">
                <a:latin typeface="Calibri" pitchFamily="34" charset="0"/>
                <a:cs typeface="Calibri" pitchFamily="34" charset="0"/>
              </a:rPr>
              <a:t>Literatura pro 3. ročník středních škol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 1. vyd. Praha: Didaktis, 2009. ISBN 978-80-7358-135-0.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642942"/>
          </a:xfrm>
        </p:spPr>
        <p:txBody>
          <a:bodyPr>
            <a:noAutofit/>
          </a:bodyPr>
          <a:lstStyle/>
          <a:p>
            <a:r>
              <a:rPr lang="cs-CZ" sz="3600" dirty="0">
                <a:latin typeface="Calibri" pitchFamily="34" charset="0"/>
              </a:rPr>
              <a:t>JAROSLAV HAVLÍČEK (1896-1943</a:t>
            </a:r>
            <a:r>
              <a:rPr lang="cs-CZ" sz="3600" dirty="0" smtClean="0">
                <a:latin typeface="Calibri" pitchFamily="34" charset="0"/>
              </a:rPr>
              <a:t>)</a:t>
            </a:r>
            <a:endParaRPr lang="cs-CZ" sz="36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cs-CZ" sz="4000" dirty="0" smtClean="0">
                <a:latin typeface="Calibri" pitchFamily="34" charset="0"/>
              </a:rPr>
              <a:t>prozaik</a:t>
            </a:r>
          </a:p>
          <a:p>
            <a:pPr lvl="0"/>
            <a:r>
              <a:rPr lang="cs-CZ" sz="4000" dirty="0" smtClean="0">
                <a:latin typeface="Calibri" pitchFamily="34" charset="0"/>
              </a:rPr>
              <a:t>významný český představitel psychologické prózy</a:t>
            </a:r>
            <a:endParaRPr lang="cs-CZ" sz="4000" dirty="0">
              <a:latin typeface="Calibri" pitchFamily="34" charset="0"/>
            </a:endParaRPr>
          </a:p>
          <a:p>
            <a:pPr lvl="0"/>
            <a:r>
              <a:rPr lang="cs-CZ" sz="4000" dirty="0" smtClean="0">
                <a:latin typeface="Calibri" pitchFamily="34" charset="0"/>
              </a:rPr>
              <a:t>narodil se v Jilemnici, vystudoval </a:t>
            </a:r>
            <a:r>
              <a:rPr lang="cs-CZ" sz="4000" dirty="0">
                <a:latin typeface="Calibri" pitchFamily="34" charset="0"/>
              </a:rPr>
              <a:t>gymnázium, studia na vysoké škole nedokončil, protože musel narukovat do armády</a:t>
            </a:r>
          </a:p>
          <a:p>
            <a:pPr lvl="0"/>
            <a:r>
              <a:rPr lang="cs-CZ" sz="4000" dirty="0">
                <a:latin typeface="Calibri" pitchFamily="34" charset="0"/>
              </a:rPr>
              <a:t>po válce pracoval v Živnostenské </a:t>
            </a:r>
            <a:r>
              <a:rPr lang="cs-CZ" sz="4000" dirty="0" smtClean="0">
                <a:latin typeface="Calibri" pitchFamily="34" charset="0"/>
              </a:rPr>
              <a:t>bance</a:t>
            </a:r>
          </a:p>
          <a:p>
            <a:pPr lvl="0"/>
            <a:r>
              <a:rPr lang="cs-CZ" sz="4000" dirty="0" smtClean="0">
                <a:latin typeface="Calibri" pitchFamily="34" charset="0"/>
              </a:rPr>
              <a:t>oženil se s Marií Krausovou, se kterou měl syna Zbyňka (stal se z něj surrealistický básník)</a:t>
            </a:r>
            <a:endParaRPr lang="cs-CZ" sz="4000" dirty="0">
              <a:latin typeface="Calibri" pitchFamily="34" charset="0"/>
            </a:endParaRPr>
          </a:p>
          <a:p>
            <a:pPr lvl="0"/>
            <a:r>
              <a:rPr lang="cs-CZ" sz="4000" dirty="0">
                <a:latin typeface="Calibri" pitchFamily="34" charset="0"/>
              </a:rPr>
              <a:t>zemřel na vyčerpání</a:t>
            </a:r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Calibri" pitchFamily="34" charset="0"/>
              </a:rPr>
              <a:t>Charakteristika </a:t>
            </a:r>
            <a:r>
              <a:rPr lang="cs-CZ" sz="3600" dirty="0" smtClean="0">
                <a:latin typeface="Calibri" pitchFamily="34" charset="0"/>
              </a:rPr>
              <a:t>díla</a:t>
            </a:r>
            <a:endParaRPr lang="cs-CZ" sz="36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sz="4000" dirty="0">
                <a:latin typeface="Calibri" pitchFamily="34" charset="0"/>
                <a:cs typeface="Calibri" pitchFamily="34" charset="0"/>
              </a:rPr>
              <a:t>tragické romány odehrávající se na maloměstě</a:t>
            </a:r>
          </a:p>
          <a:p>
            <a:pPr lvl="0"/>
            <a:r>
              <a:rPr lang="cs-CZ" sz="4000" dirty="0">
                <a:latin typeface="Calibri" pitchFamily="34" charset="0"/>
                <a:cs typeface="Calibri" pitchFamily="34" charset="0"/>
              </a:rPr>
              <a:t>hrdinové s patologickými vlastnostmi, degenerovaní</a:t>
            </a:r>
          </a:p>
          <a:p>
            <a:pPr lvl="0"/>
            <a:r>
              <a:rPr lang="cs-CZ" sz="4000" dirty="0">
                <a:latin typeface="Calibri" pitchFamily="34" charset="0"/>
                <a:cs typeface="Calibri" pitchFamily="34" charset="0"/>
              </a:rPr>
              <a:t>hororová atmosféra, naturalistické </a:t>
            </a:r>
            <a:r>
              <a:rPr lang="cs-CZ" sz="4000" dirty="0" smtClean="0">
                <a:latin typeface="Calibri" pitchFamily="34" charset="0"/>
                <a:cs typeface="Calibri" pitchFamily="34" charset="0"/>
              </a:rPr>
              <a:t>prvky</a:t>
            </a:r>
          </a:p>
          <a:p>
            <a:pPr lvl="0"/>
            <a:r>
              <a:rPr lang="cs-CZ" sz="4000" dirty="0" smtClean="0">
                <a:latin typeface="Calibri" pitchFamily="34" charset="0"/>
                <a:cs typeface="Calibri" pitchFamily="34" charset="0"/>
              </a:rPr>
              <a:t>většina jeho děl má i filmovou podobu</a:t>
            </a:r>
            <a:endParaRPr lang="cs-CZ" sz="4000" dirty="0">
              <a:latin typeface="Calibri" pitchFamily="34" charset="0"/>
              <a:cs typeface="Calibri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Otázky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Jací jsou hrdinové Havlíčkových románů?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Mají jeho díla jen podobu literární?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Pokračoval Havlíčkův syn v literární činnosti?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odpovědi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Psychicky narušení jedinci, zdegenerovaní.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Některá díla se stala inspirací pro film.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Zbyněk Havlíček se stal surrealistickým básníkem.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67600" cy="928694"/>
          </a:xfrm>
        </p:spPr>
        <p:txBody>
          <a:bodyPr>
            <a:noAutofit/>
          </a:bodyPr>
          <a:lstStyle/>
          <a:p>
            <a:r>
              <a:rPr lang="cs-CZ" sz="3600" dirty="0">
                <a:latin typeface="Calibri" pitchFamily="34" charset="0"/>
              </a:rPr>
              <a:t>Dílo</a:t>
            </a:r>
            <a:r>
              <a:rPr lang="cs-CZ" sz="3600" dirty="0"/>
              <a:t/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42844" y="428604"/>
            <a:ext cx="8543956" cy="642939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200" b="1" dirty="0">
                <a:latin typeface="Calibri" pitchFamily="34" charset="0"/>
              </a:rPr>
              <a:t>Petrolejové lampy </a:t>
            </a:r>
            <a:r>
              <a:rPr lang="cs-CZ" sz="2200" dirty="0">
                <a:latin typeface="Calibri" pitchFamily="34" charset="0"/>
              </a:rPr>
              <a:t>(1944) – psychologický román                                                                                 Původně pod názvem Vyprahlé touhy (1935) byl román přepracován do nynější podoby. Jedná se o jeden díl zamýšlené trilogie. Autor vypráví </a:t>
            </a:r>
            <a:r>
              <a:rPr lang="cs-CZ" sz="2200" dirty="0" smtClean="0">
                <a:latin typeface="Calibri" pitchFamily="34" charset="0"/>
              </a:rPr>
              <a:t>                 o </a:t>
            </a:r>
            <a:r>
              <a:rPr lang="cs-CZ" sz="2200" dirty="0">
                <a:latin typeface="Calibri" pitchFamily="34" charset="0"/>
              </a:rPr>
              <a:t>historii rodiny Malinů a Kiliánů na Jilemnicku. Štěpka Kiliánová je dosti troufalé, neohrabané a výstřední děvče. Dlouho se pro ni nemůže najít nápadník. Nakonec uzavře manželství s cynickým bratrancem </a:t>
            </a:r>
            <a:r>
              <a:rPr lang="cs-CZ" sz="2200" dirty="0" smtClean="0">
                <a:latin typeface="Calibri" pitchFamily="34" charset="0"/>
              </a:rPr>
              <a:t>                    a </a:t>
            </a:r>
            <a:r>
              <a:rPr lang="cs-CZ" sz="2200" dirty="0">
                <a:latin typeface="Calibri" pitchFamily="34" charset="0"/>
              </a:rPr>
              <a:t>časem </a:t>
            </a:r>
            <a:r>
              <a:rPr lang="cs-CZ" sz="2200" dirty="0" smtClean="0">
                <a:latin typeface="Calibri" pitchFamily="34" charset="0"/>
              </a:rPr>
              <a:t>u </a:t>
            </a:r>
            <a:r>
              <a:rPr lang="cs-CZ" sz="2200" dirty="0">
                <a:latin typeface="Calibri" pitchFamily="34" charset="0"/>
              </a:rPr>
              <a:t>manžela zjistí postupující syfilis</a:t>
            </a:r>
            <a:r>
              <a:rPr lang="cs-CZ" sz="2200" dirty="0" smtClean="0">
                <a:latin typeface="Calibri" pitchFamily="34" charset="0"/>
              </a:rPr>
              <a:t>. Její </a:t>
            </a:r>
            <a:r>
              <a:rPr lang="cs-CZ" sz="2200" dirty="0">
                <a:latin typeface="Calibri" pitchFamily="34" charset="0"/>
              </a:rPr>
              <a:t>sen o dítěti se hroutí.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200" b="1" dirty="0">
                <a:latin typeface="Calibri" pitchFamily="34" charset="0"/>
              </a:rPr>
              <a:t>Neviditelný</a:t>
            </a:r>
            <a:r>
              <a:rPr lang="cs-CZ" sz="2200" dirty="0">
                <a:latin typeface="Calibri" pitchFamily="34" charset="0"/>
              </a:rPr>
              <a:t> (1937) – psychologický román                                                                                                         Rodině Hajnů vládne šílený strýc postižený </a:t>
            </a:r>
            <a:r>
              <a:rPr lang="cs-CZ" sz="2200" dirty="0" smtClean="0">
                <a:latin typeface="Calibri" pitchFamily="34" charset="0"/>
              </a:rPr>
              <a:t>představou</a:t>
            </a:r>
            <a:r>
              <a:rPr lang="cs-CZ" sz="2200" dirty="0">
                <a:latin typeface="Calibri" pitchFamily="34" charset="0"/>
              </a:rPr>
              <a:t>, že je neviditelný. Do rodiny se přižení ambiciózní inženýr Petr </a:t>
            </a:r>
            <a:r>
              <a:rPr lang="cs-CZ" sz="2200" dirty="0" smtClean="0">
                <a:latin typeface="Calibri" pitchFamily="34" charset="0"/>
              </a:rPr>
              <a:t>Švajcar</a:t>
            </a:r>
            <a:r>
              <a:rPr lang="cs-CZ" sz="2200" dirty="0">
                <a:latin typeface="Calibri" pitchFamily="34" charset="0"/>
              </a:rPr>
              <a:t>, který sice získá bohatství, ale jeho žena </a:t>
            </a:r>
            <a:r>
              <a:rPr lang="cs-CZ" sz="2200" dirty="0" smtClean="0">
                <a:latin typeface="Calibri" pitchFamily="34" charset="0"/>
              </a:rPr>
              <a:t>se</a:t>
            </a:r>
            <a:r>
              <a:rPr lang="cs-CZ" sz="2200" dirty="0">
                <a:latin typeface="Calibri" pitchFamily="34" charset="0"/>
              </a:rPr>
              <a:t> mu postupně odcizí </a:t>
            </a:r>
            <a:r>
              <a:rPr lang="cs-CZ" sz="2200" dirty="0" smtClean="0">
                <a:latin typeface="Calibri" pitchFamily="34" charset="0"/>
              </a:rPr>
              <a:t>a </a:t>
            </a:r>
            <a:r>
              <a:rPr lang="cs-CZ" sz="2200" dirty="0">
                <a:latin typeface="Calibri" pitchFamily="34" charset="0"/>
              </a:rPr>
              <a:t>jeho syn je také duševně postižen.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200" b="1" dirty="0">
                <a:latin typeface="Calibri" pitchFamily="34" charset="0"/>
              </a:rPr>
              <a:t>Helimadoe</a:t>
            </a:r>
            <a:r>
              <a:rPr lang="cs-CZ" sz="2200" dirty="0">
                <a:latin typeface="Calibri" pitchFamily="34" charset="0"/>
              </a:rPr>
              <a:t> (1940) – retrospektivní psychologický román                                                                                       Očima naivního dospívajícího chlapce je nám zprostředkován příběh podivínského lékaře a jeho pěti dcer, které marně touží po milostném </a:t>
            </a:r>
            <a:r>
              <a:rPr lang="cs-CZ" sz="2200" dirty="0" smtClean="0">
                <a:latin typeface="Calibri" pitchFamily="34" charset="0"/>
              </a:rPr>
              <a:t>             a </a:t>
            </a:r>
            <a:r>
              <a:rPr lang="cs-CZ" sz="2200" dirty="0">
                <a:latin typeface="Calibri" pitchFamily="34" charset="0"/>
              </a:rPr>
              <a:t>životním naplnění.</a:t>
            </a:r>
          </a:p>
          <a:p>
            <a:endParaRPr lang="cs-CZ" sz="2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Ukázka 1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7158" y="571480"/>
            <a:ext cx="8572560" cy="62865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2000" dirty="0" smtClean="0"/>
              <a:t>    </a:t>
            </a:r>
            <a:r>
              <a:rPr lang="cs-CZ" sz="1900" dirty="0" smtClean="0">
                <a:latin typeface="Calibri" pitchFamily="34" charset="0"/>
              </a:rPr>
              <a:t>Štěpka </a:t>
            </a:r>
            <a:r>
              <a:rPr lang="cs-CZ" sz="1900" dirty="0">
                <a:latin typeface="Calibri" pitchFamily="34" charset="0"/>
              </a:rPr>
              <a:t>mu přišla otevřít. Žasla, když ho spatřila v celém gala. Usmíval se co nejpřívětivěji, po tvářích se mu rozběhly vrásky, obloukem jí podával ruku v </a:t>
            </a:r>
            <a:r>
              <a:rPr lang="cs-CZ" sz="1900" dirty="0" smtClean="0">
                <a:latin typeface="Calibri" pitchFamily="34" charset="0"/>
              </a:rPr>
              <a:t>bílé rukavičce. ,,Hleďme </a:t>
            </a:r>
            <a:r>
              <a:rPr lang="cs-CZ" sz="1900" dirty="0">
                <a:latin typeface="Calibri" pitchFamily="34" charset="0"/>
              </a:rPr>
              <a:t>i rukavičky si navlékl,“ štěbetala Štěpka, trochu popletená neočekávanou návštěvou, </a:t>
            </a:r>
            <a:r>
              <a:rPr lang="cs-CZ" sz="1900" dirty="0" smtClean="0">
                <a:latin typeface="Calibri" pitchFamily="34" charset="0"/>
              </a:rPr>
              <a:t>,,a </a:t>
            </a:r>
            <a:r>
              <a:rPr lang="cs-CZ" sz="1900" dirty="0">
                <a:latin typeface="Calibri" pitchFamily="34" charset="0"/>
              </a:rPr>
              <a:t>dokonce si vzal uniformu.“... </a:t>
            </a:r>
            <a:r>
              <a:rPr lang="cs-CZ" sz="1900" dirty="0" smtClean="0">
                <a:latin typeface="Calibri" pitchFamily="34" charset="0"/>
              </a:rPr>
              <a:t> ,,</a:t>
            </a:r>
            <a:r>
              <a:rPr lang="cs-CZ" sz="1900" dirty="0">
                <a:latin typeface="Calibri" pitchFamily="34" charset="0"/>
              </a:rPr>
              <a:t>Ještě že mi napadlo, shodit z hlavy šátek, než jsem ti otevřela. To bys byl něco uviděl! Vypadala jsem jako stará baba</a:t>
            </a:r>
            <a:r>
              <a:rPr lang="cs-CZ" sz="1900" dirty="0" smtClean="0">
                <a:latin typeface="Calibri" pitchFamily="34" charset="0"/>
              </a:rPr>
              <a:t>. Však </a:t>
            </a:r>
            <a:r>
              <a:rPr lang="cs-CZ" sz="1900" dirty="0">
                <a:latin typeface="Calibri" pitchFamily="34" charset="0"/>
              </a:rPr>
              <a:t>je to dost, že jsi přišel</a:t>
            </a:r>
            <a:r>
              <a:rPr lang="cs-CZ" sz="1900" dirty="0" smtClean="0">
                <a:latin typeface="Calibri" pitchFamily="34" charset="0"/>
              </a:rPr>
              <a:t>. A </a:t>
            </a:r>
            <a:r>
              <a:rPr lang="cs-CZ" sz="1900" dirty="0">
                <a:latin typeface="Calibri" pitchFamily="34" charset="0"/>
              </a:rPr>
              <a:t>jsem tak sama doma – jako bych na tebe byla tajně čekala, že</a:t>
            </a:r>
            <a:r>
              <a:rPr lang="cs-CZ" sz="1900" dirty="0" smtClean="0">
                <a:latin typeface="Calibri" pitchFamily="34" charset="0"/>
              </a:rPr>
              <a:t>?“...  </a:t>
            </a:r>
          </a:p>
          <a:p>
            <a:pPr>
              <a:buNone/>
            </a:pPr>
            <a:r>
              <a:rPr lang="cs-CZ" sz="1800" dirty="0" smtClean="0">
                <a:latin typeface="Calibri" pitchFamily="34" charset="0"/>
              </a:rPr>
              <a:t>     </a:t>
            </a:r>
            <a:endParaRPr lang="cs-CZ" sz="1800" dirty="0">
              <a:latin typeface="Calibri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1900" dirty="0" smtClean="0">
                <a:latin typeface="Calibri" pitchFamily="34" charset="0"/>
              </a:rPr>
              <a:t>       ,,</a:t>
            </a:r>
            <a:r>
              <a:rPr lang="cs-CZ" sz="1900" dirty="0">
                <a:latin typeface="Calibri" pitchFamily="34" charset="0"/>
              </a:rPr>
              <a:t>Trošku se tě bojím,“ přiznávala se Štěpka. ,,Býváš tak zvláštní! Mluvíš docela něco jiného, než si myslíš. Teď taky. Ráda bych věděla, co bys mi chtěl říct doopravdy.“...                                                       </a:t>
            </a:r>
            <a:r>
              <a:rPr lang="cs-CZ" sz="1900" dirty="0" smtClean="0">
                <a:latin typeface="Calibri" pitchFamily="34" charset="0"/>
              </a:rPr>
              <a:t>                                                               </a:t>
            </a:r>
            <a:r>
              <a:rPr lang="cs-CZ" sz="1900" dirty="0">
                <a:latin typeface="Calibri" pitchFamily="34" charset="0"/>
              </a:rPr>
              <a:t>,,Tak třeba tohle, budu se ženit.“                                                                                                                          ,,Ženit? A s kým?“                                                                                                                                                              ,,To je otázka! Se svou nevěstou.“                                                                                                                   Usedla vedle něho na židli a nalévala mu víno. ,,Ale já o tom nic nevím, že bys měl nějakou </a:t>
            </a:r>
            <a:r>
              <a:rPr lang="cs-CZ" sz="1900" dirty="0" smtClean="0">
                <a:latin typeface="Calibri" pitchFamily="34" charset="0"/>
              </a:rPr>
              <a:t>nevěstu!“ </a:t>
            </a:r>
            <a:r>
              <a:rPr lang="cs-CZ" sz="1900" dirty="0">
                <a:latin typeface="Calibri" pitchFamily="34" charset="0"/>
              </a:rPr>
              <a:t>Trochu se jí třásl hlas.                                                                                                                                                  ,,Vždyť ji také ještě nemám. Teprve ji hledám.“ Pošilhával na ni koutkem oka, pohrávaje si s kartami. ,,Chtěl bych ji najít. Proto jsem také přišel. Nevíš o nějaké?“ </a:t>
            </a:r>
          </a:p>
          <a:p>
            <a:endParaRPr lang="cs-CZ" sz="1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Úkoly 1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sz="3600" dirty="0">
                <a:latin typeface="Calibri" pitchFamily="34" charset="0"/>
              </a:rPr>
              <a:t>Uveď název díla.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600" dirty="0">
                <a:latin typeface="Calibri" pitchFamily="34" charset="0"/>
              </a:rPr>
              <a:t>O co se v této scéně jedná?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600" dirty="0">
                <a:latin typeface="Calibri" pitchFamily="34" charset="0"/>
              </a:rPr>
              <a:t>Jaké je chování </a:t>
            </a:r>
            <a:r>
              <a:rPr lang="cs-CZ" sz="3600" dirty="0" smtClean="0">
                <a:latin typeface="Calibri" pitchFamily="34" charset="0"/>
              </a:rPr>
              <a:t>Štěpky a </a:t>
            </a:r>
            <a:r>
              <a:rPr lang="cs-CZ" sz="3600" dirty="0">
                <a:latin typeface="Calibri" pitchFamily="34" charset="0"/>
              </a:rPr>
              <a:t>Pavla?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600" dirty="0">
                <a:latin typeface="Calibri" pitchFamily="34" charset="0"/>
              </a:rPr>
              <a:t>Jak přijala Štěpka Pavlovu zprávu?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600" dirty="0">
                <a:latin typeface="Calibri" pitchFamily="34" charset="0"/>
              </a:rPr>
              <a:t>Koho si chce Pavel vzít? A jak se </a:t>
            </a:r>
            <a:r>
              <a:rPr lang="cs-CZ" sz="3600" dirty="0" smtClean="0">
                <a:latin typeface="Calibri" pitchFamily="34" charset="0"/>
              </a:rPr>
              <a:t>bude jejich vztah </a:t>
            </a:r>
            <a:r>
              <a:rPr lang="cs-CZ" sz="3600" dirty="0">
                <a:latin typeface="Calibri" pitchFamily="34" charset="0"/>
              </a:rPr>
              <a:t>vyvíjet?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 1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800" dirty="0" smtClean="0">
                <a:latin typeface="Calibri" pitchFamily="34" charset="0"/>
              </a:rPr>
              <a:t>Petrolejové lampy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>
                <a:latin typeface="Calibri" pitchFamily="34" charset="0"/>
              </a:rPr>
              <a:t>Pavel přišel na námluvy.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>
                <a:latin typeface="Calibri" pitchFamily="34" charset="0"/>
              </a:rPr>
              <a:t>Štěpka je rozverná, koketuje s Pavlem. Pavel se chová velice mile a laškuje se Štěpkou.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>
                <a:latin typeface="Calibri" pitchFamily="34" charset="0"/>
              </a:rPr>
              <a:t>Jakmile se dozvídá, že se chce Pavel oženit, zesmutní.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dirty="0" smtClean="0">
                <a:latin typeface="Calibri" pitchFamily="34" charset="0"/>
              </a:rPr>
              <a:t>Pavel si chce ze zištných důvodů vzít Štěpku za ženu. Ovšem zatají před ní svou vážnou nemoc. Jejich manželství nedojde naplnění. Oba jsou nešťastni z různých důvodů.</a:t>
            </a:r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86</TotalTime>
  <Words>475</Words>
  <Application>Microsoft Office PowerPoint</Application>
  <PresentationFormat>Předvádění na obrazovce (4:3)</PresentationFormat>
  <Paragraphs>88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Arkýř</vt:lpstr>
      <vt:lpstr>Jaroslav havlíček</vt:lpstr>
      <vt:lpstr>JAROSLAV HAVLÍČEK (1896-1943)</vt:lpstr>
      <vt:lpstr>Charakteristika díla</vt:lpstr>
      <vt:lpstr>Otázky</vt:lpstr>
      <vt:lpstr>odpovědi</vt:lpstr>
      <vt:lpstr>Dílo </vt:lpstr>
      <vt:lpstr>Ukázka 1</vt:lpstr>
      <vt:lpstr>Úkoly 1</vt:lpstr>
      <vt:lpstr>Řešení 1</vt:lpstr>
      <vt:lpstr>Ukázka 2</vt:lpstr>
      <vt:lpstr>Úkoly 2</vt:lpstr>
      <vt:lpstr>Odpovědi 2</vt:lpstr>
      <vt:lpstr>Prameny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jitulis</dc:creator>
  <cp:lastModifiedBy>Svízelová, Martina</cp:lastModifiedBy>
  <cp:revision>18</cp:revision>
  <dcterms:created xsi:type="dcterms:W3CDTF">2012-12-15T08:10:20Z</dcterms:created>
  <dcterms:modified xsi:type="dcterms:W3CDTF">2013-06-20T05:17:41Z</dcterms:modified>
</cp:coreProperties>
</file>