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5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6" r:id="rId10"/>
    <p:sldId id="267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9" d="100"/>
          <a:sy n="11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C220B8B-BD9E-48AD-98C8-79307C416DEE}" type="datetimeFigureOut">
              <a:rPr lang="cs-CZ"/>
              <a:pPr>
                <a:defRPr/>
              </a:pPr>
              <a:t>20.6.2013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dirty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6E582A1-8335-4C68-87AE-457942E55A86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2939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1434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0847E9E-CE71-4095-B1C1-DD19933724F4}" type="slidenum">
              <a:rPr lang="cs-CZ" smtClean="0"/>
              <a:pPr/>
              <a:t>1</a:t>
            </a:fld>
            <a:endParaRPr lang="cs-CZ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E582A1-8335-4C68-87AE-457942E55A86}" type="slidenum">
              <a:rPr lang="cs-CZ" smtClean="0"/>
              <a:pPr>
                <a:defRPr/>
              </a:pPr>
              <a:t>10</a:t>
            </a:fld>
            <a:endParaRPr lang="cs-CZ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153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B89E325-2AA7-4E38-A062-3CCBB42967EB}" type="slidenum">
              <a:rPr lang="cs-CZ" smtClean="0"/>
              <a:pPr/>
              <a:t>2</a:t>
            </a:fld>
            <a:endParaRPr lang="cs-CZ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E568C9-9867-481E-9F7C-CC13C8C575A4}" type="slidenum">
              <a:rPr lang="cs-CZ" smtClean="0"/>
              <a:pPr/>
              <a:t>3</a:t>
            </a:fld>
            <a:endParaRPr lang="cs-CZ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174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841B452-F6AB-4D04-B28B-D04DFD7BFF4B}" type="slidenum">
              <a:rPr lang="cs-CZ" smtClean="0"/>
              <a:pPr/>
              <a:t>4</a:t>
            </a:fld>
            <a:endParaRPr lang="cs-CZ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103AE40-A529-48CE-9918-75C80CB04D21}" type="slidenum">
              <a:rPr lang="cs-CZ" smtClean="0"/>
              <a:pPr/>
              <a:t>5</a:t>
            </a:fld>
            <a:endParaRPr lang="cs-CZ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1946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9760984-B52C-4A59-8A45-F9AE9EC90079}" type="slidenum">
              <a:rPr lang="cs-CZ" smtClean="0"/>
              <a:pPr/>
              <a:t>6</a:t>
            </a:fld>
            <a:endParaRPr lang="cs-CZ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2048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4B2DC2E-EB99-423C-A9DF-EE2E52D9A650}" type="slidenum">
              <a:rPr lang="cs-CZ" smtClean="0"/>
              <a:pPr/>
              <a:t>7</a:t>
            </a:fld>
            <a:endParaRPr lang="cs-CZ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2150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1808D24-3B03-4854-B037-D442899EC08D}" type="slidenum">
              <a:rPr lang="cs-CZ" smtClean="0"/>
              <a:pPr/>
              <a:t>8</a:t>
            </a:fld>
            <a:endParaRPr lang="cs-CZ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E582A1-8335-4C68-87AE-457942E55A86}" type="slidenum">
              <a:rPr lang="cs-CZ" smtClean="0"/>
              <a:pPr>
                <a:defRPr/>
              </a:pPr>
              <a:t>9</a:t>
            </a:fld>
            <a:endParaRPr 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B6196-B1F8-418C-B0C2-E83123755965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FB039-F756-4967-8766-E6E02C4C45A9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03288-F0D5-4D07-8AFB-6C5468827E0E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7DDEC-970E-4960-8717-20BBDB10478E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C5A0E2-F5F5-4943-86BE-867AFAF4DC27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C504E-F3E3-4B43-B3F0-0F10F668856C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8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6EC59-BEBC-4080-81E9-0AD6C8C809A6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4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CA403-7BEF-4823-8833-414BAC3E7E23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3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4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DB3C78-05B2-4A10-8785-B5C28A08C391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41E61-64CD-43A0-AC85-BEC2379EE0BC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s odříznutým a zakulaceným jedním rohem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Pravoúhlý trojúhelník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Volný tvar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 dirty="0" smtClean="0"/>
              <a:t>Klepnutím na ikonu přidáte obrázek.</a:t>
            </a:r>
            <a:endParaRPr lang="en-US" noProof="0" dirty="0"/>
          </a:p>
        </p:txBody>
      </p:sp>
      <p:sp>
        <p:nvSpPr>
          <p:cNvPr id="9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10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11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BBD5F-1FD2-4184-8FF0-B049994D749C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+mn-lt"/>
            </a:endParaRPr>
          </a:p>
        </p:txBody>
      </p:sp>
      <p:sp>
        <p:nvSpPr>
          <p:cNvPr id="1028" name="Zástupný symbol pro nadpis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  <a:endParaRPr lang="en-US" smtClean="0"/>
          </a:p>
        </p:txBody>
      </p:sp>
      <p:sp>
        <p:nvSpPr>
          <p:cNvPr id="1029" name="Zástupný symbol pro text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C9BD295F-853C-4873-8F95-936F656FB281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  <p:grpSp>
        <p:nvGrpSpPr>
          <p:cNvPr id="1033" name="Skupina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7" r:id="rId9"/>
    <p:sldLayoutId id="2147483745" r:id="rId10"/>
    <p:sldLayoutId id="214748374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cs-CZ" sz="4000" b="0" dirty="0" smtClean="0">
                <a:solidFill>
                  <a:schemeClr val="tx1"/>
                </a:solidFill>
                <a:effectLst/>
              </a:rPr>
              <a:t>Opakování – psychologická próza</a:t>
            </a:r>
            <a:endParaRPr lang="cs-CZ" sz="4000" b="0" dirty="0">
              <a:solidFill>
                <a:schemeClr val="tx1"/>
              </a:solidFill>
              <a:effectLst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3076" name="TextovéPole 4"/>
          <p:cNvSpPr txBox="1">
            <a:spLocks noChangeArrowheads="1"/>
          </p:cNvSpPr>
          <p:nvPr/>
        </p:nvSpPr>
        <p:spPr bwMode="auto">
          <a:xfrm>
            <a:off x="358775" y="6207125"/>
            <a:ext cx="8426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Gymn</a:t>
            </a:r>
            <a:r>
              <a:rPr lang="cs-CZ" sz="2400" dirty="0">
                <a:solidFill>
                  <a:schemeClr val="bg1"/>
                </a:solidFill>
                <a:latin typeface="+mj-lt"/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7055968"/>
              </p:ext>
            </p:extLst>
          </p:nvPr>
        </p:nvGraphicFramePr>
        <p:xfrm>
          <a:off x="728663" y="2492375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+mj-lt"/>
                        </a:rPr>
                        <a:t>Tematická oblast</a:t>
                      </a:r>
                      <a:endParaRPr lang="cs-CZ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>
                          <a:latin typeface="+mj-lt"/>
                        </a:rPr>
                        <a:t>Literatura – psychologická próza 1. poloviny 20. století</a:t>
                      </a:r>
                      <a:endParaRPr lang="cs-CZ" b="0" dirty="0">
                        <a:latin typeface="+mj-lt"/>
                      </a:endParaRP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+mj-lt"/>
                        </a:rPr>
                        <a:t>Datum vytvoření</a:t>
                      </a:r>
                      <a:endParaRPr lang="cs-CZ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19. 10. 2012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>
                          <a:latin typeface="+mj-lt"/>
                        </a:rPr>
                        <a:t>Ročník </a:t>
                      </a:r>
                      <a:endParaRPr lang="cs-CZ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+mj-lt"/>
                        </a:rPr>
                        <a:t>3. ročník gymnázia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>
                          <a:latin typeface="+mj-lt"/>
                        </a:rPr>
                        <a:t>Stručný obsah</a:t>
                      </a:r>
                      <a:endParaRPr lang="cs-CZ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Procvičení psychologické</a:t>
                      </a:r>
                      <a:r>
                        <a:rPr lang="cs-CZ" baseline="0" dirty="0" smtClean="0">
                          <a:latin typeface="+mj-lt"/>
                        </a:rPr>
                        <a:t> prózy – spojovačka, křížovka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+mj-lt"/>
                        </a:rPr>
                        <a:t>Způsob využití</a:t>
                      </a:r>
                      <a:endParaRPr lang="cs-CZ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Žáci</a:t>
                      </a:r>
                      <a:r>
                        <a:rPr lang="cs-CZ" baseline="0" dirty="0" smtClean="0">
                          <a:latin typeface="+mj-lt"/>
                        </a:rPr>
                        <a:t> plní jednotlivé úkoly, po nichž bezprostředně následuje řešení. Úkoly se týkají probraného učiva – psychologická próza 1. poloviny 20. století.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+mj-lt"/>
                        </a:rPr>
                        <a:t>Autor</a:t>
                      </a:r>
                      <a:endParaRPr lang="cs-CZ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Mgr. Martina Svízelová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+mj-lt"/>
                        </a:rPr>
                        <a:t>Kód</a:t>
                      </a:r>
                      <a:endParaRPr lang="cs-CZ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VY_32_INOVACE_15_CSVI14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10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0563" y="188913"/>
            <a:ext cx="77438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Prameny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latin typeface="+mj-lt"/>
              </a:rPr>
              <a:t>ANDREE,L. a kol. </a:t>
            </a:r>
            <a:r>
              <a:rPr lang="cs-CZ" i="1" dirty="0" smtClean="0">
                <a:latin typeface="+mj-lt"/>
              </a:rPr>
              <a:t>Literatura pro 3. ročník středních škol</a:t>
            </a:r>
            <a:r>
              <a:rPr lang="cs-CZ" dirty="0" smtClean="0">
                <a:latin typeface="+mj-lt"/>
              </a:rPr>
              <a:t>. 1. vyd. Praha: Didaktis, 2009. ISBN 978-80-7358-135-0.</a:t>
            </a:r>
          </a:p>
          <a:p>
            <a:pPr>
              <a:defRPr/>
            </a:pPr>
            <a:r>
              <a:rPr lang="cs-CZ" dirty="0" smtClean="0">
                <a:latin typeface="+mj-lt"/>
              </a:rPr>
              <a:t>HÁNOVÁ, E. a kol. </a:t>
            </a:r>
            <a:r>
              <a:rPr lang="cs-CZ" i="1" dirty="0" smtClean="0">
                <a:latin typeface="+mj-lt"/>
              </a:rPr>
              <a:t>Odmaturuj z literatury 1</a:t>
            </a:r>
            <a:r>
              <a:rPr lang="cs-CZ" dirty="0" smtClean="0">
                <a:latin typeface="+mj-lt"/>
              </a:rPr>
              <a:t>. 3. vyd. Brno: Didaktis, 2004. ISBN 80-7358-016-0.</a:t>
            </a:r>
          </a:p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4000" dirty="0"/>
              <a:t>Spojte název díla s odpovídající charakteristikou.</a:t>
            </a:r>
          </a:p>
        </p:txBody>
      </p:sp>
      <p:sp>
        <p:nvSpPr>
          <p:cNvPr id="4099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457200" y="1920875"/>
            <a:ext cx="4038600" cy="4433888"/>
          </a:xfrm>
        </p:spPr>
        <p:txBody>
          <a:bodyPr/>
          <a:lstStyle/>
          <a:p>
            <a:pPr marL="533400" indent="-533400" eaLnBrk="1" hangingPunct="1">
              <a:buFontTx/>
              <a:buAutoNum type="arabicPeriod"/>
            </a:pPr>
            <a:r>
              <a:rPr lang="cs-CZ" dirty="0" smtClean="0">
                <a:latin typeface="+mj-lt"/>
              </a:rPr>
              <a:t>Helimadoe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cs-CZ" dirty="0" smtClean="0">
                <a:latin typeface="+mj-lt"/>
              </a:rPr>
              <a:t>Cizinec hledá byt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cs-CZ" dirty="0" smtClean="0">
                <a:latin typeface="+mj-lt"/>
              </a:rPr>
              <a:t>Petrolejové lampy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cs-CZ" dirty="0" smtClean="0">
                <a:latin typeface="+mj-lt"/>
              </a:rPr>
              <a:t>Neviditelný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cs-CZ" dirty="0" smtClean="0">
                <a:latin typeface="+mj-lt"/>
              </a:rPr>
              <a:t>Vlčí jáma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cs-CZ" dirty="0" smtClean="0">
                <a:latin typeface="+mj-lt"/>
              </a:rPr>
              <a:t>Černé světlo</a:t>
            </a:r>
          </a:p>
        </p:txBody>
      </p:sp>
      <p:sp>
        <p:nvSpPr>
          <p:cNvPr id="4100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648200" y="1920875"/>
            <a:ext cx="4038600" cy="4433888"/>
          </a:xfrm>
        </p:spPr>
        <p:txBody>
          <a:bodyPr/>
          <a:lstStyle/>
          <a:p>
            <a:pPr marL="533400" indent="-533400" eaLnBrk="1" hangingPunct="1">
              <a:buFontTx/>
              <a:buAutoNum type="alphaLcParenR"/>
            </a:pPr>
            <a:r>
              <a:rPr lang="cs-CZ" sz="1600" dirty="0" smtClean="0">
                <a:latin typeface="Calibri" pitchFamily="34" charset="0"/>
              </a:rPr>
              <a:t>Hlavní postavou románu je Petr Švajcar, nemilosrdný kariérista,chladnokrevně získává lásku Soni Hajnové.</a:t>
            </a:r>
          </a:p>
          <a:p>
            <a:pPr marL="533400" indent="-533400" eaLnBrk="1" hangingPunct="1">
              <a:buFontTx/>
              <a:buAutoNum type="alphaLcParenR"/>
            </a:pPr>
            <a:r>
              <a:rPr lang="cs-CZ" sz="1600" dirty="0" smtClean="0">
                <a:latin typeface="Calibri" pitchFamily="34" charset="0"/>
              </a:rPr>
              <a:t>Ironií osudu spadne hrdina z rámu okna, je mu amputována noha a stává se z něj mrzák.</a:t>
            </a:r>
          </a:p>
          <a:p>
            <a:pPr marL="533400" indent="-533400" eaLnBrk="1" hangingPunct="1">
              <a:buFontTx/>
              <a:buAutoNum type="alphaLcParenR"/>
            </a:pPr>
            <a:r>
              <a:rPr lang="cs-CZ" sz="1600" dirty="0" smtClean="0">
                <a:latin typeface="Calibri" pitchFamily="34" charset="0"/>
              </a:rPr>
              <a:t>Osudy pěti dcer podivínského lékaře.</a:t>
            </a:r>
          </a:p>
          <a:p>
            <a:pPr marL="533400" indent="-533400" eaLnBrk="1" hangingPunct="1">
              <a:buFontTx/>
              <a:buAutoNum type="alphaLcParenR"/>
            </a:pPr>
            <a:r>
              <a:rPr lang="cs-CZ" sz="1600" dirty="0" smtClean="0">
                <a:latin typeface="Calibri" pitchFamily="34" charset="0"/>
              </a:rPr>
              <a:t>Stereotyp života je prudce narušen příchodem osmnáctileté schovanky Jany.</a:t>
            </a:r>
          </a:p>
          <a:p>
            <a:pPr marL="533400" indent="-533400" eaLnBrk="1" hangingPunct="1">
              <a:buFontTx/>
              <a:buAutoNum type="alphaLcParenR"/>
            </a:pPr>
            <a:r>
              <a:rPr lang="cs-CZ" sz="1600" dirty="0" smtClean="0">
                <a:latin typeface="Calibri" pitchFamily="34" charset="0"/>
              </a:rPr>
              <a:t>Agent sežene doktoru Markovi pokoj         u paní Frankové, ale protože doktor Marek neumí jednat s lidmi, vyhodí jej tato paní bezcitně na ulici.</a:t>
            </a:r>
          </a:p>
          <a:p>
            <a:pPr marL="533400" indent="-533400" eaLnBrk="1" hangingPunct="1">
              <a:buFontTx/>
              <a:buAutoNum type="alphaLcParenR"/>
            </a:pPr>
            <a:r>
              <a:rPr lang="cs-CZ" sz="1600" dirty="0" smtClean="0">
                <a:latin typeface="Calibri" pitchFamily="34" charset="0"/>
              </a:rPr>
              <a:t>Začátek rozsáhlé rodové historie dvou rodin z Jilemnice na rozhraní století.</a:t>
            </a:r>
          </a:p>
          <a:p>
            <a:pPr marL="533400" indent="-533400" eaLnBrk="1" hangingPunct="1"/>
            <a:endParaRPr lang="cs-CZ" sz="16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eaLnBrk="1" hangingPunct="1"/>
            <a:r>
              <a:rPr lang="cs-CZ" dirty="0" smtClean="0"/>
              <a:t>Řešení</a:t>
            </a:r>
          </a:p>
        </p:txBody>
      </p:sp>
      <p:sp>
        <p:nvSpPr>
          <p:cNvPr id="5123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457200" y="1920875"/>
            <a:ext cx="4038600" cy="4433888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cs-CZ" dirty="0" smtClean="0">
                <a:latin typeface="+mj-lt"/>
              </a:rPr>
              <a:t>Helimadoe             c)</a:t>
            </a:r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cs-CZ" dirty="0" smtClean="0">
                <a:latin typeface="+mj-lt"/>
              </a:rPr>
              <a:t>Cizinec hledá byt  e)</a:t>
            </a:r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endParaRPr lang="cs-CZ" dirty="0" smtClean="0">
              <a:latin typeface="+mj-lt"/>
            </a:endParaRPr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cs-CZ" dirty="0" smtClean="0">
                <a:latin typeface="+mj-lt"/>
              </a:rPr>
              <a:t>Petrolejové lampy  f)</a:t>
            </a:r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cs-CZ" dirty="0" smtClean="0">
                <a:latin typeface="+mj-lt"/>
              </a:rPr>
              <a:t>Neviditelný            a)</a:t>
            </a:r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endParaRPr lang="cs-CZ" dirty="0" smtClean="0">
              <a:latin typeface="+mj-lt"/>
            </a:endParaRPr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cs-CZ" dirty="0" smtClean="0">
                <a:latin typeface="+mj-lt"/>
              </a:rPr>
              <a:t>Vlčí jáma               d)</a:t>
            </a:r>
          </a:p>
          <a:p>
            <a:pPr marL="533400" indent="-533400" eaLnBrk="1" hangingPunct="1">
              <a:lnSpc>
                <a:spcPct val="90000"/>
              </a:lnSpc>
              <a:buNone/>
            </a:pPr>
            <a:endParaRPr lang="cs-CZ" dirty="0" smtClean="0">
              <a:latin typeface="+mj-lt"/>
            </a:endParaRPr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cs-CZ" dirty="0" smtClean="0">
                <a:latin typeface="+mj-lt"/>
              </a:rPr>
              <a:t>Černé světlo          b)</a:t>
            </a:r>
          </a:p>
        </p:txBody>
      </p:sp>
      <p:sp>
        <p:nvSpPr>
          <p:cNvPr id="5124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4648200" y="1920875"/>
            <a:ext cx="4038600" cy="4433888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</a:pPr>
            <a:r>
              <a:rPr lang="cs-CZ" sz="1600" dirty="0" smtClean="0">
                <a:latin typeface="Calibri" pitchFamily="34" charset="0"/>
              </a:rPr>
              <a:t>Osudy pěti dcer podivínského lékaře.</a:t>
            </a:r>
          </a:p>
          <a:p>
            <a:pPr marL="533400" indent="-533400" eaLnBrk="1" hangingPunct="1">
              <a:lnSpc>
                <a:spcPct val="90000"/>
              </a:lnSpc>
            </a:pPr>
            <a:endParaRPr lang="cs-CZ" sz="1600" dirty="0" smtClean="0">
              <a:latin typeface="Calibri" pitchFamily="34" charset="0"/>
            </a:endParaRPr>
          </a:p>
          <a:p>
            <a:pPr marL="533400" indent="-533400" eaLnBrk="1" hangingPunct="1">
              <a:lnSpc>
                <a:spcPct val="90000"/>
              </a:lnSpc>
            </a:pPr>
            <a:r>
              <a:rPr lang="cs-CZ" sz="1600" dirty="0" smtClean="0">
                <a:latin typeface="Calibri" pitchFamily="34" charset="0"/>
              </a:rPr>
              <a:t>Agent sežene doktoru Markovi pokoj     u paní Frankové, ale protože doktor Marek neumí jednat s lidmi, vyhodí jej tato paní bezcitně na ulici.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cs-CZ" sz="1600" dirty="0" smtClean="0">
                <a:latin typeface="Calibri" pitchFamily="34" charset="0"/>
              </a:rPr>
              <a:t>Začátek rozsáhlé rodové historie dvou rodin z Jilemnice na rozhraní století. 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cs-CZ" sz="1600" dirty="0" smtClean="0">
                <a:latin typeface="Calibri" pitchFamily="34" charset="0"/>
              </a:rPr>
              <a:t>Hlavní postavou románu je Petr Švajcar, nemilosrdný kariérista,chladnokrevně získává lásku Soni Hajnové.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cs-CZ" sz="1600" dirty="0" smtClean="0">
                <a:latin typeface="Calibri" pitchFamily="34" charset="0"/>
              </a:rPr>
              <a:t>Stereotyp života je prudce narušen příchodem osmnáctileté schovanky Jany. 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cs-CZ" sz="1600" dirty="0" smtClean="0">
                <a:latin typeface="Calibri" pitchFamily="34" charset="0"/>
              </a:rPr>
              <a:t>Ironií osudu spadne hrdina z rámu okna, je mu amputována noha a stává se z něj mrzák.</a:t>
            </a:r>
          </a:p>
          <a:p>
            <a:pPr marL="533400" indent="-533400" eaLnBrk="1" hangingPunct="1">
              <a:lnSpc>
                <a:spcPct val="90000"/>
              </a:lnSpc>
              <a:buFontTx/>
              <a:buAutoNum type="alphaLcParenR"/>
            </a:pPr>
            <a:endParaRPr lang="cs-CZ" sz="1600" dirty="0" smtClean="0">
              <a:latin typeface="Calibri" pitchFamily="34" charset="0"/>
            </a:endParaRPr>
          </a:p>
          <a:p>
            <a:pPr marL="533400" indent="-533400" eaLnBrk="1" hangingPunct="1">
              <a:lnSpc>
                <a:spcPct val="90000"/>
              </a:lnSpc>
              <a:buFontTx/>
              <a:buAutoNum type="alphaLcParenR"/>
            </a:pPr>
            <a:endParaRPr lang="cs-CZ" sz="1600" dirty="0" smtClean="0">
              <a:latin typeface="Calibri" pitchFamily="34" charset="0"/>
            </a:endParaRPr>
          </a:p>
          <a:p>
            <a:pPr marL="533400" indent="-533400" eaLnBrk="1" hangingPunct="1">
              <a:lnSpc>
                <a:spcPct val="90000"/>
              </a:lnSpc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4000" dirty="0"/>
              <a:t>Vysvětlete pojmy a uveďte, u kterého autora nebo </a:t>
            </a:r>
            <a:r>
              <a:rPr lang="cs-CZ" sz="4000" dirty="0" smtClean="0"/>
              <a:t>díla </a:t>
            </a:r>
            <a:r>
              <a:rPr lang="cs-CZ" sz="4000" dirty="0"/>
              <a:t>se s nimi setkáváme.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latin typeface="+mj-lt"/>
              </a:rPr>
              <a:t>Existencionalismus</a:t>
            </a:r>
          </a:p>
          <a:p>
            <a:pPr eaLnBrk="1" hangingPunct="1"/>
            <a:r>
              <a:rPr lang="cs-CZ" dirty="0" smtClean="0">
                <a:latin typeface="+mj-lt"/>
              </a:rPr>
              <a:t>Syfilis</a:t>
            </a:r>
          </a:p>
          <a:p>
            <a:pPr eaLnBrk="1" hangingPunct="1"/>
            <a:r>
              <a:rPr lang="cs-CZ" dirty="0" smtClean="0">
                <a:latin typeface="+mj-lt"/>
              </a:rPr>
              <a:t>Emigrace</a:t>
            </a:r>
          </a:p>
          <a:p>
            <a:pPr eaLnBrk="1" hangingPunct="1"/>
            <a:r>
              <a:rPr lang="cs-CZ" dirty="0" smtClean="0">
                <a:latin typeface="+mj-lt"/>
              </a:rPr>
              <a:t>Domácí násilí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cs-CZ" dirty="0" smtClean="0"/>
              <a:t>Řešení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28775"/>
            <a:ext cx="8229600" cy="4895850"/>
          </a:xfrm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cs-CZ" sz="1600" dirty="0" smtClean="0">
                <a:latin typeface="Calibri" pitchFamily="34" charset="0"/>
              </a:rPr>
              <a:t>Existencialismus s sebou přináší zoufalství, útěk ze společenského světa, analýzu vlastního psychického nitra, snahu o pochopení sebe sama ve světě, který jedinec vidí jako roztříštěný, zlý a nepochopitelný.</a:t>
            </a:r>
            <a:r>
              <a:rPr lang="cs-CZ" sz="1600" dirty="0" smtClean="0"/>
              <a:t> </a:t>
            </a:r>
            <a:r>
              <a:rPr lang="cs-CZ" sz="1600" dirty="0" smtClean="0">
                <a:latin typeface="+mj-lt"/>
              </a:rPr>
              <a:t>Můžeme se s ním setkat v díle E. Hostovského.</a:t>
            </a:r>
          </a:p>
          <a:p>
            <a:pPr eaLnBrk="1" hangingPunct="1">
              <a:lnSpc>
                <a:spcPct val="60000"/>
              </a:lnSpc>
              <a:spcBef>
                <a:spcPct val="0"/>
              </a:spcBef>
              <a:defRPr/>
            </a:pPr>
            <a:endParaRPr lang="cs-CZ" sz="1600" dirty="0" smtClean="0"/>
          </a:p>
          <a:p>
            <a:pPr eaLnBrk="1" hangingPunct="1">
              <a:spcBef>
                <a:spcPct val="0"/>
              </a:spcBef>
              <a:defRPr/>
            </a:pPr>
            <a:r>
              <a:rPr lang="cs-CZ" sz="1600" dirty="0" smtClean="0">
                <a:latin typeface="Calibri" pitchFamily="34" charset="0"/>
              </a:rPr>
              <a:t>Syfilis, rovněž příjice či lues, je pohlavně přenosná infekce</a:t>
            </a:r>
            <a:r>
              <a:rPr lang="cs-CZ" sz="1600" dirty="0" smtClean="0"/>
              <a:t>, </a:t>
            </a:r>
            <a:r>
              <a:rPr lang="cs-CZ" sz="1600" dirty="0" smtClean="0">
                <a:latin typeface="Calibri" pitchFamily="34" charset="0"/>
              </a:rPr>
              <a:t>má tři fáze a vede k celkovému poškození organismu a ke smrti. Projevuje se vznikem vředů a porušením mozku, následuje dezorientace.</a:t>
            </a:r>
            <a:r>
              <a:rPr lang="cs-CZ" sz="1600" dirty="0" smtClean="0"/>
              <a:t> </a:t>
            </a:r>
            <a:r>
              <a:rPr lang="cs-CZ" sz="1600" dirty="0" smtClean="0">
                <a:latin typeface="+mj-lt"/>
              </a:rPr>
              <a:t>Jaroslav Havlíček – Petrolejové lampy.</a:t>
            </a:r>
          </a:p>
          <a:p>
            <a:pPr marL="0" indent="0" eaLnBrk="1" hangingPunct="1">
              <a:lnSpc>
                <a:spcPct val="95000"/>
              </a:lnSpc>
              <a:spcBef>
                <a:spcPct val="0"/>
              </a:spcBef>
              <a:buNone/>
              <a:defRPr/>
            </a:pPr>
            <a:endParaRPr lang="cs-CZ" sz="1600" dirty="0" smtClean="0"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cs-CZ" sz="1600" dirty="0" smtClean="0">
                <a:latin typeface="Calibri" pitchFamily="34" charset="0"/>
              </a:rPr>
              <a:t>Emigrace je opuštění země původu a přestěhování do jiné země. Důvody mohou být ekonomické, politické, náboženské aj. Hlavní téma próz Egona Hostovského. Zachycuje postavy, které se vyrovnávají s emigrací, zažívají pocit odcizení v jiné zemi.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defRPr/>
            </a:pPr>
            <a:endParaRPr lang="cs-CZ" sz="1600" dirty="0" smtClean="0"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cs-CZ" sz="1600" dirty="0" smtClean="0">
                <a:latin typeface="Calibri" pitchFamily="34" charset="0"/>
              </a:rPr>
              <a:t>Domácí násilí je fyzické, psychické anebo sexuální násilí mezi blízkými osobami, ke kterému dochází opakovaně v jejich soukromí a skrytě mimo kontrolu veřejnosti, intenzita násilných incidentů se stupňuje a vede ke ztrátě schopností včas tyto incidenty zastavit a efektivně vyřešit narušený vztah. Jarmila Glazarová – Advent.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Doplňovačka – jména autorů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Calibri" pitchFamily="34" charset="0"/>
              <a:buAutoNum type="alphaLcParenR"/>
            </a:pPr>
            <a:r>
              <a:rPr lang="cs-CZ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Českého prozaika a publicistu, jehož vlastní jméno bylo Václav Voňavka, známe jako _____________.</a:t>
            </a:r>
          </a:p>
          <a:p>
            <a:pPr marL="514350" indent="-514350" eaLnBrk="1" hangingPunct="1">
              <a:buFont typeface="Calibri" pitchFamily="34" charset="0"/>
              <a:buAutoNum type="alphaLcParenR"/>
            </a:pPr>
            <a:r>
              <a:rPr lang="cs-CZ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Za hlavní hrdinky románu volila Jarmila Glazarová ušlechtilé ženy, čímž tematicky navázala na spisovatelky tvořící v 19. století, např. __________.</a:t>
            </a:r>
          </a:p>
          <a:p>
            <a:pPr marL="514350" indent="-514350" eaLnBrk="1" hangingPunct="1">
              <a:buFont typeface="Calibri" pitchFamily="34" charset="0"/>
              <a:buAutoNum type="alphaLcParenR"/>
            </a:pPr>
            <a:r>
              <a:rPr lang="cs-CZ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____________, autor psychologických                                     a existenciálních próz, dožil v exilu.</a:t>
            </a:r>
          </a:p>
          <a:p>
            <a:pPr marL="514350" indent="-514350" eaLnBrk="1" hangingPunct="1">
              <a:buFont typeface="Calibri" pitchFamily="34" charset="0"/>
              <a:buAutoNum type="alphaLcParenR"/>
            </a:pPr>
            <a:r>
              <a:rPr lang="cs-CZ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____________________</a:t>
            </a:r>
            <a:r>
              <a:rPr lang="cs-CZ" dirty="0" smtClean="0">
                <a:latin typeface="+mj-lt"/>
                <a:ea typeface="Calibri" pitchFamily="34" charset="0"/>
                <a:cs typeface="Calibri" pitchFamily="34" charset="0"/>
              </a:rPr>
              <a:t>dostudoval obchodní vědy                        a nastoupil jako ú</a:t>
            </a:r>
            <a:r>
              <a:rPr lang="cs-CZ" dirty="0" smtClean="0">
                <a:latin typeface="+mj-lt"/>
              </a:rPr>
              <a:t>ředník v Živnostenské bance</a:t>
            </a:r>
            <a:r>
              <a:rPr lang="cs-CZ" dirty="0" smtClean="0">
                <a:latin typeface="+mj-lt"/>
                <a:ea typeface="Calibri" pitchFamily="34" charset="0"/>
                <a:cs typeface="Calibri" pitchFamily="34" charset="0"/>
              </a:rPr>
              <a:t>.</a:t>
            </a:r>
          </a:p>
          <a:p>
            <a:pPr marL="514350" indent="-514350" eaLnBrk="1" hangingPunct="1"/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636588"/>
          </a:xfrm>
        </p:spPr>
        <p:txBody>
          <a:bodyPr/>
          <a:lstStyle/>
          <a:p>
            <a:pPr eaLnBrk="1" hangingPunct="1"/>
            <a:r>
              <a:rPr lang="cs-CZ" dirty="0" smtClean="0"/>
              <a:t>Řešení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42875" y="1500188"/>
            <a:ext cx="8229600" cy="4525962"/>
          </a:xfrm>
        </p:spPr>
        <p:txBody>
          <a:bodyPr/>
          <a:lstStyle/>
          <a:p>
            <a:pPr eaLnBrk="1" hangingPunct="1"/>
            <a:r>
              <a:rPr lang="cs-CZ" dirty="0" smtClean="0">
                <a:latin typeface="+mj-lt"/>
              </a:rPr>
              <a:t>Václav Řezáč</a:t>
            </a:r>
          </a:p>
          <a:p>
            <a:pPr eaLnBrk="1" hangingPunct="1"/>
            <a:r>
              <a:rPr lang="cs-CZ" dirty="0" smtClean="0">
                <a:latin typeface="+mj-lt"/>
              </a:rPr>
              <a:t>Karolína Světlá</a:t>
            </a:r>
          </a:p>
          <a:p>
            <a:pPr eaLnBrk="1" hangingPunct="1"/>
            <a:r>
              <a:rPr lang="cs-CZ" dirty="0" smtClean="0">
                <a:latin typeface="+mj-lt"/>
              </a:rPr>
              <a:t>Egon Hostovský</a:t>
            </a:r>
          </a:p>
          <a:p>
            <a:pPr eaLnBrk="1" hangingPunct="1"/>
            <a:r>
              <a:rPr lang="cs-CZ" dirty="0" smtClean="0">
                <a:latin typeface="+mj-lt"/>
              </a:rPr>
              <a:t>Jaroslav Havlíček</a:t>
            </a:r>
          </a:p>
          <a:p>
            <a:pPr eaLnBrk="1" hangingPunct="1"/>
            <a:endParaRPr lang="cs-CZ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923950"/>
          </a:xfrm>
        </p:spPr>
        <p:txBody>
          <a:bodyPr/>
          <a:lstStyle/>
          <a:p>
            <a:pPr eaLnBrk="1" hangingPunct="1"/>
            <a:r>
              <a:rPr lang="cs-CZ" dirty="0" smtClean="0"/>
              <a:t>Křížovka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628800"/>
            <a:ext cx="8229600" cy="5229200"/>
          </a:xfrm>
        </p:spPr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+mj-lt"/>
              </a:rPr>
              <a:t>Tajenka obsahuje jméno významné osobnosti, která ovlivnila umění 20. století.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cs-CZ" dirty="0" smtClean="0"/>
          </a:p>
          <a:p>
            <a:pPr eaLnBrk="1" hangingPunct="1">
              <a:buFont typeface="Wingdings 2" pitchFamily="18" charset="2"/>
              <a:buNone/>
              <a:defRPr/>
            </a:pPr>
            <a:endParaRPr lang="cs-CZ" dirty="0" smtClean="0"/>
          </a:p>
          <a:p>
            <a:pPr eaLnBrk="1" hangingPunct="1">
              <a:buFont typeface="Wingdings 2" pitchFamily="18" charset="2"/>
              <a:buNone/>
              <a:defRPr/>
            </a:pPr>
            <a:endParaRPr lang="cs-CZ" dirty="0" smtClean="0"/>
          </a:p>
          <a:p>
            <a:pPr eaLnBrk="1" hangingPunct="1">
              <a:buFont typeface="Wingdings 2" pitchFamily="18" charset="2"/>
              <a:buNone/>
              <a:defRPr/>
            </a:pPr>
            <a:endParaRPr lang="cs-CZ" dirty="0" smtClean="0"/>
          </a:p>
          <a:p>
            <a:pPr marL="514350" indent="-514350" eaLnBrk="1" hangingPunct="1">
              <a:buFont typeface="Wingdings 2" pitchFamily="18" charset="2"/>
              <a:buAutoNum type="arabicPeriod"/>
              <a:defRPr/>
            </a:pPr>
            <a:r>
              <a:rPr lang="cs-CZ" sz="2000" dirty="0" smtClean="0">
                <a:latin typeface="+mj-lt"/>
              </a:rPr>
              <a:t>Která postava románu Advent vytváří výrazný kontrast s Rozínou?</a:t>
            </a:r>
          </a:p>
          <a:p>
            <a:pPr marL="514350" indent="-514350" eaLnBrk="1" hangingPunct="1">
              <a:buFont typeface="Wingdings 2" pitchFamily="18" charset="2"/>
              <a:buAutoNum type="arabicPeriod"/>
              <a:defRPr/>
            </a:pPr>
            <a:r>
              <a:rPr lang="cs-CZ" sz="2000" dirty="0" smtClean="0">
                <a:latin typeface="+mj-lt"/>
              </a:rPr>
              <a:t>Jak zní jméno jedné z dcer začínající na Do-, jehož zkrácená část tvoří název prózy Helimadoe?</a:t>
            </a:r>
          </a:p>
          <a:p>
            <a:pPr marL="514350" indent="-514350" eaLnBrk="1" hangingPunct="1">
              <a:buFont typeface="Wingdings 2" pitchFamily="18" charset="2"/>
              <a:buAutoNum type="arabicPeriod"/>
              <a:defRPr/>
            </a:pPr>
            <a:r>
              <a:rPr lang="cs-CZ" sz="2000" dirty="0" smtClean="0">
                <a:latin typeface="+mj-lt"/>
              </a:rPr>
              <a:t>Který druh prózy má blízko k psychologické?</a:t>
            </a:r>
          </a:p>
          <a:p>
            <a:pPr marL="514350" indent="-514350" eaLnBrk="1" hangingPunct="1">
              <a:buFont typeface="Wingdings 2" pitchFamily="18" charset="2"/>
              <a:buAutoNum type="arabicPeriod"/>
              <a:defRPr/>
            </a:pPr>
            <a:r>
              <a:rPr lang="cs-CZ" sz="2000" dirty="0" smtClean="0">
                <a:latin typeface="+mj-lt"/>
              </a:rPr>
              <a:t>Doplňte druhé slovo původního názvu románu Petrolejové lampy.</a:t>
            </a:r>
          </a:p>
          <a:p>
            <a:pPr marL="514350" indent="-514350" eaLnBrk="1" hangingPunct="1">
              <a:buFont typeface="Wingdings 2" pitchFamily="18" charset="2"/>
              <a:buAutoNum type="arabicPeriod"/>
              <a:defRPr/>
            </a:pPr>
            <a:r>
              <a:rPr lang="cs-CZ" sz="2000" dirty="0" smtClean="0">
                <a:latin typeface="+mj-lt"/>
              </a:rPr>
              <a:t>Uveďte jméno významného ruské spisovatele 2. poloviny 19. století, představitele psychologické a filozofické prózy (autor románu Idiot).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cs-CZ" dirty="0" smtClean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758100"/>
              </p:ext>
            </p:extLst>
          </p:nvPr>
        </p:nvGraphicFramePr>
        <p:xfrm>
          <a:off x="1475656" y="2564904"/>
          <a:ext cx="6095996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1.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2.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3.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4.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5.</a:t>
                      </a:r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 – Sigmund Freud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cs-CZ" dirty="0" smtClean="0"/>
          </a:p>
          <a:p>
            <a:pPr eaLnBrk="1" hangingPunct="1">
              <a:buFont typeface="Wingdings 2" pitchFamily="18" charset="2"/>
              <a:buNone/>
              <a:defRPr/>
            </a:pPr>
            <a:endParaRPr lang="cs-CZ" dirty="0" smtClean="0"/>
          </a:p>
          <a:p>
            <a:pPr eaLnBrk="1" hangingPunct="1">
              <a:buFont typeface="Wingdings 2" pitchFamily="18" charset="2"/>
              <a:buNone/>
              <a:defRPr/>
            </a:pPr>
            <a:endParaRPr lang="cs-CZ" dirty="0" smtClean="0"/>
          </a:p>
          <a:p>
            <a:pPr eaLnBrk="1" hangingPunct="1">
              <a:buFont typeface="Wingdings 2" pitchFamily="18" charset="2"/>
              <a:buNone/>
              <a:defRPr/>
            </a:pPr>
            <a:endParaRPr lang="cs-CZ" dirty="0" smtClean="0"/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cs-CZ" dirty="0" smtClean="0"/>
              <a:t>   </a:t>
            </a:r>
            <a:r>
              <a:rPr lang="cs-CZ" dirty="0" smtClean="0">
                <a:latin typeface="+mj-lt"/>
              </a:rPr>
              <a:t>Sigmund Freud byl známým česko-rakouským lékařem, narodil se na Moravě, jeho rodným městem je Příbor. Proslul jako zakladatel psychoanalýzy.</a:t>
            </a:r>
          </a:p>
          <a:p>
            <a:pPr marL="514350" indent="-514350" eaLnBrk="1" hangingPunct="1">
              <a:buFont typeface="Wingdings 2" pitchFamily="18" charset="2"/>
              <a:buAutoNum type="arabicPeriod"/>
              <a:defRPr/>
            </a:pPr>
            <a:r>
              <a:rPr lang="cs-CZ" sz="1600" dirty="0" smtClean="0">
                <a:latin typeface="+mj-lt"/>
              </a:rPr>
              <a:t>Která postava románu Advent vytváří výrazný kontrast s Rozínou?</a:t>
            </a:r>
          </a:p>
          <a:p>
            <a:pPr marL="514350" indent="-514350" eaLnBrk="1" hangingPunct="1">
              <a:buFont typeface="Wingdings 2" pitchFamily="18" charset="2"/>
              <a:buAutoNum type="arabicPeriod"/>
              <a:defRPr/>
            </a:pPr>
            <a:r>
              <a:rPr lang="cs-CZ" sz="1600" dirty="0" smtClean="0">
                <a:latin typeface="+mj-lt"/>
              </a:rPr>
              <a:t>Jak zní jméno jedné z dcer začínající na Do-, jehož zkrácená část tvoří název prózy Helimadoe?</a:t>
            </a:r>
          </a:p>
          <a:p>
            <a:pPr marL="514350" indent="-514350" eaLnBrk="1" hangingPunct="1">
              <a:buFont typeface="Wingdings 2" pitchFamily="18" charset="2"/>
              <a:buAutoNum type="arabicPeriod"/>
              <a:defRPr/>
            </a:pPr>
            <a:r>
              <a:rPr lang="cs-CZ" sz="1600" dirty="0" smtClean="0">
                <a:latin typeface="+mj-lt"/>
              </a:rPr>
              <a:t>Který druh prózy má blízko k psychologické?</a:t>
            </a:r>
          </a:p>
          <a:p>
            <a:pPr marL="514350" indent="-514350" eaLnBrk="1" hangingPunct="1">
              <a:buFont typeface="Wingdings 2" pitchFamily="18" charset="2"/>
              <a:buAutoNum type="arabicPeriod"/>
              <a:defRPr/>
            </a:pPr>
            <a:r>
              <a:rPr lang="cs-CZ" sz="1600" dirty="0" smtClean="0">
                <a:latin typeface="+mj-lt"/>
              </a:rPr>
              <a:t>Doplňte druhé slovo původního názvu románu Petrolejové lampy.</a:t>
            </a:r>
          </a:p>
          <a:p>
            <a:pPr marL="514350" indent="-514350" eaLnBrk="1" hangingPunct="1">
              <a:buFont typeface="Wingdings 2" pitchFamily="18" charset="2"/>
              <a:buAutoNum type="arabicPeriod"/>
              <a:defRPr/>
            </a:pPr>
            <a:r>
              <a:rPr lang="cs-CZ" sz="1600" dirty="0" smtClean="0">
                <a:latin typeface="+mj-lt"/>
              </a:rPr>
              <a:t>Uveďte významného představitele ruské psychologické prózy.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cs-CZ" dirty="0" smtClean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1630588"/>
              </p:ext>
            </p:extLst>
          </p:nvPr>
        </p:nvGraphicFramePr>
        <p:xfrm>
          <a:off x="1476375" y="2060575"/>
          <a:ext cx="6096000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</a:tblGrid>
              <a:tr h="26687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F</a:t>
                      </a:r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R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A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N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T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I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Š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K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A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26687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D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O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R</a:t>
                      </a:r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A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266874"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S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P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O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L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E</a:t>
                      </a:r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Č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E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N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S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K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Á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26687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T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O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U</a:t>
                      </a:r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H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Y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26687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D</a:t>
                      </a:r>
                      <a:endParaRPr lang="cs-CZ" dirty="0">
                        <a:latin typeface="+mj-lt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O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S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T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O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J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E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V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S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K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I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j-lt"/>
                        </a:rPr>
                        <a:t>J</a:t>
                      </a:r>
                      <a:endParaRPr lang="cs-CZ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226</TotalTime>
  <Words>671</Words>
  <Application>Microsoft Office PowerPoint</Application>
  <PresentationFormat>Předvádění na obrazovce (4:3)</PresentationFormat>
  <Paragraphs>151</Paragraphs>
  <Slides>10</Slides>
  <Notes>10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Tok</vt:lpstr>
      <vt:lpstr>Opakování – psychologická próza</vt:lpstr>
      <vt:lpstr>Spojte název díla s odpovídající charakteristikou.</vt:lpstr>
      <vt:lpstr>Řešení</vt:lpstr>
      <vt:lpstr>Vysvětlete pojmy a uveďte, u kterého autora nebo díla se s nimi setkáváme.</vt:lpstr>
      <vt:lpstr>Řešení</vt:lpstr>
      <vt:lpstr>Doplňovačka – jména autorů</vt:lpstr>
      <vt:lpstr>Řešení</vt:lpstr>
      <vt:lpstr>Křížovka</vt:lpstr>
      <vt:lpstr>Řešení – Sigmund Freud</vt:lpstr>
      <vt:lpstr>Prameny</vt:lpstr>
    </vt:vector>
  </TitlesOfParts>
  <Company>GJSZLIN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vymazalova</dc:creator>
  <cp:lastModifiedBy>Svízelová, Martina</cp:lastModifiedBy>
  <cp:revision>27</cp:revision>
  <dcterms:created xsi:type="dcterms:W3CDTF">2012-11-16T07:48:10Z</dcterms:created>
  <dcterms:modified xsi:type="dcterms:W3CDTF">2013-06-20T05:19:38Z</dcterms:modified>
</cp:coreProperties>
</file>