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70" r:id="rId14"/>
    <p:sldId id="267" r:id="rId15"/>
    <p:sldId id="268" r:id="rId16"/>
    <p:sldId id="269" r:id="rId17"/>
    <p:sldId id="272" r:id="rId18"/>
    <p:sldId id="274" r:id="rId19"/>
    <p:sldId id="271" r:id="rId20"/>
    <p:sldId id="275" r:id="rId21"/>
    <p:sldId id="273" r:id="rId22"/>
    <p:sldId id="276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371D-ACEF-4AE4-95E3-75524A73475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0AC4-9E66-459D-992A-1617B5B5CC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162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AC4-9E66-459D-992A-1617B5B5CCE7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857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5744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428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312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708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18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151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670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90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343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14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BB28-3213-4C9D-9C5C-F9D27F1010BC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1531-92B8-475F-ABFB-7D745C76D76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7046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</a:rPr>
              <a:t>Antika - úvod</a:t>
            </a:r>
            <a:endParaRPr lang="cs-CZ" sz="3600" b="1" dirty="0">
              <a:solidFill>
                <a:schemeClr val="tx2">
                  <a:satMod val="13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358775" y="6072206"/>
            <a:ext cx="8426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Gymn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9240781"/>
              </p:ext>
            </p:extLst>
          </p:nvPr>
        </p:nvGraphicFramePr>
        <p:xfrm>
          <a:off x="571472" y="2285992"/>
          <a:ext cx="7700989" cy="3867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191"/>
                <a:gridCol w="5224798"/>
              </a:tblGrid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libri" pitchFamily="34" charset="0"/>
                        </a:rPr>
                        <a:t>Antika</a:t>
                      </a:r>
                      <a:endParaRPr lang="cs-CZ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10. 5. 2013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První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ročník </a:t>
                      </a:r>
                      <a:r>
                        <a:rPr lang="cs-CZ" dirty="0" smtClean="0">
                          <a:latin typeface="Calibri" pitchFamily="34" charset="0"/>
                        </a:rPr>
                        <a:t>gymnázia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5664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Calibri" pitchFamily="34" charset="0"/>
                        </a:rPr>
                        <a:t>Seznámení s přínosy antické doby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6909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Prezentace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slouží k prohloubení učiva nebo může uvést žáky na základě vlastních všeobecných znalostí do počátků antiky. Obsahuje řadu otázek, po nichž následuje řešení. Uvádí i divy světa, které souvisí                 s antikou.</a:t>
                      </a:r>
                      <a:endParaRPr lang="cs-CZ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Mgr. Martina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Svízelová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352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VY_32_INOVACE_16_CSVI01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3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Znali byste některého z významných řeckých nebo římských filozofů?</a:t>
            </a:r>
          </a:p>
          <a:p>
            <a:r>
              <a:rPr lang="cs-CZ" dirty="0" smtClean="0"/>
              <a:t>Nápověda: </a:t>
            </a:r>
          </a:p>
          <a:p>
            <a:pPr lvl="1"/>
            <a:r>
              <a:rPr lang="cs-CZ" dirty="0" smtClean="0"/>
              <a:t>Jeden z nich řekl:,,</a:t>
            </a:r>
            <a:r>
              <a:rPr lang="cs-CZ" dirty="0" smtClean="0">
                <a:solidFill>
                  <a:srgbClr val="FF0000"/>
                </a:solidFill>
              </a:rPr>
              <a:t>Scio me nihil scire.“ Vím, že nic nevím.</a:t>
            </a:r>
          </a:p>
          <a:p>
            <a:pPr lvl="1"/>
            <a:r>
              <a:rPr lang="cs-CZ" dirty="0" smtClean="0"/>
              <a:t>Jeden byl učitelem Alexandra Velikého.</a:t>
            </a:r>
          </a:p>
          <a:p>
            <a:r>
              <a:rPr lang="cs-CZ" dirty="0" smtClean="0"/>
              <a:t>Jaká bude povaha dívky, kterou označíte jménem </a:t>
            </a:r>
            <a:r>
              <a:rPr lang="cs-CZ" dirty="0" smtClean="0">
                <a:solidFill>
                  <a:srgbClr val="FF0000"/>
                </a:solidFill>
              </a:rPr>
              <a:t>Xantypa</a:t>
            </a:r>
            <a:r>
              <a:rPr lang="cs-CZ" dirty="0" smtClean="0"/>
              <a:t>?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40658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,,Vím, že nic nevím.“ je výrok Sokrata.</a:t>
            </a:r>
          </a:p>
          <a:p>
            <a:r>
              <a:rPr lang="cs-CZ" dirty="0"/>
              <a:t>U</a:t>
            </a:r>
            <a:r>
              <a:rPr lang="cs-CZ" dirty="0" smtClean="0"/>
              <a:t>čitelem Alexandra Velkého byl Aristoteles.</a:t>
            </a:r>
          </a:p>
          <a:p>
            <a:r>
              <a:rPr lang="cs-CZ" dirty="0" smtClean="0"/>
              <a:t>Xantypa je nadávka, označení pro dívku hádavou a nepříjemnou. Xantypa bylo jméno Sokratovy manželky.</a:t>
            </a:r>
          </a:p>
          <a:p>
            <a:r>
              <a:rPr lang="cs-CZ" b="1" dirty="0" smtClean="0"/>
              <a:t>Řečtí filozofové – Sokrates, Platon, Aristoteles.</a:t>
            </a:r>
          </a:p>
          <a:p>
            <a:r>
              <a:rPr lang="cs-CZ" b="1" dirty="0" smtClean="0"/>
              <a:t>Římští filozofové – Cicero, Seneka, </a:t>
            </a:r>
            <a:r>
              <a:rPr lang="cs-CZ" b="1" dirty="0"/>
              <a:t>M</a:t>
            </a:r>
            <a:r>
              <a:rPr lang="cs-CZ" b="1" dirty="0" smtClean="0"/>
              <a:t>arkus Aurelius.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17889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Jaké řecké a římské stavby znáš? </a:t>
            </a:r>
            <a:r>
              <a:rPr lang="cs-CZ" dirty="0" smtClean="0"/>
              <a:t>Většina z nich patří do sedmi divů světa.</a:t>
            </a:r>
          </a:p>
          <a:p>
            <a:r>
              <a:rPr lang="cs-CZ" dirty="0" smtClean="0"/>
              <a:t>Dělení řecké architektury:</a:t>
            </a:r>
          </a:p>
          <a:p>
            <a:pPr lvl="1"/>
            <a:r>
              <a:rPr lang="cs-CZ" dirty="0" smtClean="0"/>
              <a:t>Dórský sloup</a:t>
            </a:r>
          </a:p>
          <a:p>
            <a:pPr lvl="1"/>
            <a:r>
              <a:rPr lang="cs-CZ" dirty="0" smtClean="0"/>
              <a:t>Iónský sloup</a:t>
            </a:r>
          </a:p>
          <a:p>
            <a:pPr lvl="1"/>
            <a:r>
              <a:rPr lang="cs-CZ" dirty="0" smtClean="0"/>
              <a:t>Korintský sloup</a:t>
            </a:r>
          </a:p>
          <a:p>
            <a:pPr marL="457200" lvl="1" indent="0">
              <a:buNone/>
            </a:pPr>
            <a:r>
              <a:rPr lang="cs-CZ" dirty="0" smtClean="0"/>
              <a:t>Řekové stavěli bez pojiv.</a:t>
            </a:r>
          </a:p>
          <a:p>
            <a:r>
              <a:rPr lang="cs-CZ" dirty="0" smtClean="0"/>
              <a:t>Římská architektura propojila poznatky od </a:t>
            </a:r>
            <a:r>
              <a:rPr lang="cs-CZ" dirty="0"/>
              <a:t>E</a:t>
            </a:r>
            <a:r>
              <a:rPr lang="cs-CZ" dirty="0" smtClean="0"/>
              <a:t>trusků a Řeků. Vynalezli beton, hydrauliku a oblouk.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03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chrámy</a:t>
            </a:r>
          </a:p>
          <a:p>
            <a:r>
              <a:rPr lang="cs-CZ" dirty="0" smtClean="0"/>
              <a:t>kolosea</a:t>
            </a:r>
          </a:p>
          <a:p>
            <a:r>
              <a:rPr lang="cs-CZ" dirty="0" smtClean="0"/>
              <a:t>amfiteátry</a:t>
            </a:r>
          </a:p>
          <a:p>
            <a:r>
              <a:rPr lang="cs-CZ" dirty="0" smtClean="0"/>
              <a:t>kanalizace</a:t>
            </a:r>
          </a:p>
          <a:p>
            <a:r>
              <a:rPr lang="cs-CZ" dirty="0" smtClean="0"/>
              <a:t>aquadukty</a:t>
            </a:r>
          </a:p>
          <a:p>
            <a:r>
              <a:rPr lang="cs-CZ" dirty="0" smtClean="0"/>
              <a:t>dlážděné cesty</a:t>
            </a:r>
          </a:p>
          <a:p>
            <a:r>
              <a:rPr lang="cs-CZ" dirty="0" smtClean="0"/>
              <a:t>lázně</a:t>
            </a:r>
          </a:p>
          <a:p>
            <a:r>
              <a:rPr lang="cs-CZ" dirty="0" smtClean="0"/>
              <a:t>patrové domy</a:t>
            </a:r>
            <a:endParaRPr lang="cs-CZ" dirty="0"/>
          </a:p>
        </p:txBody>
      </p:sp>
      <p:pic>
        <p:nvPicPr>
          <p:cNvPr id="1026" name="Picture 2" descr="C:\Documents and Settings\svizelova\Local Settings\Temporary Internet Files\Content.IE5\0ZWBQH27\MP9004038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909552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7143768" y="500042"/>
            <a:ext cx="2000232" cy="1643074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Dokážeš jmenovat alespoň jeden z divů světa?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2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Sedm divů světa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Feidiův Zeus v Olympii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sz="1600" dirty="0" smtClean="0"/>
              <a:t>http://upload.wikimedia.org/wikipedia/commons/6/66/Le_Jupiter_Olympien_ou_l%27art_de_la_sculpture_antique.jpg?uselang=cs</a:t>
            </a:r>
            <a:endParaRPr lang="cs-CZ" sz="16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Rhodský kolos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http://commons.wikimedia.org/wiki/File:Colossus_of_Rhodes2.jpg?uselang=cs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539836" cy="3528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17658"/>
            <a:ext cx="3325327" cy="3271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0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 divů světa - pokračování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Artemidin chrám v Efesu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1900" dirty="0" smtClean="0"/>
              <a:t>http://commons.wikimedia.org/wiki/File:Miniaturk_009.jpg?uselang=cs</a:t>
            </a:r>
            <a:endParaRPr lang="cs-CZ" sz="19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/>
          <a:lstStyle/>
          <a:p>
            <a:r>
              <a:rPr lang="cs-CZ" dirty="0" smtClean="0"/>
              <a:t>Mauzoleum v Halikarnassu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dirty="0" smtClean="0"/>
              <a:t>http://commons.wikimedia.org/wiki/File:Mausoleum_of_Halicarnassus.jpg?uselang=cs</a:t>
            </a:r>
            <a:endParaRPr lang="cs-CZ" sz="17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3" y="2420888"/>
            <a:ext cx="4064000" cy="304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711724" cy="3151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7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Architektura - Maják na ostrově Faru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dirty="0" smtClean="0"/>
              <a:t>http://commons.wikimedia.org/wiki/File:Pharos_Alexandria_(Fischer_von_Erlach).jpg?uselang=cs</a:t>
            </a:r>
            <a:endParaRPr lang="cs-CZ" sz="17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74433"/>
            <a:ext cx="6062218" cy="3826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8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Výtvarné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cs-CZ" dirty="0" smtClean="0"/>
              <a:t>Významní řečtí sochaři:</a:t>
            </a:r>
          </a:p>
          <a:p>
            <a:pPr lvl="1"/>
            <a:r>
              <a:rPr lang="cs-CZ" dirty="0" smtClean="0"/>
              <a:t>Myrón (Diskobolos)</a:t>
            </a:r>
          </a:p>
          <a:p>
            <a:pPr lvl="1"/>
            <a:r>
              <a:rPr lang="cs-CZ" dirty="0" smtClean="0"/>
              <a:t>Polykleitos</a:t>
            </a:r>
          </a:p>
          <a:p>
            <a:pPr lvl="1"/>
            <a:r>
              <a:rPr lang="cs-CZ" dirty="0" smtClean="0"/>
              <a:t>Feidias</a:t>
            </a:r>
          </a:p>
          <a:p>
            <a:pPr lvl="1"/>
            <a:endParaRPr lang="cs-CZ" dirty="0"/>
          </a:p>
          <a:p>
            <a:pPr marL="57150" indent="0">
              <a:buNone/>
            </a:pPr>
            <a:r>
              <a:rPr lang="cs-CZ" sz="2000" dirty="0" smtClean="0"/>
              <a:t>http</a:t>
            </a:r>
            <a:r>
              <a:rPr lang="cs-CZ" sz="2000" dirty="0"/>
              <a:t>://commons.wikimedia.org/wiki/File:Myron</a:t>
            </a:r>
            <a:r>
              <a:rPr lang="cs-CZ" sz="2000" dirty="0" smtClean="0"/>
              <a:t>.</a:t>
            </a:r>
          </a:p>
          <a:p>
            <a:pPr marL="57150" indent="0">
              <a:buNone/>
            </a:pPr>
            <a:r>
              <a:rPr lang="cs-CZ" sz="2000" dirty="0" smtClean="0"/>
              <a:t>png?uselang=cs</a:t>
            </a:r>
          </a:p>
          <a:p>
            <a:pPr marL="400050"/>
            <a:r>
              <a:rPr lang="cs-CZ" sz="2800" dirty="0" smtClean="0"/>
              <a:t>Pompejské nástěnné malířství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23" y="1196752"/>
            <a:ext cx="3057525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-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Slyšeli jste pojem alibi, corpus delicti nebo          ex offo?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Všechno to jsou pojmy z římského práva.</a:t>
            </a:r>
            <a:endParaRPr lang="cs-CZ" dirty="0"/>
          </a:p>
        </p:txBody>
      </p:sp>
      <p:pic>
        <p:nvPicPr>
          <p:cNvPr id="3074" name="Picture 2" descr="C:\Documents and Settings\svizelova\Local Settings\Temporary Internet Files\Content.IE5\0FIX4L23\MP9003155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55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M</a:t>
            </a:r>
            <a:r>
              <a:rPr lang="cs-CZ" dirty="0" smtClean="0"/>
              <a:t>arcus </a:t>
            </a:r>
            <a:r>
              <a:rPr lang="cs-CZ" dirty="0"/>
              <a:t>V</a:t>
            </a:r>
            <a:r>
              <a:rPr lang="cs-CZ" dirty="0" smtClean="0"/>
              <a:t>itruvius Pollio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6048672" cy="609329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římský architekt</a:t>
            </a:r>
          </a:p>
          <a:p>
            <a:r>
              <a:rPr lang="cs-CZ" dirty="0" smtClean="0"/>
              <a:t>autor díla </a:t>
            </a:r>
            <a:r>
              <a:rPr lang="cs-CZ" u="sng" dirty="0" smtClean="0"/>
              <a:t>Deset knih o architektuře</a:t>
            </a:r>
          </a:p>
          <a:p>
            <a:r>
              <a:rPr lang="cs-CZ" dirty="0" smtClean="0"/>
              <a:t>proporční schéma Vitruviánského člověka –skica L. da </a:t>
            </a:r>
            <a:r>
              <a:rPr lang="cs-CZ" dirty="0"/>
              <a:t>V</a:t>
            </a:r>
            <a:r>
              <a:rPr lang="cs-CZ" dirty="0" smtClean="0"/>
              <a:t>inci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sz="1600" dirty="0" smtClean="0"/>
              <a:t>http://commons.wikimedia.org/wiki/File:Vitruvian.jpg?uselang=cs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16159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Říká vám něco pojem Troja?</a:t>
            </a:r>
          </a:p>
          <a:p>
            <a:r>
              <a:rPr lang="cs-CZ" dirty="0" smtClean="0"/>
              <a:t>Věděli jste, že se nosily bikiny již ve starověku?</a:t>
            </a:r>
          </a:p>
          <a:p>
            <a:r>
              <a:rPr lang="cs-CZ" dirty="0" smtClean="0"/>
              <a:t>Dokázali byste vysvětlit význam slova narcismus?</a:t>
            </a:r>
          </a:p>
          <a:p>
            <a:r>
              <a:rPr lang="cs-CZ" dirty="0" smtClean="0"/>
              <a:t>S čím je nejčastěji spojováno Hippokratovo jméno?</a:t>
            </a:r>
          </a:p>
          <a:p>
            <a:r>
              <a:rPr lang="cs-CZ" dirty="0" smtClean="0"/>
              <a:t>Víte, že Řekové běžně tolerovali lásku mezi dvěma muži?</a:t>
            </a:r>
            <a:endParaRPr lang="cs-CZ" dirty="0"/>
          </a:p>
        </p:txBody>
      </p:sp>
      <p:pic>
        <p:nvPicPr>
          <p:cNvPr id="1026" name="Picture 2" descr="C:\Documents and Settings\svizelova\Local Settings\Temporary Internet Files\Content.IE5\0FIX4L23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-315415"/>
            <a:ext cx="3024336" cy="280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izelova\Local Settings\Temporary Internet Files\Content.IE5\2TGVCZU9\MC9003562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43408"/>
            <a:ext cx="1451153" cy="182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vizelova\Local Settings\Temporary Internet Files\Content.IE5\0ZWBQH27\MC90043485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57" y="49411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03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Alibi – ,,někde jinde“, argument, který dokazuje, že dotyčný byl v době spáchání zločinu někde jinde.</a:t>
            </a:r>
          </a:p>
          <a:p>
            <a:r>
              <a:rPr lang="cs-CZ" dirty="0" smtClean="0"/>
              <a:t>Corpus delicti - ,,tělo přečinu“, předmět doličný – důkazní prostředek.</a:t>
            </a:r>
          </a:p>
          <a:p>
            <a:r>
              <a:rPr lang="cs-CZ" dirty="0"/>
              <a:t>E</a:t>
            </a:r>
            <a:r>
              <a:rPr lang="cs-CZ" dirty="0" smtClean="0"/>
              <a:t>x offo </a:t>
            </a:r>
            <a:r>
              <a:rPr lang="cs-CZ" smtClean="0"/>
              <a:t>– </a:t>
            </a:r>
            <a:r>
              <a:rPr lang="cs-CZ" smtClean="0"/>
              <a:t>znamená, že </a:t>
            </a:r>
            <a:r>
              <a:rPr lang="cs-CZ" dirty="0" smtClean="0"/>
              <a:t>z úřední moci je přidělen obhájce.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767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449 př. n. l. vznikla psaná podoba římského práva – Zákon dvanácti desek.</a:t>
            </a:r>
          </a:p>
          <a:p>
            <a:r>
              <a:rPr lang="cs-CZ" dirty="0" smtClean="0"/>
              <a:t>Římské právo bylo velice vyspělé, zabývalo se právem trestním, majetkovým a věnovalo se rozdělení úřadů, přineslo právní principy prodeje, pronájmu…</a:t>
            </a:r>
          </a:p>
          <a:p>
            <a:r>
              <a:rPr lang="cs-CZ" dirty="0" smtClean="0"/>
              <a:t>Marcus Tullius Cicero byl nejznámější římský právník a vynikající řečník.</a:t>
            </a:r>
            <a:endParaRPr lang="cs-CZ" dirty="0"/>
          </a:p>
        </p:txBody>
      </p:sp>
      <p:pic>
        <p:nvPicPr>
          <p:cNvPr id="409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16" y="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0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 demokracie, za tyranidy a císařství se věda rozvíjela, byla podporována panovníky.</a:t>
            </a:r>
          </a:p>
          <a:p>
            <a:r>
              <a:rPr lang="cs-CZ" dirty="0" smtClean="0"/>
              <a:t>Kladl se důraz na vzdělání jedince a celé společnosti → kalokagathia (soulad sil tělesných i duševních).</a:t>
            </a:r>
          </a:p>
          <a:p>
            <a:r>
              <a:rPr lang="cs-CZ" dirty="0" smtClean="0"/>
              <a:t>Důležitou roli pro člověka hráli bohové. Řekové a Římané jsou vyznavači polyteismu – uctívání více bohů. Postupně se prosazuje rozumové poznávání a filozofické myšlení.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814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 smtClean="0"/>
              <a:t>Obrázky: Klipart Microsoft Office</a:t>
            </a:r>
          </a:p>
          <a:p>
            <a:r>
              <a:rPr lang="cs-CZ" sz="2600" dirty="0" smtClean="0"/>
              <a:t>Obrázek mozaiky: http://commons.wikimedia.org/wiki/File:Villa_Romana_del_Casale_Bikini_Maedchen_modified.jpg</a:t>
            </a:r>
          </a:p>
          <a:p>
            <a:r>
              <a:rPr lang="cs-CZ" sz="2600" dirty="0" smtClean="0"/>
              <a:t>Obrázek Sokrata: http://commons.wikimedia.org/wiki/File:Hippocrates_pushkin02.jpg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přísahy: http://commons.wikimedia.org/wiki/File:Hippocratis_jusiurandum.jpg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boha Dia: http://upload.wikimedia.org/wikipedia/commons/6/66/Le_Jupiter_Olympien_ou_l%27art_de_la_sculpture_antique.jpg?uselang=cs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Rhodského kolosu:   http://commons.wikimedia.org/wiki/File:Colossus_of_Rhodes2.jpg?uselang=cs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chrámu: http://commons.wikimedia.org/wiki/File:Miniaturk_009.jpg?uselang=cs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mauzolea: http://commons.wikimedia.org/wiki/File:Mausoleum_of_Halicarnassus.jpg?uselang=cs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majáku: http://commons.wikimedia.org/wiki/File:Pharos_Alexandria_(Fischer_von_Erlach).jpg?uselang=cs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Vitruvia: http://commons.wikimedia.org/wiki/File:Vitruvian.jpg?uselang=cs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Obrázek Diskobola: http://commons.wikimedia.org/wiki/File:Myron.</a:t>
            </a:r>
          </a:p>
          <a:p>
            <a:pPr marL="57150" indent="0">
              <a:buNone/>
            </a:pPr>
            <a:r>
              <a:rPr lang="cs-CZ" sz="2600" dirty="0" smtClean="0"/>
              <a:t>       png?uselang=cs</a:t>
            </a:r>
          </a:p>
          <a:p>
            <a:pPr marL="57150" indent="0">
              <a:buNone/>
            </a:pPr>
            <a:endParaRPr lang="cs-CZ" sz="2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2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2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18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1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4984"/>
            <a:ext cx="9108504" cy="35730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Troja – starověké město, které objevil Heinrich Schliemann v 70. letech 19. století v Turecku; založené Acháji, vypráví se o něm v nejznámějším eposu - Homérově Iliadě.</a:t>
            </a:r>
          </a:p>
          <a:p>
            <a:r>
              <a:rPr lang="cs-CZ" dirty="0" smtClean="0"/>
              <a:t>Mozaika ve Villa romana del casale na Sicílii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 nejdochovalejšími mozaikami na světě ukazuje dívky   </a:t>
            </a:r>
          </a:p>
          <a:p>
            <a:pPr marL="0" indent="0">
              <a:buNone/>
            </a:pPr>
            <a:r>
              <a:rPr lang="cs-CZ" dirty="0" smtClean="0"/>
              <a:t>    v plavkách.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http://commons.wikimedia.org/wiki/File:Villa_Romana_del_Casale_Bikini_Maedchen_modified.jpg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7501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izelova\Local Settings\Temporary Internet Files\Content.IE5\2TGVCZU9\MP90044223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22" y="0"/>
            <a:ext cx="52103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Narcismus – přehnaný obdiv člověka sám              k sobě, arogance, sobeckost, důležitost.</a:t>
            </a:r>
          </a:p>
          <a:p>
            <a:r>
              <a:rPr lang="cs-CZ" b="1" dirty="0" smtClean="0"/>
              <a:t>Hippokrates – nejslavnější řecký lékař, ,,otec medicíny“, žijící v 5. stol. př. n. l., bývá považován za zakladatele etických pravidel lékaře – Hippokratova přísaha. </a:t>
            </a:r>
          </a:p>
          <a:p>
            <a:r>
              <a:rPr lang="cs-CZ" b="1" dirty="0" smtClean="0"/>
              <a:t>Homosexualita se nejvíce projevila v Řecku, jednalo se však o lásku ,,netělesnou“.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404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600200"/>
            <a:ext cx="8651304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období 8. stol. př. n. l. – 6. stol. n. l.</a:t>
            </a:r>
          </a:p>
          <a:p>
            <a:r>
              <a:rPr lang="cs-CZ" dirty="0" smtClean="0"/>
              <a:t>oblast Středomoří</a:t>
            </a:r>
          </a:p>
          <a:p>
            <a:r>
              <a:rPr lang="cs-CZ" dirty="0" smtClean="0"/>
              <a:t>poslední etapa starověku</a:t>
            </a:r>
          </a:p>
          <a:p>
            <a:r>
              <a:rPr lang="cs-CZ" dirty="0"/>
              <a:t>h</a:t>
            </a:r>
            <a:r>
              <a:rPr lang="cs-CZ" dirty="0" smtClean="0"/>
              <a:t>istorický vývoj starověkého Řecka a Říma</a:t>
            </a:r>
          </a:p>
          <a:p>
            <a:r>
              <a:rPr lang="cs-CZ" dirty="0" smtClean="0"/>
              <a:t>antické Řecko je považováno za základ evropské civilizace</a:t>
            </a:r>
          </a:p>
          <a:p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6660232" y="476672"/>
            <a:ext cx="2520280" cy="223224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antiquus</a:t>
            </a:r>
            <a:r>
              <a:rPr lang="cs-CZ" dirty="0" smtClean="0"/>
              <a:t> znamená </a:t>
            </a:r>
            <a:r>
              <a:rPr lang="cs-CZ" u="sng" dirty="0" smtClean="0"/>
              <a:t>starý, dávný</a:t>
            </a:r>
            <a:endParaRPr lang="cs-CZ" u="sng" dirty="0"/>
          </a:p>
        </p:txBody>
      </p:sp>
    </p:spTree>
    <p:extLst>
      <p:ext uri="{BB962C8B-B14F-4D97-AF65-F5344CB8AC3E}">
        <p14:creationId xmlns="" xmlns:p14="http://schemas.microsoft.com/office/powerpoint/2010/main" val="2983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antiky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tomto období dochází k rozvoji téměř všech vědních oborů: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literatury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lékařství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filozofie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architektury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výtvarného umění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práva</a:t>
            </a:r>
          </a:p>
          <a:p>
            <a:pPr marL="457200" lvl="1" indent="0">
              <a:buNone/>
            </a:pPr>
            <a:r>
              <a:rPr lang="cs-CZ" dirty="0" smtClean="0"/>
              <a:t>atd.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262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Literární náměty antických děl se stávají inspirací pro filmové zpracování – Troja, Xena, Herkules.</a:t>
            </a:r>
          </a:p>
          <a:p>
            <a:r>
              <a:rPr lang="cs-CZ" dirty="0" smtClean="0"/>
              <a:t>V mnoha zámcích najdete výjevy z trojské války – </a:t>
            </a:r>
            <a:r>
              <a:rPr lang="cs-CZ" dirty="0"/>
              <a:t>P</a:t>
            </a:r>
            <a:r>
              <a:rPr lang="cs-CZ" dirty="0" smtClean="0"/>
              <a:t>aridův soud.</a:t>
            </a:r>
          </a:p>
          <a:p>
            <a:r>
              <a:rPr lang="cs-CZ" dirty="0" smtClean="0"/>
              <a:t>Stále se hrají na jevištích antické hry – Oresteia, Lysisytraté.</a:t>
            </a:r>
            <a:endParaRPr lang="cs-CZ" dirty="0"/>
          </a:p>
        </p:txBody>
      </p:sp>
      <p:pic>
        <p:nvPicPr>
          <p:cNvPr id="2050" name="Picture 2" descr="C:\Documents and Settings\svizelova\Local Settings\Temporary Internet Files\Content.IE5\WNYDQ9ET\MC900412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421802" cy="162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99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4060518" cy="36307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dirty="0" smtClean="0"/>
              <a:t>Lékařství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Řekové převzali znalosti od Egypťanů a Asyřanů              a dále je rozvedli a zdokonalili.</a:t>
            </a:r>
          </a:p>
          <a:p>
            <a:r>
              <a:rPr lang="cs-CZ" dirty="0" smtClean="0"/>
              <a:t>Hippokratovo učení se stalo inspirací pro vznik díla Corpus Hippokraticum – soubor lékařských spisů. Jeho součástí je                                                      i Hippokratova přísaha.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Zkuste odhadnout, co je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   obsahem Hippokratovy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   přísahy?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1700" dirty="0" smtClean="0"/>
              <a:t>http://commons.wikimedia.org/wiki/File:Hippocrates_pushkin02.jpg</a:t>
            </a:r>
            <a:endParaRPr lang="cs-CZ" sz="1700" dirty="0"/>
          </a:p>
        </p:txBody>
      </p:sp>
    </p:spTree>
    <p:extLst>
      <p:ext uri="{BB962C8B-B14F-4D97-AF65-F5344CB8AC3E}">
        <p14:creationId xmlns="" xmlns:p14="http://schemas.microsoft.com/office/powerpoint/2010/main" val="34994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3347864" cy="5477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Lékařství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cs-CZ" dirty="0" smtClean="0"/>
              <a:t>Obsahem Hippokratovy přísahy je:</a:t>
            </a:r>
          </a:p>
          <a:p>
            <a:pPr lvl="1"/>
            <a:r>
              <a:rPr lang="cs-CZ" dirty="0" smtClean="0"/>
              <a:t>slib mlčenlivosti</a:t>
            </a:r>
          </a:p>
          <a:p>
            <a:pPr lvl="1"/>
            <a:r>
              <a:rPr lang="cs-CZ" dirty="0" smtClean="0"/>
              <a:t>zákaz provedení potratu</a:t>
            </a:r>
          </a:p>
          <a:p>
            <a:pPr lvl="1"/>
            <a:r>
              <a:rPr lang="cs-CZ" dirty="0" smtClean="0"/>
              <a:t>zákaz eutanázie</a:t>
            </a:r>
          </a:p>
          <a:p>
            <a:pPr lvl="1"/>
            <a:r>
              <a:rPr lang="cs-CZ" dirty="0" smtClean="0"/>
              <a:t>zákaz navazovat důvěrný styk s některým z členů pacientovy domácnosti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sz="1800" dirty="0" smtClean="0"/>
              <a:t>http://commons.wikimedia.org/wiki/File:Hippocratis_jusiurandum.jpg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942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981</Words>
  <Application>Microsoft Office PowerPoint</Application>
  <PresentationFormat>Předvádění na obrazovce (4:3)</PresentationFormat>
  <Paragraphs>250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Antika - úvod</vt:lpstr>
      <vt:lpstr>OTÁZKY</vt:lpstr>
      <vt:lpstr>ODPOVĚDI</vt:lpstr>
      <vt:lpstr>ODPOVĚDI - pokračování</vt:lpstr>
      <vt:lpstr>ANTIKA</vt:lpstr>
      <vt:lpstr>Přínos antiky</vt:lpstr>
      <vt:lpstr>Literatura</vt:lpstr>
      <vt:lpstr>Lékařství</vt:lpstr>
      <vt:lpstr>Lékařství - řešení</vt:lpstr>
      <vt:lpstr>Filozofie</vt:lpstr>
      <vt:lpstr>Filozofie - řešení</vt:lpstr>
      <vt:lpstr>Architektura</vt:lpstr>
      <vt:lpstr>Architektura - řešení</vt:lpstr>
      <vt:lpstr>Sedm divů světa</vt:lpstr>
      <vt:lpstr>Sedm divů světa - pokračování</vt:lpstr>
      <vt:lpstr>Architektura - Maják na ostrově Faru</vt:lpstr>
      <vt:lpstr>Výtvarné umění</vt:lpstr>
      <vt:lpstr>Právo - otázky</vt:lpstr>
      <vt:lpstr>Marcus Vitruvius Pollio</vt:lpstr>
      <vt:lpstr>Řešení</vt:lpstr>
      <vt:lpstr>Právo</vt:lpstr>
      <vt:lpstr>Na závěr</vt:lpstr>
      <vt:lpstr>Prameny</vt:lpstr>
    </vt:vector>
  </TitlesOfParts>
  <Company>GJSZLIN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Svízelová, Martina</dc:creator>
  <cp:lastModifiedBy>jitulis</cp:lastModifiedBy>
  <cp:revision>26</cp:revision>
  <dcterms:created xsi:type="dcterms:W3CDTF">2013-04-23T05:59:30Z</dcterms:created>
  <dcterms:modified xsi:type="dcterms:W3CDTF">2013-12-10T06:12:51Z</dcterms:modified>
</cp:coreProperties>
</file>