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1" r:id="rId3"/>
    <p:sldId id="266" r:id="rId4"/>
    <p:sldId id="262" r:id="rId5"/>
    <p:sldId id="263" r:id="rId6"/>
    <p:sldId id="267" r:id="rId7"/>
    <p:sldId id="276" r:id="rId8"/>
    <p:sldId id="268" r:id="rId9"/>
    <p:sldId id="269" r:id="rId10"/>
    <p:sldId id="265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89FC-C18B-45A7-AC44-8C923CB02CF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66AA-B22E-4596-8DD7-67A6E18D62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829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66AA-B22E-4596-8DD7-67A6E18D6225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670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094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127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981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32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2418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19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130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87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693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60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965A-9225-4C93-B014-8C07FAA3ED4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8FBB-D8B3-4B75-8A2D-371C2DCEC9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972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Řecká literatura a Homér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348456" y="6303038"/>
            <a:ext cx="8426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Gymn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25944"/>
              </p:ext>
            </p:extLst>
          </p:nvPr>
        </p:nvGraphicFramePr>
        <p:xfrm>
          <a:off x="571472" y="2285992"/>
          <a:ext cx="7700989" cy="3931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191"/>
                <a:gridCol w="5224798"/>
              </a:tblGrid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libri" pitchFamily="34" charset="0"/>
                        </a:rPr>
                        <a:t>Antika</a:t>
                      </a:r>
                      <a:endParaRPr lang="cs-CZ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9. 5. 2013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První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ročník</a:t>
                      </a:r>
                      <a:r>
                        <a:rPr lang="cs-CZ" dirty="0" smtClean="0">
                          <a:latin typeface="Calibri" pitchFamily="34" charset="0"/>
                        </a:rPr>
                        <a:t> gymnázia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5664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Prezentace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slouží jako uvedení do řecké literatury             a interaktivní seznámení s Homérovým dílem.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6909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Lze použít jako výklad k řecké literatuře a zopakování poznatků o Homérově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tvorbě. Prezentace obsahuje</a:t>
                      </a:r>
                      <a:r>
                        <a:rPr lang="cs-CZ" dirty="0" smtClean="0">
                          <a:latin typeface="Calibri" pitchFamily="34" charset="0"/>
                        </a:rPr>
                        <a:t> otázky, které vycházejí ze všeobecných znalostí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                      a kulturního povědomí 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žáků, ale 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také z již probraného učiva. P</a:t>
                      </a:r>
                      <a:r>
                        <a:rPr lang="cs-CZ" dirty="0" smtClean="0">
                          <a:latin typeface="Calibri" pitchFamily="34" charset="0"/>
                        </a:rPr>
                        <a:t>o cvičení následuje řešení. </a:t>
                      </a: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Mgr. Martina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Svízelová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352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VY_32_INOVACE_16_CSVI02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1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Ilias (Ilion – Troja)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http://commons.wikimedia.org/wiki/File:Achilles_.jpg?uselang=cs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92896"/>
            <a:ext cx="3168352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286249" y="2174874"/>
            <a:ext cx="4400552" cy="4397397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Kde byste hledali </a:t>
            </a:r>
            <a:r>
              <a:rPr lang="cs-CZ" sz="3600" dirty="0"/>
              <a:t>T</a:t>
            </a:r>
            <a:r>
              <a:rPr lang="cs-CZ" sz="3600" dirty="0" smtClean="0"/>
              <a:t>roju?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Kdo proti komu bojoval v trojské válce?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Který hrdina předstíral, že je Achilles?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Proč šel král Priamos do tábora nepřítele?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Jaký je druhý pád od slova Paris          a </a:t>
            </a:r>
            <a:r>
              <a:rPr lang="cs-CZ" sz="3600" dirty="0"/>
              <a:t>I</a:t>
            </a:r>
            <a:r>
              <a:rPr lang="cs-CZ" sz="3600" dirty="0" smtClean="0"/>
              <a:t>lias?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Jak se jmenoval manžel </a:t>
            </a:r>
            <a:r>
              <a:rPr lang="cs-CZ" sz="3600" dirty="0"/>
              <a:t>H</a:t>
            </a:r>
            <a:r>
              <a:rPr lang="cs-CZ" sz="3600" dirty="0" smtClean="0"/>
              <a:t>eleny?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Proč nechtěl </a:t>
            </a:r>
            <a:r>
              <a:rPr lang="cs-CZ" sz="3600" dirty="0"/>
              <a:t>A</a:t>
            </a:r>
            <a:r>
              <a:rPr lang="cs-CZ" sz="3600" dirty="0" smtClean="0"/>
              <a:t>chilles bojovat?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Kdo jediný z Trojanů se zachránil?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Jakou odezvu měla Homérova Iliada? Koho inspirovala?</a:t>
            </a:r>
          </a:p>
          <a:p>
            <a:pPr marL="457200" indent="-457200">
              <a:buFont typeface="+mj-lt"/>
              <a:buAutoNum type="arabicPeriod"/>
            </a:pPr>
            <a:endParaRPr lang="cs-CZ" sz="3600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69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7"/>
          </a:xfrm>
        </p:spPr>
        <p:txBody>
          <a:bodyPr>
            <a:normAutofit/>
          </a:bodyPr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2050" name="Picture 2" descr="C:\Documents and Settings\svizelova\Local Settings\Temporary Internet Files\Content.IE5\2TGVCZU9\MP9004278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5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74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Troja leží v Malé Asii.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V trojské válce bojovali Řekové proti Trojanům.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Achillův přítel Patrokles se převlékl do Achillovy zbroje.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Priamos šel prosit, aby mu vydali mrtvé tělo jeho syna Hektora.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2. p. j. č. Parida nebo Parise, Illiady.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Menelaos je jméno manžele Heleny.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Achilles odmítl bojovat, protože byl uražen Agamemnonem, který mu odebral válečnou kořist – krásnou dívku (Bríseovnu).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Aeneas  - bájný hrdina, později zakladatel římské civilizace.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 smtClean="0">
                <a:solidFill>
                  <a:schemeClr val="bg1"/>
                </a:solidFill>
              </a:rPr>
              <a:t>Homérova díla inspirovala velký počet umělců. Řada vyobrazení na keramice, mozaikách v období starověku,                  v novověku oblíbené téma pro malíře, několikeré filmové zpracování.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03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Odyssea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http://cs.wikipedia.org/wiki/Soubor:John_William_Waterhouse_-_Ulysses_and_the_Sirens_(1891).jpg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21" y="2132856"/>
            <a:ext cx="91440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5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Odyssea -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Odkud pochází Odysseus?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Kdo hledá Odyssea?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Která bohyně pomáhá hrdinovi?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Kdo to byli Lotofágové? A co je Skylla                       a Charybda?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nebezpečí hrozí Odysseovi doma?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hrdina vyzrál na sirény?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Jakou lest připravil nepřátelům ve svém domě?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81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85860"/>
            <a:ext cx="8712968" cy="542928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Odysseus pochází z řeckého ostrova Ithaka.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Odyssea hledá jeho syn </a:t>
            </a:r>
            <a:r>
              <a:rPr lang="cs-CZ" dirty="0"/>
              <a:t>T</a:t>
            </a:r>
            <a:r>
              <a:rPr lang="cs-CZ" dirty="0" smtClean="0"/>
              <a:t>elemachos.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Hrdinovi pomáhá bohyně Pallas </a:t>
            </a:r>
            <a:r>
              <a:rPr lang="cs-CZ" dirty="0"/>
              <a:t>A</a:t>
            </a:r>
            <a:r>
              <a:rPr lang="cs-CZ" dirty="0" smtClean="0"/>
              <a:t>théna.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Lotofágové –lidé pěstující květy. Když se ochutná nektar z květů, člověk zapomene. Skylla – nestvůra se šesti hlavami                a dvanácti nohama - uchvacuje lodě a námořníky. Charybda je obluda, která vytváří nebezpečný vír.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Mohl by být zahuben nápadníky, kteří se již několik let dvoří jeho věrné ženě Penelopě a chtějí získat trůn.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Odysseus nakázal námořníkům zalít uši voskem, aby neslyšeli  vábivé hlasy sirén. A sám se nechal přivázat ke kůlu, aby naslouchal jejich zpěvu.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Uspořádal soutěž, kdo napne tětivu luku a prostřelí šípem ucha dvanácti seker. Tento čin se mohl povést jen Odysseovi, pak zbraň namířil proti nepřátelům (nápadníkům své ženy).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81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Mapa Řecka:</a:t>
            </a:r>
          </a:p>
          <a:p>
            <a:pPr marL="0" indent="0">
              <a:buNone/>
            </a:pPr>
            <a:r>
              <a:rPr lang="cs-CZ" dirty="0" smtClean="0"/>
              <a:t>http://commons.wikimedia.org/wiki/File:Gr%C3%A8ce_antique.jpg?uselang=cs</a:t>
            </a:r>
          </a:p>
          <a:p>
            <a:r>
              <a:rPr lang="cs-CZ" dirty="0" smtClean="0"/>
              <a:t>Homér:</a:t>
            </a:r>
          </a:p>
          <a:p>
            <a:pPr marL="0" indent="0">
              <a:buNone/>
            </a:pPr>
            <a:r>
              <a:rPr lang="cs-CZ" dirty="0" smtClean="0"/>
              <a:t>http://cs.wikipedia.org/wiki/Soubor:Homer_British_Museum.jpg</a:t>
            </a:r>
          </a:p>
          <a:p>
            <a:r>
              <a:rPr lang="cs-CZ" dirty="0" smtClean="0"/>
              <a:t>Trojský kůň:</a:t>
            </a:r>
          </a:p>
          <a:p>
            <a:pPr marL="0" indent="0">
              <a:buNone/>
            </a:pPr>
            <a:r>
              <a:rPr lang="cs-CZ" dirty="0" smtClean="0"/>
              <a:t>http://commons.wikimedia.org/wiki/File:Brad_Pitt_horse,_%C3%87anakkale.jpg?uselang=cs</a:t>
            </a:r>
          </a:p>
          <a:p>
            <a:r>
              <a:rPr lang="cs-CZ" dirty="0" smtClean="0"/>
              <a:t>Ilias:</a:t>
            </a:r>
          </a:p>
          <a:p>
            <a:pPr marL="0" indent="0">
              <a:buNone/>
            </a:pPr>
            <a:r>
              <a:rPr lang="cs-CZ" dirty="0" smtClean="0"/>
              <a:t>http://commons.wikimedia.org/wiki/File:Beginning_Iliad.svg?uselang=cs</a:t>
            </a:r>
          </a:p>
          <a:p>
            <a:r>
              <a:rPr lang="cs-CZ" dirty="0" smtClean="0"/>
              <a:t>Achilles:</a:t>
            </a:r>
          </a:p>
          <a:p>
            <a:pPr marL="0" indent="0">
              <a:buNone/>
            </a:pPr>
            <a:r>
              <a:rPr lang="cs-CZ" dirty="0" smtClean="0"/>
              <a:t>http://commons.wikimedia.org/wiki/File:Achilles_.jpg?uselang=cs</a:t>
            </a:r>
          </a:p>
          <a:p>
            <a:r>
              <a:rPr lang="cs-CZ" dirty="0" smtClean="0"/>
              <a:t>Odysseus a sirény:</a:t>
            </a:r>
          </a:p>
          <a:p>
            <a:pPr marL="0" indent="0">
              <a:buNone/>
            </a:pPr>
            <a:r>
              <a:rPr lang="cs-CZ" dirty="0" smtClean="0"/>
              <a:t>http://cs.wikipedia.org/wiki/Soubor:John_William_Waterhouse_-_Ulysses_and_the_Sirens_(1891).jpg</a:t>
            </a:r>
          </a:p>
          <a:p>
            <a:r>
              <a:rPr lang="cs-CZ" dirty="0" smtClean="0">
                <a:latin typeface="Calibri" pitchFamily="34" charset="0"/>
              </a:rPr>
              <a:t>Obrázky – Klipart Microsoft Office</a:t>
            </a:r>
          </a:p>
          <a:p>
            <a:r>
              <a:rPr lang="cs-CZ" dirty="0" smtClean="0"/>
              <a:t>Homér. </a:t>
            </a:r>
            <a:r>
              <a:rPr lang="cs-CZ" i="1" dirty="0" smtClean="0"/>
              <a:t>Achillova pomsta</a:t>
            </a:r>
            <a:r>
              <a:rPr lang="cs-CZ" dirty="0" smtClean="0"/>
              <a:t>. 1. vyd. Olomouc: J. W. Hill, 2000. ISBN 80-86427-04-8.</a:t>
            </a:r>
          </a:p>
          <a:p>
            <a:r>
              <a:rPr lang="cs-CZ" dirty="0" smtClean="0"/>
              <a:t>CANFORA, L. </a:t>
            </a:r>
            <a:r>
              <a:rPr lang="cs-CZ" i="1" dirty="0" smtClean="0"/>
              <a:t>Dějiny řecké literatury</a:t>
            </a:r>
            <a:r>
              <a:rPr lang="cs-CZ" dirty="0" smtClean="0"/>
              <a:t>. </a:t>
            </a:r>
            <a:r>
              <a:rPr lang="cs-CZ" smtClean="0"/>
              <a:t>Praha: </a:t>
            </a:r>
            <a:r>
              <a:rPr lang="cs-CZ" dirty="0" smtClean="0"/>
              <a:t>KLP, 2001. ISBN 80-85917-69-6.</a:t>
            </a:r>
          </a:p>
          <a:p>
            <a:endParaRPr lang="cs-CZ" dirty="0" smtClean="0"/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903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Řecká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Řecká kultura se začala rozvíjet nejprve na pobřeží Malé Asie.</a:t>
            </a:r>
          </a:p>
          <a:p>
            <a:r>
              <a:rPr lang="cs-CZ" dirty="0" smtClean="0"/>
              <a:t>Řecká kultura byla ovlivněna starověkými civilizacemi (Egyptem, Krétou, Přední Asií).</a:t>
            </a:r>
          </a:p>
          <a:p>
            <a:r>
              <a:rPr lang="cs-CZ" dirty="0" smtClean="0"/>
              <a:t>Řecká literatura se dělí na tři období.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910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Starověké Řecko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916832"/>
            <a:ext cx="6984776" cy="4392487"/>
          </a:xfrm>
        </p:spPr>
      </p:pic>
      <p:sp>
        <p:nvSpPr>
          <p:cNvPr id="5" name="TextovéPole 4"/>
          <p:cNvSpPr txBox="1"/>
          <p:nvPr/>
        </p:nvSpPr>
        <p:spPr>
          <a:xfrm>
            <a:off x="4788024" y="11967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http://commons.wikimedia.org/wiki/File:Gr%C3%A8ce_antique.jpg?uselang=cs</a:t>
            </a:r>
          </a:p>
        </p:txBody>
      </p:sp>
    </p:spTree>
    <p:extLst>
      <p:ext uri="{BB962C8B-B14F-4D97-AF65-F5344CB8AC3E}">
        <p14:creationId xmlns:p14="http://schemas.microsoft.com/office/powerpoint/2010/main" xmlns="" val="27873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Periodizace řecké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období archaické                   8.–6. stol. př. n. l.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období klasické (attické)       5.–4. stol. př. n. l.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období helénistické               3.–1. stol. př. n. 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2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omér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173689"/>
            <a:ext cx="5443538" cy="566124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136904" cy="4781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Co znamená pojem </a:t>
            </a:r>
            <a:r>
              <a:rPr lang="cs-CZ" b="1" dirty="0">
                <a:solidFill>
                  <a:schemeClr val="bg1"/>
                </a:solidFill>
              </a:rPr>
              <a:t>A</a:t>
            </a:r>
            <a:r>
              <a:rPr lang="cs-CZ" b="1" dirty="0" smtClean="0">
                <a:solidFill>
                  <a:schemeClr val="bg1"/>
                </a:solidFill>
              </a:rPr>
              <a:t>chillova pata?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Kdo to byl Paris?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Co je to trojský kůň?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Kdo to byly sirény?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Čeho je bohem </a:t>
            </a:r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oseidon?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chemeClr val="bg1"/>
                </a:solidFill>
              </a:rPr>
              <a:t>Jak vypadal </a:t>
            </a:r>
            <a:r>
              <a:rPr lang="cs-CZ" b="1" dirty="0">
                <a:solidFill>
                  <a:schemeClr val="bg1"/>
                </a:solidFill>
              </a:rPr>
              <a:t>K</a:t>
            </a:r>
            <a:r>
              <a:rPr lang="cs-CZ" b="1" dirty="0" smtClean="0">
                <a:solidFill>
                  <a:schemeClr val="bg1"/>
                </a:solidFill>
              </a:rPr>
              <a:t>yklop?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800" dirty="0"/>
              <a:t>http://cs.wikipedia.org/wiki/Soubor:Homer_British_Museum.jpg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19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Achillova pata – slabé místo (slabina), jediné zranitelné místo řeckého hrdiny Achilla.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Paris byl syn trojského krále Priama, unesl Helenu.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Trojský kůň – lest, kterou vymyslel Odysseus na Trojany. Poté, co naoko opustili Řekové Troju, zanechali na pobřeží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trojského koně, v jehož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útrobách se ukryli.</a:t>
            </a:r>
          </a:p>
          <a:p>
            <a:pPr marL="0" indent="0">
              <a:buNone/>
            </a:pPr>
            <a:r>
              <a:rPr lang="cs-CZ" dirty="0" smtClean="0"/>
              <a:t>      Když byl kůň odvlečen</a:t>
            </a:r>
          </a:p>
          <a:p>
            <a:pPr marL="0" indent="0">
              <a:buNone/>
            </a:pPr>
            <a:r>
              <a:rPr lang="cs-CZ" dirty="0" smtClean="0"/>
              <a:t>      za hradby, vylezli z něj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a město zapálili.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Documents and Settings\svizelova\Local Settings\Temporary Internet Files\Content.IE5\2TGVCZU9\MC9004149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110" y="3212976"/>
            <a:ext cx="4283798" cy="34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sz="3000" dirty="0" smtClean="0"/>
              <a:t>Sirény byly bájné postavy. Měly hlavu             a hrudník ženy,zbytek těla jako pták.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sz="3000" dirty="0" smtClean="0"/>
              <a:t>Poseidon je řeckým bohem vodstva.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sz="3000" dirty="0" smtClean="0"/>
              <a:t>Kyklop je obr s jedním okem.</a:t>
            </a:r>
          </a:p>
          <a:p>
            <a:pPr marL="514350" indent="-514350">
              <a:buFont typeface="+mj-lt"/>
              <a:buAutoNum type="arabicPeriod" startAt="4"/>
            </a:pPr>
            <a:endParaRPr lang="cs-CZ" dirty="0" smtClean="0"/>
          </a:p>
          <a:p>
            <a:pPr marL="514350" indent="-514350">
              <a:buFont typeface="+mj-lt"/>
              <a:buAutoNum type="arabicPeriod" startAt="4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2187889"/>
            <a:ext cx="3543296" cy="335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vislý svitek 4"/>
          <p:cNvSpPr/>
          <p:nvPr/>
        </p:nvSpPr>
        <p:spPr>
          <a:xfrm>
            <a:off x="153824" y="1974079"/>
            <a:ext cx="8882672" cy="419122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Ilias / </a:t>
            </a:r>
            <a:r>
              <a:rPr lang="el-GR" dirty="0"/>
              <a:t>Ιλιάς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http://</a:t>
            </a:r>
            <a:r>
              <a:rPr lang="cs-CZ" sz="2000" dirty="0" smtClean="0"/>
              <a:t>commons.wikimedia.org/wiki/File:Beginning_Iliad.svg?uselang=cs</a:t>
            </a:r>
            <a:endParaRPr lang="cs-CZ" sz="1900" dirty="0" smtClean="0"/>
          </a:p>
          <a:p>
            <a:r>
              <a:rPr lang="cs-CZ" sz="1900" dirty="0" smtClean="0"/>
              <a:t>Jak se nazývá tento druh písma? Dokázali byste přečíst podtržené slovo?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Μῆνιν </a:t>
            </a:r>
            <a:r>
              <a:rPr lang="cs-CZ" dirty="0">
                <a:solidFill>
                  <a:schemeClr val="bg1"/>
                </a:solidFill>
              </a:rPr>
              <a:t>ἄειδε, θεά, Πηληιάδεω Ἀχιλῆος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οὐλομένην, ἣ μυρί’ Ἀχαιοῖς ἄλγε’ ἔθηκε,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πολλὰς δ’ ἰφθίμους ψυχὰς Ἄϊδι προΐαψεν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ἡρώων, αὐτοὺς δὲ ἑλώρια τεῦχε κύνεσσιν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οἰωνοῖσί τε πᾶσι· Διὸς δ’ ἐτελείετο βουλή·        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ἐξ οὗ δὴ τὰ πρῶτα διαστήτην ἐρίσαντε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Ἀτρεΐδης τε ἄναξ ἀνδρῶν καὶ δῖος </a:t>
            </a:r>
            <a:r>
              <a:rPr lang="cs-CZ" u="sng" dirty="0">
                <a:solidFill>
                  <a:schemeClr val="bg1"/>
                </a:solidFill>
              </a:rPr>
              <a:t>Ἀχιλλεύς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030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Řešení, překlad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sz="2400" dirty="0" smtClean="0"/>
              <a:t>Jedná se o řeckou alfabetu. Podtržené slovo je Achilleus, tedy Achilles.</a:t>
            </a:r>
          </a:p>
          <a:p>
            <a:r>
              <a:rPr lang="cs-CZ" sz="2400" dirty="0" smtClean="0"/>
              <a:t>Ukázku přeložil Otmar Vaňorný.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611560" y="2780928"/>
            <a:ext cx="8532440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 hněvu Achilleově, tak zhoubném, nám zpívej, ó Múzo!</a:t>
            </a:r>
          </a:p>
          <a:p>
            <a:pPr algn="ctr"/>
            <a:r>
              <a:rPr lang="cs-CZ" sz="2400" dirty="0" smtClean="0"/>
              <a:t>hněv ten tisíce běd a strastí způsobil Řekům,</a:t>
            </a:r>
          </a:p>
          <a:p>
            <a:pPr algn="ctr"/>
            <a:r>
              <a:rPr lang="cs-CZ" sz="2400" dirty="0" smtClean="0"/>
              <a:t>mnoho statečných duší těch hrdinů do Hádu seslal,</a:t>
            </a:r>
          </a:p>
          <a:p>
            <a:pPr algn="ctr"/>
            <a:r>
              <a:rPr lang="cs-CZ" sz="2400" dirty="0" smtClean="0"/>
              <a:t>mrtvoly jejich však psům a dravcům napospas chystal</a:t>
            </a:r>
          </a:p>
          <a:p>
            <a:pPr algn="ctr"/>
            <a:r>
              <a:rPr lang="cs-CZ" sz="2400" dirty="0" smtClean="0"/>
              <a:t>za kořist bohatým hodům - tak dála se Diova vůle</a:t>
            </a:r>
          </a:p>
          <a:p>
            <a:pPr algn="ctr"/>
            <a:r>
              <a:rPr lang="cs-CZ" sz="2400" dirty="0" smtClean="0"/>
              <a:t>od té doby, co v hádce se rozešel s Agamemnonem,</a:t>
            </a:r>
          </a:p>
          <a:p>
            <a:pPr algn="ctr"/>
            <a:r>
              <a:rPr lang="cs-CZ" sz="2400" dirty="0" smtClean="0"/>
              <a:t>vrchním vůdcem všech vojsk, syn Péleův, </a:t>
            </a:r>
            <a:r>
              <a:rPr lang="cs-CZ" sz="2400" b="1" dirty="0" smtClean="0"/>
              <a:t>Achilleus</a:t>
            </a:r>
            <a:r>
              <a:rPr lang="cs-CZ" sz="2400" dirty="0" smtClean="0"/>
              <a:t> božský.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58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937</Words>
  <Application>Microsoft Office PowerPoint</Application>
  <PresentationFormat>Předvádění na obrazovce (4:3)</PresentationFormat>
  <Paragraphs>146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Řecká literatura a Homér</vt:lpstr>
      <vt:lpstr>Řecká kultura</vt:lpstr>
      <vt:lpstr>Starověké Řecko</vt:lpstr>
      <vt:lpstr>Periodizace řecké literatury</vt:lpstr>
      <vt:lpstr>Homér</vt:lpstr>
      <vt:lpstr>Řešení</vt:lpstr>
      <vt:lpstr>Řešení - pokračování</vt:lpstr>
      <vt:lpstr>Ilias / Ιλιάς</vt:lpstr>
      <vt:lpstr>Řešení, překlad</vt:lpstr>
      <vt:lpstr>Ilias (Ilion – Troja)</vt:lpstr>
      <vt:lpstr>Řešení</vt:lpstr>
      <vt:lpstr>Odyssea</vt:lpstr>
      <vt:lpstr>Odyssea - otázky</vt:lpstr>
      <vt:lpstr>Řešení</vt:lpstr>
      <vt:lpstr>Zdroje</vt:lpstr>
    </vt:vector>
  </TitlesOfParts>
  <Company>GJSZLIN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Svízelová, Martina</dc:creator>
  <cp:lastModifiedBy>jitulis</cp:lastModifiedBy>
  <cp:revision>31</cp:revision>
  <dcterms:created xsi:type="dcterms:W3CDTF">2013-04-24T09:11:42Z</dcterms:created>
  <dcterms:modified xsi:type="dcterms:W3CDTF">2013-12-10T06:13:35Z</dcterms:modified>
</cp:coreProperties>
</file>