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63" r:id="rId2"/>
    <p:sldId id="257" r:id="rId3"/>
    <p:sldId id="258" r:id="rId4"/>
    <p:sldId id="269" r:id="rId5"/>
    <p:sldId id="259" r:id="rId6"/>
    <p:sldId id="261" r:id="rId7"/>
    <p:sldId id="262" r:id="rId8"/>
    <p:sldId id="268" r:id="rId9"/>
    <p:sldId id="264" r:id="rId10"/>
    <p:sldId id="266" r:id="rId11"/>
    <p:sldId id="265" r:id="rId12"/>
    <p:sldId id="267" r:id="rId13"/>
    <p:sldId id="271" r:id="rId14"/>
    <p:sldId id="272" r:id="rId15"/>
    <p:sldId id="273" r:id="rId16"/>
    <p:sldId id="270" r:id="rId17"/>
    <p:sldId id="274" r:id="rId18"/>
    <p:sldId id="260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71916F-17CF-4AB1-A1F4-CC3A7EAC0634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C65AD7-20F5-44C3-81D7-88EED5A50470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129468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dirty="0" smtClean="0"/>
          </a:p>
        </p:txBody>
      </p:sp>
      <p:sp>
        <p:nvSpPr>
          <p:cNvPr id="1638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06F95D2-67DF-483D-9DEC-40219591D4C4}" type="slidenum">
              <a:rPr lang="cs-CZ"/>
              <a:pPr/>
              <a:t>1</a:t>
            </a:fld>
            <a:endParaRPr lang="cs-CZ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65AD7-20F5-44C3-81D7-88EED5A50470}" type="slidenum">
              <a:rPr lang="cs-CZ" smtClean="0"/>
              <a:pPr/>
              <a:t>10</a:t>
            </a:fld>
            <a:endParaRPr lang="cs-CZ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65AD7-20F5-44C3-81D7-88EED5A50470}" type="slidenum">
              <a:rPr lang="cs-CZ" smtClean="0"/>
              <a:pPr/>
              <a:t>11</a:t>
            </a:fld>
            <a:endParaRPr lang="cs-CZ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65AD7-20F5-44C3-81D7-88EED5A50470}" type="slidenum">
              <a:rPr lang="cs-CZ" smtClean="0"/>
              <a:pPr/>
              <a:t>12</a:t>
            </a:fld>
            <a:endParaRPr lang="cs-CZ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65AD7-20F5-44C3-81D7-88EED5A50470}" type="slidenum">
              <a:rPr lang="cs-CZ" smtClean="0"/>
              <a:pPr/>
              <a:t>13</a:t>
            </a:fld>
            <a:endParaRPr lang="cs-CZ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65AD7-20F5-44C3-81D7-88EED5A50470}" type="slidenum">
              <a:rPr lang="cs-CZ" smtClean="0"/>
              <a:pPr/>
              <a:t>14</a:t>
            </a:fld>
            <a:endParaRPr lang="cs-CZ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65AD7-20F5-44C3-81D7-88EED5A50470}" type="slidenum">
              <a:rPr lang="cs-CZ" smtClean="0"/>
              <a:pPr/>
              <a:t>15</a:t>
            </a:fld>
            <a:endParaRPr lang="cs-CZ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65AD7-20F5-44C3-81D7-88EED5A50470}" type="slidenum">
              <a:rPr lang="cs-CZ" smtClean="0"/>
              <a:pPr/>
              <a:t>16</a:t>
            </a:fld>
            <a:endParaRPr lang="cs-CZ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65AD7-20F5-44C3-81D7-88EED5A50470}" type="slidenum">
              <a:rPr lang="cs-CZ" smtClean="0"/>
              <a:pPr/>
              <a:t>17</a:t>
            </a:fld>
            <a:endParaRPr lang="cs-CZ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65AD7-20F5-44C3-81D7-88EED5A50470}" type="slidenum">
              <a:rPr lang="cs-CZ" smtClean="0"/>
              <a:pPr/>
              <a:t>18</a:t>
            </a:fld>
            <a:endParaRPr lang="cs-CZ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65AD7-20F5-44C3-81D7-88EED5A50470}" type="slidenum">
              <a:rPr lang="cs-CZ" smtClean="0"/>
              <a:pPr/>
              <a:t>2</a:t>
            </a:fld>
            <a:endParaRPr lang="cs-CZ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65AD7-20F5-44C3-81D7-88EED5A50470}" type="slidenum">
              <a:rPr lang="cs-CZ" smtClean="0"/>
              <a:pPr/>
              <a:t>3</a:t>
            </a:fld>
            <a:endParaRPr lang="cs-CZ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65AD7-20F5-44C3-81D7-88EED5A50470}" type="slidenum">
              <a:rPr lang="cs-CZ" smtClean="0"/>
              <a:pPr/>
              <a:t>4</a:t>
            </a:fld>
            <a:endParaRPr lang="cs-CZ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65AD7-20F5-44C3-81D7-88EED5A50470}" type="slidenum">
              <a:rPr lang="cs-CZ" smtClean="0"/>
              <a:pPr/>
              <a:t>5</a:t>
            </a:fld>
            <a:endParaRPr lang="cs-CZ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65AD7-20F5-44C3-81D7-88EED5A50470}" type="slidenum">
              <a:rPr lang="cs-CZ" smtClean="0"/>
              <a:pPr/>
              <a:t>6</a:t>
            </a:fld>
            <a:endParaRPr lang="cs-CZ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65AD7-20F5-44C3-81D7-88EED5A50470}" type="slidenum">
              <a:rPr lang="cs-CZ" smtClean="0"/>
              <a:pPr/>
              <a:t>7</a:t>
            </a:fld>
            <a:endParaRPr lang="cs-CZ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65AD7-20F5-44C3-81D7-88EED5A50470}" type="slidenum">
              <a:rPr lang="cs-CZ" smtClean="0"/>
              <a:pPr/>
              <a:t>8</a:t>
            </a:fld>
            <a:endParaRPr lang="cs-CZ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C65AD7-20F5-44C3-81D7-88EED5A50470}" type="slidenum">
              <a:rPr lang="cs-CZ" smtClean="0"/>
              <a:pPr/>
              <a:t>9</a:t>
            </a:fld>
            <a:endParaRPr lang="cs-CZ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48BC8-719C-4B05-8638-92F2B919BB35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5447B-47AC-424A-A1E0-3C88DEF3FB41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540186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48BC8-719C-4B05-8638-92F2B919BB35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5447B-47AC-424A-A1E0-3C88DEF3FB41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787843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48BC8-719C-4B05-8638-92F2B919BB35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5447B-47AC-424A-A1E0-3C88DEF3FB41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967767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48BC8-719C-4B05-8638-92F2B919BB35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5447B-47AC-424A-A1E0-3C88DEF3FB41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532569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48BC8-719C-4B05-8638-92F2B919BB35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5447B-47AC-424A-A1E0-3C88DEF3FB41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989102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48BC8-719C-4B05-8638-92F2B919BB35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5447B-47AC-424A-A1E0-3C88DEF3FB41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857766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48BC8-719C-4B05-8638-92F2B919BB35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5447B-47AC-424A-A1E0-3C88DEF3FB41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961098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48BC8-719C-4B05-8638-92F2B919BB35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5447B-47AC-424A-A1E0-3C88DEF3FB41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4232538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48BC8-719C-4B05-8638-92F2B919BB35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5447B-47AC-424A-A1E0-3C88DEF3FB41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113409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48BC8-719C-4B05-8638-92F2B919BB35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5447B-47AC-424A-A1E0-3C88DEF3FB41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191526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48BC8-719C-4B05-8638-92F2B919BB35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5447B-47AC-424A-A1E0-3C88DEF3FB41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782440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48BC8-719C-4B05-8638-92F2B919BB35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5447B-47AC-424A-A1E0-3C88DEF3FB41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922954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commons/0/0a/NAMA_Sappho_lisant.jpg?uselang=cs" TargetMode="External"/><Relationship Id="rId7" Type="http://schemas.openxmlformats.org/officeDocument/2006/relationships/hyperlink" Target="http://commons.wikimedia.org/wiki/File:Pindar_statue.jpg?uselang=cs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s.wikipedia.org/wiki/Soubor:Dionysos_Mosaic.jpg" TargetMode="External"/><Relationship Id="rId5" Type="http://schemas.openxmlformats.org/officeDocument/2006/relationships/hyperlink" Target="http://commons.wikimedia.org/wiki/File:Anacreon_Louvre.jpg?uselang=cs" TargetMode="External"/><Relationship Id="rId4" Type="http://schemas.openxmlformats.org/officeDocument/2006/relationships/hyperlink" Target="http://upload.wikimedia.org/wikipedia/commons/4/4f/Herkulaneischer_Meister_002b.jpg?uselang=cs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3238"/>
            <a:ext cx="7772400" cy="4318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3600" b="1" smtClean="0">
                <a:solidFill>
                  <a:schemeClr val="tx2">
                    <a:satMod val="130000"/>
                  </a:schemeClr>
                </a:solidFill>
              </a:rPr>
              <a:t>Řecká epika </a:t>
            </a:r>
            <a:r>
              <a:rPr lang="cs-CZ" sz="3600" b="1" dirty="0" smtClean="0">
                <a:solidFill>
                  <a:schemeClr val="tx2">
                    <a:satMod val="130000"/>
                  </a:schemeClr>
                </a:solidFill>
              </a:rPr>
              <a:t>a lyrika archaického období</a:t>
            </a:r>
            <a:endParaRPr lang="cs-CZ" sz="3600" b="1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6092825"/>
            <a:ext cx="9144000" cy="76517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8196" name="TextovéPole 4"/>
          <p:cNvSpPr txBox="1">
            <a:spLocks noChangeArrowheads="1"/>
          </p:cNvSpPr>
          <p:nvPr/>
        </p:nvSpPr>
        <p:spPr bwMode="auto">
          <a:xfrm>
            <a:off x="358775" y="6207125"/>
            <a:ext cx="84264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Gymn</a:t>
            </a:r>
            <a:r>
              <a:rPr lang="cs-CZ" sz="2400" dirty="0">
                <a:solidFill>
                  <a:schemeClr val="bg1"/>
                </a:solidFill>
              </a:rPr>
              <a:t>ázium a Jazyková škola s právem státní jazykové zkoušky Zlín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727075" y="2349500"/>
            <a:ext cx="766921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229093930"/>
              </p:ext>
            </p:extLst>
          </p:nvPr>
        </p:nvGraphicFramePr>
        <p:xfrm>
          <a:off x="728663" y="2492375"/>
          <a:ext cx="7666515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dirty="0" smtClean="0">
                          <a:latin typeface="+mn-lt"/>
                        </a:rPr>
                        <a:t>Antika</a:t>
                      </a:r>
                      <a:endParaRPr lang="cs-CZ" b="0" dirty="0">
                        <a:latin typeface="+mn-lt"/>
                      </a:endParaRPr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n-lt"/>
                        </a:rPr>
                        <a:t>1. 7. 2013</a:t>
                      </a:r>
                      <a:endParaRPr lang="cs-CZ" dirty="0">
                        <a:latin typeface="+mn-lt"/>
                      </a:endParaRPr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aseline="0" dirty="0" smtClean="0">
                          <a:latin typeface="+mn-lt"/>
                        </a:rPr>
                        <a:t>První ročník </a:t>
                      </a:r>
                      <a:r>
                        <a:rPr lang="cs-CZ" dirty="0" smtClean="0">
                          <a:latin typeface="+mn-lt"/>
                        </a:rPr>
                        <a:t>gymnázia</a:t>
                      </a:r>
                      <a:endParaRPr lang="cs-CZ" dirty="0">
                        <a:latin typeface="+mn-lt"/>
                      </a:endParaRPr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n-lt"/>
                        </a:rPr>
                        <a:t>Výklad doplněný o otázky a ukázky z díla Sapfo, Anakreonta a Ezopa</a:t>
                      </a:r>
                      <a:endParaRPr lang="cs-CZ" dirty="0">
                        <a:latin typeface="+mn-lt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n-lt"/>
                        </a:rPr>
                        <a:t>Procházíme</a:t>
                      </a:r>
                      <a:r>
                        <a:rPr lang="cs-CZ" baseline="0" dirty="0" smtClean="0">
                          <a:latin typeface="+mn-lt"/>
                        </a:rPr>
                        <a:t> </a:t>
                      </a:r>
                      <a:r>
                        <a:rPr lang="cs-CZ" dirty="0" smtClean="0">
                          <a:latin typeface="+mn-lt"/>
                        </a:rPr>
                        <a:t>s žáky jednotlivé</a:t>
                      </a:r>
                      <a:r>
                        <a:rPr lang="cs-CZ" baseline="0" dirty="0" smtClean="0">
                          <a:latin typeface="+mn-lt"/>
                        </a:rPr>
                        <a:t> snímky a plníme úkoly, po kterých následuje řešení.</a:t>
                      </a:r>
                      <a:endParaRPr lang="cs-CZ" dirty="0">
                        <a:latin typeface="+mn-lt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n-lt"/>
                        </a:rPr>
                        <a:t>Mgr. Martina</a:t>
                      </a:r>
                      <a:r>
                        <a:rPr lang="cs-CZ" baseline="0" dirty="0" smtClean="0">
                          <a:latin typeface="+mn-lt"/>
                        </a:rPr>
                        <a:t> Svíze</a:t>
                      </a:r>
                      <a:r>
                        <a:rPr lang="cs-CZ" dirty="0" smtClean="0">
                          <a:latin typeface="+mn-lt"/>
                        </a:rPr>
                        <a:t>lová</a:t>
                      </a:r>
                      <a:endParaRPr lang="cs-CZ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n-lt"/>
                        </a:rPr>
                        <a:t>VY_32_INOVACE_16_CSVI03</a:t>
                      </a:r>
                      <a:endParaRPr lang="cs-CZ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22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214290"/>
            <a:ext cx="774382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472522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67744" y="274638"/>
            <a:ext cx="6419056" cy="778098"/>
          </a:xfrm>
        </p:spPr>
        <p:txBody>
          <a:bodyPr/>
          <a:lstStyle/>
          <a:p>
            <a:r>
              <a:rPr lang="cs-CZ" dirty="0" smtClean="0"/>
              <a:t>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Téma básně je o radosti ze života, o požitcích z pití vína. </a:t>
            </a:r>
          </a:p>
          <a:p>
            <a:r>
              <a:rPr lang="cs-CZ" dirty="0" smtClean="0"/>
              <a:t>Bakchický rej – (Bůh Bakchus byl bohem veselí) bujaré veselí.</a:t>
            </a:r>
          </a:p>
          <a:p>
            <a:r>
              <a:rPr lang="cs-CZ" dirty="0" smtClean="0"/>
              <a:t>Skythové – kočovný kmen iránského původu, nepřátelé Řeků, barbaři.</a:t>
            </a:r>
          </a:p>
          <a:p>
            <a:r>
              <a:rPr lang="cs-CZ" dirty="0" smtClean="0"/>
              <a:t>Řekové ředili víno vodou. </a:t>
            </a:r>
            <a:endParaRPr lang="cs-CZ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700808"/>
            <a:ext cx="4038600" cy="4165527"/>
          </a:xfrm>
        </p:spPr>
      </p:pic>
      <p:sp>
        <p:nvSpPr>
          <p:cNvPr id="6" name="Obdélníkový popisek 5"/>
          <p:cNvSpPr/>
          <p:nvPr/>
        </p:nvSpPr>
        <p:spPr>
          <a:xfrm>
            <a:off x="179512" y="260648"/>
            <a:ext cx="3888432" cy="936104"/>
          </a:xfrm>
          <a:prstGeom prst="wedgeRectCallou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/>
              <a:t>Co znamenají slova </a:t>
            </a:r>
            <a:r>
              <a:rPr lang="cs-CZ" b="1" i="1" dirty="0" smtClean="0"/>
              <a:t>deset číšek vlij vody, pět jen vína</a:t>
            </a:r>
            <a:r>
              <a:rPr lang="cs-CZ" dirty="0" smtClean="0"/>
              <a:t>?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47730493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Anakreon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6. stol. př. n. l.</a:t>
            </a:r>
          </a:p>
          <a:p>
            <a:r>
              <a:rPr lang="cs-CZ" dirty="0" smtClean="0"/>
              <a:t>Žil </a:t>
            </a:r>
            <a:r>
              <a:rPr lang="cs-CZ" dirty="0"/>
              <a:t>na dvoře tyrana Polykrata.</a:t>
            </a:r>
          </a:p>
          <a:p>
            <a:r>
              <a:rPr lang="cs-CZ" dirty="0"/>
              <a:t>Pro jeho tvorbu jsou příznačné motivy milostné </a:t>
            </a:r>
            <a:r>
              <a:rPr lang="cs-CZ" dirty="0" smtClean="0"/>
              <a:t>              a pijácké (Téma je víno, ženy a zpěv).</a:t>
            </a:r>
          </a:p>
          <a:p>
            <a:r>
              <a:rPr lang="cs-CZ" dirty="0" smtClean="0"/>
              <a:t>Tento typ básní nazýváme anakreontika/anakreontská lyrika.</a:t>
            </a:r>
          </a:p>
          <a:p>
            <a:r>
              <a:rPr lang="cs-CZ" dirty="0" smtClean="0"/>
              <a:t>Pro svou lehkost byla jeho poezie často napodobována. Například i u nás v době národního obrození – Antonínem </a:t>
            </a:r>
            <a:r>
              <a:rPr lang="cs-CZ" dirty="0"/>
              <a:t>J</a:t>
            </a:r>
            <a:r>
              <a:rPr lang="cs-CZ" dirty="0" smtClean="0"/>
              <a:t>aroslavem </a:t>
            </a:r>
            <a:r>
              <a:rPr lang="cs-CZ" dirty="0"/>
              <a:t>P</a:t>
            </a:r>
            <a:r>
              <a:rPr lang="cs-CZ" dirty="0" smtClean="0"/>
              <a:t>uchmajerem.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44222192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Pindaros</a:t>
            </a:r>
            <a:endParaRPr lang="cs-CZ" dirty="0"/>
          </a:p>
        </p:txBody>
      </p:sp>
      <p:pic>
        <p:nvPicPr>
          <p:cNvPr id="6" name="Zástupný symbol pro obsah 5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216" y="1600200"/>
            <a:ext cx="3062568" cy="4525963"/>
          </a:xfrm>
        </p:spPr>
      </p:pic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 smtClean="0"/>
              <a:t>522-446 př. n. l.</a:t>
            </a:r>
          </a:p>
          <a:p>
            <a:r>
              <a:rPr lang="cs-CZ" dirty="0" smtClean="0"/>
              <a:t>Představitel sborové lyriky.</a:t>
            </a:r>
          </a:p>
          <a:p>
            <a:r>
              <a:rPr lang="cs-CZ" dirty="0" smtClean="0"/>
              <a:t>Napsal 17 knih, dochovaly se jen 4.</a:t>
            </a:r>
          </a:p>
          <a:p>
            <a:r>
              <a:rPr lang="cs-CZ" dirty="0" smtClean="0"/>
              <a:t>Ve svém díle oslavuje vítěze olympijských her.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97656112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432048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Žába a vůl</a:t>
            </a:r>
            <a:endParaRPr lang="cs-CZ" dirty="0"/>
          </a:p>
        </p:txBody>
      </p:sp>
      <p:pic>
        <p:nvPicPr>
          <p:cNvPr id="2050" name="Picture 2" descr="C:\Documents and Settings\svizelova\Local Settings\Temporary Internet Files\Content.IE5\0ZWBQH27\MP900448634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0688"/>
            <a:ext cx="9144000" cy="623731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908720"/>
            <a:ext cx="8229600" cy="594928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i="1" dirty="0" smtClean="0"/>
              <a:t>Žába spatřila na pastvě vola a uvažovala:                    - Kdybych pořádně nafoukla svou vrásčitou kůži, určitě bych vyrostla jako ten obrovský vůl.</a:t>
            </a:r>
          </a:p>
          <a:p>
            <a:pPr marL="0" indent="0">
              <a:buNone/>
            </a:pPr>
            <a:endParaRPr lang="cs-CZ" b="1" i="1" dirty="0" smtClean="0"/>
          </a:p>
          <a:p>
            <a:pPr marL="0" indent="0">
              <a:buNone/>
            </a:pPr>
            <a:r>
              <a:rPr lang="cs-CZ" b="1" i="1" dirty="0" smtClean="0"/>
              <a:t>Několikrát nabrala dech a zeptala se dcerky:              - Co myslíš, poupátko moje, jsem už velká jako ten vůl?</a:t>
            </a:r>
          </a:p>
          <a:p>
            <a:pPr marL="0" indent="0">
              <a:buNone/>
            </a:pPr>
            <a:endParaRPr lang="cs-CZ" b="1" i="1" dirty="0" smtClean="0"/>
          </a:p>
          <a:p>
            <a:pPr marL="0" indent="0">
              <a:buNone/>
            </a:pPr>
            <a:endParaRPr lang="cs-CZ" b="1" i="1" dirty="0" smtClean="0"/>
          </a:p>
          <a:p>
            <a:pPr marL="0" indent="0">
              <a:buNone/>
            </a:pPr>
            <a:endParaRPr lang="cs-CZ" b="1" i="1" dirty="0" smtClean="0"/>
          </a:p>
          <a:p>
            <a:pPr marL="0" indent="0">
              <a:buNone/>
            </a:pPr>
            <a:r>
              <a:rPr lang="cs-CZ" b="1" i="1" dirty="0" smtClean="0"/>
              <a:t>- Nejsi, maminko, řekla žabka.</a:t>
            </a:r>
          </a:p>
          <a:p>
            <a:pPr marL="0" indent="0">
              <a:buNone/>
            </a:pPr>
            <a:r>
              <a:rPr lang="cs-CZ" b="1" dirty="0" smtClean="0">
                <a:solidFill>
                  <a:srgbClr val="FFC000"/>
                </a:solidFill>
              </a:rPr>
              <a:t>Jak to dopadne?</a:t>
            </a:r>
          </a:p>
          <a:p>
            <a:pPr marL="0" indent="0">
              <a:buNone/>
            </a:pPr>
            <a:endParaRPr lang="cs-CZ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6978848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i="1" dirty="0" smtClean="0"/>
              <a:t>Stará se nadmula ještě víc.</a:t>
            </a:r>
          </a:p>
          <a:p>
            <a:pPr marL="0" indent="0">
              <a:buNone/>
            </a:pPr>
            <a:r>
              <a:rPr lang="cs-CZ" b="1" i="1" dirty="0" smtClean="0"/>
              <a:t>Když sklidila stejnou odpověď, nafoukla se potřetí, ale praskla a zdechla. </a:t>
            </a:r>
          </a:p>
          <a:p>
            <a:pPr marL="0" indent="0">
              <a:buNone/>
            </a:pPr>
            <a:endParaRPr lang="cs-CZ" b="1" i="1" dirty="0"/>
          </a:p>
          <a:p>
            <a:pPr marL="0" indent="0">
              <a:buNone/>
            </a:pPr>
            <a:r>
              <a:rPr lang="cs-CZ" b="1" dirty="0" smtClean="0">
                <a:solidFill>
                  <a:srgbClr val="FFC000"/>
                </a:solidFill>
              </a:rPr>
              <a:t>Dokážeš formulovat poučení z této bajky?</a:t>
            </a:r>
            <a:endParaRPr lang="cs-CZ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768504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Poučení zní:</a:t>
            </a:r>
          </a:p>
          <a:p>
            <a:pPr marL="0" indent="0" algn="ctr">
              <a:buNone/>
            </a:pPr>
            <a:r>
              <a:rPr lang="cs-CZ" b="1" i="1" dirty="0" smtClean="0"/>
              <a:t>Veliká pýcha – malý pán.</a:t>
            </a:r>
          </a:p>
          <a:p>
            <a:pPr marL="0" indent="0" algn="ctr">
              <a:buNone/>
            </a:pPr>
            <a:r>
              <a:rPr lang="cs-CZ" b="1" i="1" dirty="0" smtClean="0"/>
              <a:t>Nenadýmej se, abys neprask.</a:t>
            </a:r>
            <a:endParaRPr lang="cs-CZ" b="1" i="1" dirty="0"/>
          </a:p>
        </p:txBody>
      </p:sp>
    </p:spTree>
    <p:extLst>
      <p:ext uri="{BB962C8B-B14F-4D97-AF65-F5344CB8AC3E}">
        <p14:creationId xmlns="" xmlns:p14="http://schemas.microsoft.com/office/powerpoint/2010/main" val="378669904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</a:t>
            </a:r>
            <a:r>
              <a:rPr lang="cs-CZ" dirty="0" smtClean="0"/>
              <a:t>zop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Pocházel nejspíš z Malé Asie.</a:t>
            </a:r>
          </a:p>
          <a:p>
            <a:r>
              <a:rPr lang="cs-CZ" dirty="0"/>
              <a:t>J</a:t>
            </a:r>
            <a:r>
              <a:rPr lang="cs-CZ" dirty="0" smtClean="0"/>
              <a:t>eho život je zahalen tajemstvím. </a:t>
            </a:r>
          </a:p>
          <a:p>
            <a:r>
              <a:rPr lang="cs-CZ" dirty="0" smtClean="0"/>
              <a:t>Byl otrokem, po získání svobody údajně cestoval, podle jiných pramenů byl často nemocný, a dokonce fyzicky postižený, ale vynikal důvtipem a výmluvností. Pro svatokrádež byl kněžími svržen z útesu.</a:t>
            </a:r>
          </a:p>
          <a:p>
            <a:r>
              <a:rPr lang="cs-CZ" dirty="0" smtClean="0"/>
              <a:t>Je považován za zakladatele bajek.</a:t>
            </a:r>
            <a:endParaRPr lang="cs-CZ" dirty="0"/>
          </a:p>
        </p:txBody>
      </p:sp>
      <p:sp>
        <p:nvSpPr>
          <p:cNvPr id="4" name="Obdélníkový popisek 3"/>
          <p:cNvSpPr/>
          <p:nvPr/>
        </p:nvSpPr>
        <p:spPr>
          <a:xfrm>
            <a:off x="6660232" y="4869160"/>
            <a:ext cx="2376264" cy="1584176"/>
          </a:xfrm>
          <a:prstGeom prst="wedgeRectCallou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/>
              <a:t>Co je to bajka?</a:t>
            </a:r>
          </a:p>
          <a:p>
            <a:pPr algn="ctr"/>
            <a:r>
              <a:rPr lang="cs-CZ" b="1" dirty="0" smtClean="0"/>
              <a:t>Znáš některé jiné bajkaře?</a:t>
            </a:r>
            <a:endParaRPr lang="cs-CZ" b="1" dirty="0"/>
          </a:p>
        </p:txBody>
      </p:sp>
    </p:spTree>
    <p:extLst>
      <p:ext uri="{BB962C8B-B14F-4D97-AF65-F5344CB8AC3E}">
        <p14:creationId xmlns="" xmlns:p14="http://schemas.microsoft.com/office/powerpoint/2010/main" val="79129998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</a:t>
            </a:r>
            <a:r>
              <a:rPr lang="cs-CZ" dirty="0" smtClean="0"/>
              <a:t>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Bajka je krátký prozaický nebo veršovaný útvar, kde vystupují zvířata nebo neživé věci          a jednají jako lidé. Na konci se setkáváme             s pointou a ponaučením. Bajka upozorňuje na špatné lidské vlastnosti.</a:t>
            </a:r>
          </a:p>
          <a:p>
            <a:r>
              <a:rPr lang="cs-CZ" dirty="0" smtClean="0"/>
              <a:t>Nejznámější bajkaři: Ivan Andrejevič Krylov, </a:t>
            </a:r>
            <a:r>
              <a:rPr lang="cs-CZ" dirty="0"/>
              <a:t>J</a:t>
            </a:r>
            <a:r>
              <a:rPr lang="cs-CZ" dirty="0" smtClean="0"/>
              <a:t>ean de La Fontaine, Bidpaj.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190799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dirty="0" smtClean="0"/>
              <a:t>Obrázek Sapfo: </a:t>
            </a:r>
            <a:r>
              <a:rPr lang="cs-CZ" dirty="0" smtClean="0">
                <a:hlinkClick r:id="rId3"/>
              </a:rPr>
              <a:t>http://upload.wikimedia.org/wikipedia/commons/0/0a/NAMA_Sappho_lisant.jpg?uselang=cs</a:t>
            </a:r>
            <a:endParaRPr lang="cs-CZ" dirty="0" smtClean="0"/>
          </a:p>
          <a:p>
            <a:r>
              <a:rPr lang="cs-CZ" dirty="0" smtClean="0"/>
              <a:t>Obrázek Sapfo</a:t>
            </a:r>
            <a:r>
              <a:rPr lang="cs-CZ" dirty="0"/>
              <a:t> – freska: </a:t>
            </a:r>
            <a:r>
              <a:rPr lang="cs-CZ" dirty="0">
                <a:hlinkClick r:id="rId4"/>
              </a:rPr>
              <a:t>http://</a:t>
            </a:r>
            <a:r>
              <a:rPr lang="cs-CZ" dirty="0" smtClean="0">
                <a:hlinkClick r:id="rId4"/>
              </a:rPr>
              <a:t>upload.wikimedia.org/wikipedia/commons/4/4f/Herkulaneischer_Meister_002b.jpg?uselang=cs</a:t>
            </a:r>
            <a:endParaRPr lang="cs-CZ" dirty="0" smtClean="0"/>
          </a:p>
          <a:p>
            <a:r>
              <a:rPr lang="cs-CZ" dirty="0" smtClean="0"/>
              <a:t>Obrázek Anakreonta</a:t>
            </a:r>
            <a:r>
              <a:rPr lang="cs-CZ" dirty="0"/>
              <a:t>: </a:t>
            </a:r>
            <a:r>
              <a:rPr lang="cs-CZ" dirty="0">
                <a:hlinkClick r:id="rId5"/>
              </a:rPr>
              <a:t>http://</a:t>
            </a:r>
            <a:r>
              <a:rPr lang="cs-CZ" dirty="0" smtClean="0">
                <a:hlinkClick r:id="rId5"/>
              </a:rPr>
              <a:t>commons.wikimedia.org/wiki/File:Anacreon_Louvre.jpg?uselang=cs</a:t>
            </a:r>
            <a:endParaRPr lang="cs-CZ" dirty="0" smtClean="0"/>
          </a:p>
          <a:p>
            <a:r>
              <a:rPr lang="cs-CZ" dirty="0"/>
              <a:t>Obrázek Bakcha</a:t>
            </a:r>
            <a:r>
              <a:rPr lang="cs-CZ" dirty="0" smtClean="0"/>
              <a:t>: </a:t>
            </a:r>
            <a:r>
              <a:rPr lang="cs-CZ" dirty="0" smtClean="0">
                <a:hlinkClick r:id="rId6"/>
              </a:rPr>
              <a:t>http</a:t>
            </a:r>
            <a:r>
              <a:rPr lang="cs-CZ" dirty="0">
                <a:hlinkClick r:id="rId6"/>
              </a:rPr>
              <a:t>://</a:t>
            </a:r>
            <a:r>
              <a:rPr lang="cs-CZ" dirty="0" smtClean="0">
                <a:hlinkClick r:id="rId6"/>
              </a:rPr>
              <a:t>cs.wikipedia.org/wiki/Soubor:Dionysos_Mosaic.jpg</a:t>
            </a:r>
            <a:endParaRPr lang="cs-CZ" dirty="0" smtClean="0"/>
          </a:p>
          <a:p>
            <a:r>
              <a:rPr lang="cs-CZ" dirty="0" smtClean="0"/>
              <a:t>Obrázek Pindara</a:t>
            </a:r>
            <a:r>
              <a:rPr lang="cs-CZ" dirty="0"/>
              <a:t>: </a:t>
            </a:r>
            <a:r>
              <a:rPr lang="cs-CZ" dirty="0">
                <a:hlinkClick r:id="rId7"/>
              </a:rPr>
              <a:t>http://</a:t>
            </a:r>
            <a:r>
              <a:rPr lang="cs-CZ" dirty="0" smtClean="0">
                <a:hlinkClick r:id="rId7"/>
              </a:rPr>
              <a:t>commons.wikimedia.org/wiki/File:Pindar_statue.jpg?uselang=cs</a:t>
            </a:r>
            <a:endParaRPr lang="cs-CZ" dirty="0" smtClean="0"/>
          </a:p>
          <a:p>
            <a:r>
              <a:rPr lang="cs-CZ" dirty="0" smtClean="0"/>
              <a:t>CANFORA, L. </a:t>
            </a:r>
            <a:r>
              <a:rPr lang="cs-CZ" i="1" dirty="0" smtClean="0"/>
              <a:t>Dějiny řecké literatury</a:t>
            </a:r>
            <a:r>
              <a:rPr lang="cs-CZ" dirty="0" smtClean="0"/>
              <a:t>. </a:t>
            </a:r>
            <a:r>
              <a:rPr lang="cs-CZ" smtClean="0"/>
              <a:t>Praha: </a:t>
            </a:r>
            <a:r>
              <a:rPr lang="cs-CZ" dirty="0" smtClean="0"/>
              <a:t>KLP, 2001. ISBN 80-85917-69-6.</a:t>
            </a:r>
          </a:p>
        </p:txBody>
      </p:sp>
    </p:spTree>
    <p:extLst>
      <p:ext uri="{BB962C8B-B14F-4D97-AF65-F5344CB8AC3E}">
        <p14:creationId xmlns="" xmlns:p14="http://schemas.microsoft.com/office/powerpoint/2010/main" val="413981349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</a:t>
            </a:r>
            <a:r>
              <a:rPr lang="cs-CZ" dirty="0" smtClean="0"/>
              <a:t>esiodos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 životě téměř nic nevíme.</a:t>
            </a:r>
          </a:p>
          <a:p>
            <a:r>
              <a:rPr lang="cs-CZ" dirty="0" smtClean="0"/>
              <a:t>Měl rozpory se svým bratrem. </a:t>
            </a:r>
          </a:p>
          <a:p>
            <a:r>
              <a:rPr lang="cs-CZ" dirty="0" smtClean="0"/>
              <a:t>Napsal dílo </a:t>
            </a:r>
            <a:r>
              <a:rPr lang="cs-CZ" b="1" dirty="0" smtClean="0"/>
              <a:t>Práce a dni </a:t>
            </a:r>
            <a:r>
              <a:rPr lang="cs-CZ" dirty="0" smtClean="0"/>
              <a:t>– didaktický epos.</a:t>
            </a:r>
            <a:endParaRPr lang="cs-CZ" dirty="0"/>
          </a:p>
        </p:txBody>
      </p:sp>
      <p:sp>
        <p:nvSpPr>
          <p:cNvPr id="4" name="Zaoblený obdélníkový popisek 3"/>
          <p:cNvSpPr/>
          <p:nvPr/>
        </p:nvSpPr>
        <p:spPr>
          <a:xfrm>
            <a:off x="3131840" y="3573016"/>
            <a:ext cx="2808312" cy="2088232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Vysvětli, co znamená slovo didaktický a co je epos?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78577448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Didaktický – výchovný, vzdělávací</a:t>
            </a:r>
          </a:p>
          <a:p>
            <a:r>
              <a:rPr lang="cs-CZ" dirty="0" smtClean="0"/>
              <a:t>Epos – rozsáhlé epické dílo</a:t>
            </a:r>
          </a:p>
          <a:p>
            <a:pPr marL="0" indent="0">
              <a:buNone/>
            </a:pPr>
            <a:r>
              <a:rPr lang="cs-CZ" dirty="0" smtClean="0"/>
              <a:t>V díle Práce a dni nám autor dává praktické rady, jak se starat o chod statku. Dále nás poučuje, jak se nejlépe obléct v zimě, jak pracovat na poli, varuje nás před zákeřností žen atd.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90688063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Lyrika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Název od slova lyra, protože básníci přednášeli za doprovodu hudby.</a:t>
            </a:r>
          </a:p>
          <a:p>
            <a:r>
              <a:rPr lang="cs-CZ" dirty="0" smtClean="0"/>
              <a:t>Lyrika se dělí na monodickou a sborovou. </a:t>
            </a:r>
          </a:p>
          <a:p>
            <a:pPr lvl="1"/>
            <a:r>
              <a:rPr lang="cs-CZ" dirty="0" smtClean="0"/>
              <a:t>monodická neboli sólová byla přednášena jedním </a:t>
            </a:r>
            <a:r>
              <a:rPr lang="cs-CZ" dirty="0" smtClean="0"/>
              <a:t>recitátorem,</a:t>
            </a:r>
            <a:endParaRPr lang="cs-CZ" dirty="0" smtClean="0"/>
          </a:p>
          <a:p>
            <a:pPr lvl="1"/>
            <a:r>
              <a:rPr lang="cs-CZ" dirty="0" smtClean="0"/>
              <a:t>sborová měla podobu vícehlasu. </a:t>
            </a:r>
            <a:endParaRPr lang="cs-CZ" dirty="0"/>
          </a:p>
        </p:txBody>
      </p:sp>
      <p:pic>
        <p:nvPicPr>
          <p:cNvPr id="1026" name="Picture 2" descr="C:\Documents and Settings\svizelova\Local Settings\Temporary Internet Files\Content.IE5\IE92CRRJ\MC900379397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077072"/>
            <a:ext cx="2448272" cy="252027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20066446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Sapfo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7.-6. stol. př. n. l. </a:t>
            </a:r>
          </a:p>
          <a:p>
            <a:r>
              <a:rPr lang="cs-CZ" dirty="0" smtClean="0"/>
              <a:t>Řecká básnířka pocházela z ostrova Lesbos.</a:t>
            </a:r>
          </a:p>
          <a:p>
            <a:r>
              <a:rPr lang="cs-CZ" dirty="0" smtClean="0"/>
              <a:t>Žila 10 let ve vyhnanství na Sicílii.</a:t>
            </a:r>
          </a:p>
          <a:p>
            <a:r>
              <a:rPr lang="cs-CZ" dirty="0" smtClean="0"/>
              <a:t>Po návratu udělala ze svého domu školu (Museion) pro dívky z aristokratických rodin. Dívky byly vzdělávány ve zpěvu, tanci, poezii a hře na hudební nástroje.</a:t>
            </a:r>
          </a:p>
          <a:p>
            <a:r>
              <a:rPr lang="cs-CZ" dirty="0" smtClean="0"/>
              <a:t>Její podoba byla ražená na mince.</a:t>
            </a:r>
          </a:p>
          <a:p>
            <a:r>
              <a:rPr lang="cs-CZ" dirty="0" smtClean="0"/>
              <a:t>V básnické tvorbě na ni navázal římský autor Catullus.</a:t>
            </a:r>
          </a:p>
          <a:p>
            <a:r>
              <a:rPr lang="cs-CZ" dirty="0" smtClean="0">
                <a:effectLst/>
              </a:rPr>
              <a:t>Sapfo byla již ve starověku označována Platónem jako „desátá Múza“, Antipatros ji nazval „Homérem ženského rodu“ a Lúkianos „sladkou chloubou ostrova Lesbos“.</a:t>
            </a:r>
            <a:endParaRPr lang="cs-CZ" dirty="0"/>
          </a:p>
        </p:txBody>
      </p:sp>
      <p:sp>
        <p:nvSpPr>
          <p:cNvPr id="4" name="Oválný popisek 3"/>
          <p:cNvSpPr/>
          <p:nvPr/>
        </p:nvSpPr>
        <p:spPr>
          <a:xfrm>
            <a:off x="7020272" y="188640"/>
            <a:ext cx="2016224" cy="1944216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Vysvětli pojem lesbická láska.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39707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cs-CZ" dirty="0" smtClean="0"/>
              <a:t>Sapfo se svými žákyněmi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457400"/>
            <a:ext cx="6768752" cy="5400600"/>
          </a:xfrm>
        </p:spPr>
      </p:pic>
      <p:sp>
        <p:nvSpPr>
          <p:cNvPr id="3" name="Oválný popisek 2"/>
          <p:cNvSpPr/>
          <p:nvPr/>
        </p:nvSpPr>
        <p:spPr>
          <a:xfrm>
            <a:off x="6444208" y="908720"/>
            <a:ext cx="2699792" cy="2520280"/>
          </a:xfrm>
          <a:prstGeom prst="wedgeEllipseCallout">
            <a:avLst>
              <a:gd name="adj1" fmla="val -72340"/>
              <a:gd name="adj2" fmla="val -4622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Sapfo měla blízký vztah ke svým žákyním a měla je velmi ráda, odtud název lásky mezi dvěma ženami podle rodného ostrova.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65268448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Písně – modlitba k Afroditě</a:t>
            </a:r>
            <a:endParaRPr lang="cs-CZ" dirty="0"/>
          </a:p>
        </p:txBody>
      </p:sp>
      <p:pic>
        <p:nvPicPr>
          <p:cNvPr id="6" name="Zástupný symbol pro obsah 5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916832"/>
            <a:ext cx="3566160" cy="3832860"/>
          </a:xfrm>
        </p:spPr>
      </p:pic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3851920" y="1484784"/>
            <a:ext cx="5184576" cy="489654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sz="2600" b="1" i="1" dirty="0" smtClean="0"/>
              <a:t>Afrodito, na zdobném trůnu, věčná,</a:t>
            </a:r>
          </a:p>
          <a:p>
            <a:pPr marL="0" indent="0">
              <a:buNone/>
            </a:pPr>
            <a:r>
              <a:rPr lang="cs-CZ" sz="2600" b="1" i="1" dirty="0" smtClean="0"/>
              <a:t>dcero Dia předoucí lsti, ó prosím,</a:t>
            </a:r>
          </a:p>
          <a:p>
            <a:pPr marL="0" indent="0">
              <a:buNone/>
            </a:pPr>
            <a:r>
              <a:rPr lang="cs-CZ" sz="2600" b="1" i="1" dirty="0" smtClean="0"/>
              <a:t>nepokořuj trudy a útrapami,</a:t>
            </a:r>
          </a:p>
          <a:p>
            <a:pPr marL="0" indent="0">
              <a:buNone/>
            </a:pPr>
            <a:r>
              <a:rPr lang="cs-CZ" sz="2600" b="1" i="1" dirty="0" smtClean="0"/>
              <a:t>paní, mé srdce!</a:t>
            </a:r>
          </a:p>
          <a:p>
            <a:pPr marL="0" indent="0">
              <a:buNone/>
            </a:pPr>
            <a:endParaRPr lang="cs-CZ" sz="2600" b="1" i="1" dirty="0" smtClean="0"/>
          </a:p>
          <a:p>
            <a:pPr marL="0" indent="0">
              <a:buNone/>
            </a:pPr>
            <a:r>
              <a:rPr lang="cs-CZ" sz="2600" b="1" i="1" dirty="0" smtClean="0"/>
              <a:t>Sem přijď, jakos jindy už vyslyšela</a:t>
            </a:r>
          </a:p>
          <a:p>
            <a:pPr marL="0" indent="0">
              <a:buNone/>
            </a:pPr>
            <a:r>
              <a:rPr lang="cs-CZ" sz="2600" b="1" i="1" dirty="0" smtClean="0"/>
              <a:t>hlas mé prosby znějící k tobě z dálky,</a:t>
            </a:r>
          </a:p>
          <a:p>
            <a:pPr marL="0" indent="0">
              <a:buNone/>
            </a:pPr>
            <a:r>
              <a:rPr lang="cs-CZ" sz="2600" b="1" i="1" dirty="0" smtClean="0"/>
              <a:t>vystrojila zlatý svůj vůz a přišla z otcova domu.</a:t>
            </a:r>
          </a:p>
          <a:p>
            <a:pPr marL="0" indent="0">
              <a:buNone/>
            </a:pPr>
            <a:endParaRPr lang="cs-CZ" sz="2600" b="1" i="1" dirty="0" smtClean="0"/>
          </a:p>
          <a:p>
            <a:pPr marL="0" indent="0">
              <a:buNone/>
            </a:pPr>
            <a:r>
              <a:rPr lang="cs-CZ" sz="2600" b="1" i="1" dirty="0" smtClean="0"/>
              <a:t>Krásní, rychlí vezli tě opeřenci</a:t>
            </a:r>
          </a:p>
          <a:p>
            <a:pPr marL="0" indent="0">
              <a:buNone/>
            </a:pPr>
            <a:r>
              <a:rPr lang="cs-CZ" sz="2600" b="1" i="1" dirty="0" smtClean="0"/>
              <a:t>z nebe středem ovzduší zářivého,</a:t>
            </a:r>
          </a:p>
          <a:p>
            <a:pPr marL="0" indent="0">
              <a:buNone/>
            </a:pPr>
            <a:r>
              <a:rPr lang="cs-CZ" sz="2600" b="1" i="1" dirty="0" smtClean="0"/>
              <a:t>svými křídly víříce hbitě v letu</a:t>
            </a:r>
          </a:p>
          <a:p>
            <a:pPr marL="0" indent="0">
              <a:buNone/>
            </a:pPr>
            <a:r>
              <a:rPr lang="cs-CZ" sz="2600" b="1" i="1" dirty="0" smtClean="0"/>
              <a:t>nad černou zemí.</a:t>
            </a:r>
            <a:endParaRPr lang="cs-CZ" sz="2600" b="1" i="1" dirty="0"/>
          </a:p>
        </p:txBody>
      </p:sp>
      <p:sp>
        <p:nvSpPr>
          <p:cNvPr id="7" name="Obdélníkový popisek 6"/>
          <p:cNvSpPr/>
          <p:nvPr/>
        </p:nvSpPr>
        <p:spPr>
          <a:xfrm>
            <a:off x="395536" y="5661248"/>
            <a:ext cx="2808312" cy="1008112"/>
          </a:xfrm>
          <a:prstGeom prst="wedgeRectCallout">
            <a:avLst>
              <a:gd name="adj1" fmla="val 69545"/>
              <a:gd name="adj2" fmla="val 49784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/>
              <a:t>Jak vyznívá báseň? Jaké pocity má Sapfo</a:t>
            </a:r>
            <a:r>
              <a:rPr lang="cs-CZ" b="1" dirty="0"/>
              <a:t>?</a:t>
            </a:r>
          </a:p>
        </p:txBody>
      </p:sp>
      <p:sp>
        <p:nvSpPr>
          <p:cNvPr id="8" name="Obdélníkový popisek 7"/>
          <p:cNvSpPr/>
          <p:nvPr/>
        </p:nvSpPr>
        <p:spPr>
          <a:xfrm>
            <a:off x="611560" y="1196752"/>
            <a:ext cx="2232248" cy="648072"/>
          </a:xfrm>
          <a:prstGeom prst="wedgeRectCallout">
            <a:avLst>
              <a:gd name="adj1" fmla="val 67984"/>
              <a:gd name="adj2" fmla="val 17666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/>
              <a:t>Kdo je to Afrodita?</a:t>
            </a:r>
            <a:endParaRPr lang="cs-CZ" b="1" dirty="0"/>
          </a:p>
        </p:txBody>
      </p:sp>
    </p:spTree>
    <p:extLst>
      <p:ext uri="{BB962C8B-B14F-4D97-AF65-F5344CB8AC3E}">
        <p14:creationId xmlns="" xmlns:p14="http://schemas.microsoft.com/office/powerpoint/2010/main" val="67978337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Řešení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Afrodita je řecká bohyně lásky.</a:t>
            </a:r>
          </a:p>
          <a:p>
            <a:r>
              <a:rPr lang="cs-CZ" dirty="0" smtClean="0"/>
              <a:t>Báseň vyznívá smutně. Sapfo sužují starosti,         a proto žádá bohyni o pomoc.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98987781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Anakreon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7504" y="1412776"/>
            <a:ext cx="5040560" cy="482453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b="1" i="1" dirty="0" smtClean="0"/>
              <a:t>Nuž hola, číši, hochu!</a:t>
            </a:r>
          </a:p>
          <a:p>
            <a:pPr marL="0" indent="0">
              <a:buNone/>
            </a:pPr>
            <a:r>
              <a:rPr lang="cs-CZ" b="1" i="1" dirty="0" smtClean="0"/>
              <a:t>Sem s ní, bych dlouhým douškem</a:t>
            </a:r>
          </a:p>
          <a:p>
            <a:pPr marL="0" indent="0">
              <a:buNone/>
            </a:pPr>
            <a:r>
              <a:rPr lang="cs-CZ" b="1" i="1" dirty="0" smtClean="0"/>
              <a:t>se napil! Deset číšek</a:t>
            </a:r>
          </a:p>
          <a:p>
            <a:pPr marL="0" indent="0">
              <a:buNone/>
            </a:pPr>
            <a:r>
              <a:rPr lang="cs-CZ" b="1" i="1" dirty="0" smtClean="0"/>
              <a:t>vlij vody, pět jen vína:</a:t>
            </a:r>
          </a:p>
          <a:p>
            <a:pPr marL="0" indent="0">
              <a:buNone/>
            </a:pPr>
            <a:r>
              <a:rPr lang="cs-CZ" b="1" i="1" dirty="0" smtClean="0"/>
              <a:t>jak jindy – bez zpupnosti – </a:t>
            </a:r>
          </a:p>
          <a:p>
            <a:pPr marL="0" indent="0">
              <a:buNone/>
            </a:pPr>
            <a:r>
              <a:rPr lang="cs-CZ" b="1" i="1" u="sng" dirty="0" smtClean="0"/>
              <a:t>rej bakchický</a:t>
            </a:r>
            <a:r>
              <a:rPr lang="cs-CZ" b="1" i="1" dirty="0" smtClean="0"/>
              <a:t> chci slavit!</a:t>
            </a:r>
          </a:p>
          <a:p>
            <a:pPr marL="0" indent="0">
              <a:buNone/>
            </a:pPr>
            <a:endParaRPr lang="cs-CZ" b="1" i="1" dirty="0"/>
          </a:p>
          <a:p>
            <a:pPr marL="0" indent="0">
              <a:buNone/>
            </a:pPr>
            <a:r>
              <a:rPr lang="cs-CZ" b="1" i="1" dirty="0" smtClean="0"/>
              <a:t>Nuž, zanechme již pitky,</a:t>
            </a:r>
          </a:p>
          <a:p>
            <a:pPr marL="0" indent="0">
              <a:buNone/>
            </a:pPr>
            <a:r>
              <a:rPr lang="cs-CZ" b="1" i="1" dirty="0" smtClean="0"/>
              <a:t>kde řev a hluk se snoubí,</a:t>
            </a:r>
          </a:p>
          <a:p>
            <a:pPr marL="0" indent="0">
              <a:buNone/>
            </a:pPr>
            <a:r>
              <a:rPr lang="cs-CZ" b="1" i="1" dirty="0" smtClean="0"/>
              <a:t>jak </a:t>
            </a:r>
            <a:r>
              <a:rPr lang="cs-CZ" b="1" i="1" u="sng" dirty="0" smtClean="0"/>
              <a:t>Skythové</a:t>
            </a:r>
            <a:r>
              <a:rPr lang="cs-CZ" b="1" i="1" dirty="0" smtClean="0"/>
              <a:t> to činí:</a:t>
            </a:r>
          </a:p>
          <a:p>
            <a:pPr marL="0" indent="0">
              <a:buNone/>
            </a:pPr>
            <a:r>
              <a:rPr lang="cs-CZ" b="1" i="1" dirty="0" smtClean="0"/>
              <a:t>my vína upíjejme</a:t>
            </a:r>
          </a:p>
          <a:p>
            <a:pPr marL="0" indent="0">
              <a:buNone/>
            </a:pPr>
            <a:r>
              <a:rPr lang="cs-CZ" b="1" i="1" dirty="0" smtClean="0"/>
              <a:t>a pějme krásné písně?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1556792"/>
            <a:ext cx="3394472" cy="4525963"/>
          </a:xfrm>
        </p:spPr>
      </p:pic>
      <p:sp>
        <p:nvSpPr>
          <p:cNvPr id="6" name="Obdélníkový popisek 5"/>
          <p:cNvSpPr/>
          <p:nvPr/>
        </p:nvSpPr>
        <p:spPr>
          <a:xfrm>
            <a:off x="6084168" y="260648"/>
            <a:ext cx="2520280" cy="1152128"/>
          </a:xfrm>
          <a:prstGeom prst="wedgeRectCallou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/>
              <a:t>Jaké je téma básně?</a:t>
            </a:r>
            <a:endParaRPr lang="cs-CZ" b="1" dirty="0"/>
          </a:p>
        </p:txBody>
      </p:sp>
      <p:sp>
        <p:nvSpPr>
          <p:cNvPr id="4" name="Obdélníkový popisek 3"/>
          <p:cNvSpPr/>
          <p:nvPr/>
        </p:nvSpPr>
        <p:spPr>
          <a:xfrm>
            <a:off x="3995936" y="5561926"/>
            <a:ext cx="2520280" cy="792088"/>
          </a:xfrm>
          <a:prstGeom prst="wedgeRectCallout">
            <a:avLst>
              <a:gd name="adj1" fmla="val -82546"/>
              <a:gd name="adj2" fmla="val 35528"/>
            </a:avLst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/>
              <a:t>Vysvětli podtržená slova.</a:t>
            </a:r>
            <a:endParaRPr lang="cs-CZ" b="1" dirty="0"/>
          </a:p>
        </p:txBody>
      </p:sp>
    </p:spTree>
    <p:extLst>
      <p:ext uri="{BB962C8B-B14F-4D97-AF65-F5344CB8AC3E}">
        <p14:creationId xmlns="" xmlns:p14="http://schemas.microsoft.com/office/powerpoint/2010/main" val="100322029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949</Words>
  <Application>Microsoft Office PowerPoint</Application>
  <PresentationFormat>Předvádění na obrazovce (4:3)</PresentationFormat>
  <Paragraphs>145</Paragraphs>
  <Slides>18</Slides>
  <Notes>18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19" baseType="lpstr">
      <vt:lpstr>Motiv systému Office</vt:lpstr>
      <vt:lpstr>Řecká epika a lyrika archaického období</vt:lpstr>
      <vt:lpstr>Hesiodos</vt:lpstr>
      <vt:lpstr>Řešení</vt:lpstr>
      <vt:lpstr>Lyrika</vt:lpstr>
      <vt:lpstr>Sapfo</vt:lpstr>
      <vt:lpstr>Sapfo se svými žákyněmi</vt:lpstr>
      <vt:lpstr>Písně – modlitba k Afroditě</vt:lpstr>
      <vt:lpstr>Řešení</vt:lpstr>
      <vt:lpstr>Anakreon</vt:lpstr>
      <vt:lpstr>Řešení</vt:lpstr>
      <vt:lpstr>Anakreon</vt:lpstr>
      <vt:lpstr>Pindaros</vt:lpstr>
      <vt:lpstr>Žába a vůl</vt:lpstr>
      <vt:lpstr>Řešení</vt:lpstr>
      <vt:lpstr>Řešení</vt:lpstr>
      <vt:lpstr>Ezop</vt:lpstr>
      <vt:lpstr>Řešení</vt:lpstr>
      <vt:lpstr>Zdroje</vt:lpstr>
    </vt:vector>
  </TitlesOfParts>
  <Company>GJSZLIN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Svízelová, Martina</dc:creator>
  <cp:lastModifiedBy>jitulis</cp:lastModifiedBy>
  <cp:revision>26</cp:revision>
  <dcterms:created xsi:type="dcterms:W3CDTF">2013-05-28T12:05:01Z</dcterms:created>
  <dcterms:modified xsi:type="dcterms:W3CDTF">2013-12-10T06:14:23Z</dcterms:modified>
</cp:coreProperties>
</file>