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7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6DD64-94CB-4394-83F0-71409D8BD604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473011-4B57-4B2C-BCB0-83DC24B1ED39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09976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73011-4B57-4B2C-BCB0-83DC24B1ED39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C7229AA-B3A2-4047-895B-5F5C0881604A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10C12CF-0CA7-4CE7-AB69-904121B714A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Vznik řeckého divadla</a:t>
            </a:r>
            <a:endParaRPr lang="cs-CZ" sz="3600" b="1" dirty="0">
              <a:solidFill>
                <a:schemeClr val="tx2">
                  <a:satMod val="13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4" y="6072206"/>
            <a:ext cx="85709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Calibri" pitchFamily="34" charset="0"/>
              </a:rPr>
              <a:t>Gymn</a:t>
            </a:r>
            <a:r>
              <a:rPr lang="cs-CZ" sz="2400" b="1" dirty="0"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42702131"/>
              </p:ext>
            </p:extLst>
          </p:nvPr>
        </p:nvGraphicFramePr>
        <p:xfrm>
          <a:off x="571472" y="2285992"/>
          <a:ext cx="7700989" cy="347355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76191"/>
                <a:gridCol w="5224798"/>
              </a:tblGrid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Antika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28. 5. 2013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První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ročník </a:t>
                      </a:r>
                      <a:r>
                        <a:rPr lang="cs-CZ" dirty="0" smtClean="0">
                          <a:latin typeface="Calibri" pitchFamily="34" charset="0"/>
                        </a:rPr>
                        <a:t>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575664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Výklad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o vzniku řeckého divadla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1069091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>
                          <a:latin typeface="Calibri" pitchFamily="34" charset="0"/>
                        </a:rPr>
                        <a:t>Prezentaci je možné použít zejména jako výklad nebo první snímky k zopakování učiva o počátcích řeckého divadla. Obsahuje otázky a řešení.</a:t>
                      </a:r>
                      <a:endParaRPr lang="cs-CZ" dirty="0" smtClean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28951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3352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VY_32_INOVACE_16_CSVI04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42852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47035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Rozdělení tragédie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expozice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kolize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krize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peripetie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</a:rPr>
              <a:t>katastrofa</a:t>
            </a:r>
            <a:endParaRPr lang="cs-CZ" dirty="0">
              <a:latin typeface="Calibri" pitchFamily="34" charset="0"/>
            </a:endParaRPr>
          </a:p>
        </p:txBody>
      </p:sp>
      <p:pic>
        <p:nvPicPr>
          <p:cNvPr id="1026" name="Picture 2" descr="C:\Documents and Settings\svizelova\Local Settings\Temporary Internet Files\Content.IE5\0ZWBQH27\MC90002388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36912"/>
            <a:ext cx="3322622" cy="3468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6157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Komedie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Komedie vznikla z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comoi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, což byl hudební                          a taneční průvod o Dionýsových slavnostech.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Základní prvky:</a:t>
            </a:r>
          </a:p>
          <a:p>
            <a:pPr lvl="1"/>
            <a:r>
              <a:rPr lang="cs-CZ" dirty="0" smtClean="0">
                <a:latin typeface="Calibri" pitchFamily="34" charset="0"/>
                <a:cs typeface="Calibri" pitchFamily="34" charset="0"/>
              </a:rPr>
              <a:t>komika</a:t>
            </a:r>
          </a:p>
          <a:p>
            <a:pPr lvl="1"/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obrý konec</a:t>
            </a:r>
          </a:p>
          <a:p>
            <a:pPr lvl="1"/>
            <a:r>
              <a:rPr lang="cs-CZ" dirty="0">
                <a:latin typeface="Calibri" pitchFamily="34" charset="0"/>
                <a:cs typeface="Calibri" pitchFamily="34" charset="0"/>
              </a:rPr>
              <a:t>k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ritika nedostatků</a:t>
            </a:r>
          </a:p>
          <a:p>
            <a:pPr lvl="1"/>
            <a:r>
              <a:rPr lang="cs-CZ" dirty="0">
                <a:latin typeface="Calibri" pitchFamily="34" charset="0"/>
                <a:cs typeface="Calibri" pitchFamily="34" charset="0"/>
              </a:rPr>
              <a:t>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émata politická a soudobá</a:t>
            </a:r>
          </a:p>
          <a:p>
            <a:pPr lvl="1"/>
            <a:r>
              <a:rPr lang="cs-CZ" dirty="0">
                <a:latin typeface="Calibri" pitchFamily="34" charset="0"/>
                <a:cs typeface="Calibri" pitchFamily="34" charset="0"/>
              </a:rPr>
              <a:t>v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ulgární výrazy</a:t>
            </a:r>
          </a:p>
          <a:p>
            <a:pPr lvl="1"/>
            <a:r>
              <a:rPr lang="cs-CZ" dirty="0">
                <a:latin typeface="Calibri" pitchFamily="34" charset="0"/>
                <a:cs typeface="Calibri" pitchFamily="34" charset="0"/>
              </a:rPr>
              <a:t>v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ycpaná břicha a zadky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0" name="Picture 2" descr="C:\Documents and Settings\svizelova\Local Settings\Temporary Internet Files\Content.IE5\2TGVCZU9\MP900313887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148628"/>
            <a:ext cx="2577088" cy="328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282442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Zdroje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PROKOP, V. </a:t>
            </a:r>
            <a:r>
              <a:rPr lang="cs-CZ" i="1" dirty="0" smtClean="0">
                <a:latin typeface="Calibri" pitchFamily="34" charset="0"/>
                <a:cs typeface="Calibri" pitchFamily="34" charset="0"/>
              </a:rPr>
              <a:t>Dějiny literatury od starověku do počátku 19. století.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1.vyd. Sokolov: O.K. - Soft, 2003.</a:t>
            </a:r>
            <a:endParaRPr lang="cs-CZ" i="1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smtClean="0">
                <a:latin typeface="Calibri" pitchFamily="34" charset="0"/>
              </a:rPr>
              <a:t>Obrázky: Klipart </a:t>
            </a:r>
            <a:r>
              <a:rPr lang="cs-CZ" dirty="0" smtClean="0">
                <a:latin typeface="Calibri" pitchFamily="34" charset="0"/>
              </a:rPr>
              <a:t>Microsoft Office</a:t>
            </a:r>
          </a:p>
          <a:p>
            <a:r>
              <a:rPr lang="cs-CZ" dirty="0" smtClean="0">
                <a:latin typeface="Calibri" pitchFamily="34" charset="0"/>
              </a:rPr>
              <a:t>Obrázek divadla v Epidauru: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http://commons.wikimedia.org/wiki/File:GR-epidaur-theater.jpg</a:t>
            </a:r>
          </a:p>
          <a:p>
            <a:r>
              <a:rPr lang="cs-CZ" dirty="0" smtClean="0">
                <a:latin typeface="Calibri" pitchFamily="34" charset="0"/>
              </a:rPr>
              <a:t>Obrázek divadelní masky: </a:t>
            </a:r>
            <a:r>
              <a:rPr lang="cs-CZ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cs typeface="Calibri" pitchFamily="34" charset="0"/>
              </a:rPr>
              <a:t>http://cs.wikipedia.org/wiki/Soubor:Trag%C3%B6dienmaske_Grossgriechenland_Slg_Ebn%C3%B6ther.jpg</a:t>
            </a: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85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Attické období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Jak časově vymezujeme attické období?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Svůj název nese podle kulturního centra, kterým byla </a:t>
            </a:r>
            <a:r>
              <a:rPr lang="cs-CZ" dirty="0" err="1" smtClean="0">
                <a:latin typeface="Calibri" pitchFamily="34" charset="0"/>
                <a:cs typeface="Calibri" pitchFamily="34" charset="0"/>
              </a:rPr>
              <a:t>Attika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Které největší město podle mapky patří do této oblasti?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3645024"/>
            <a:ext cx="2540579" cy="259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072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Attické období - řešení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Attické období neboli klasické  zahrnuje dobu                5.–4. stol. př. n. l.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Kulturním střediskem byla oblast Attiky s městem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thény.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V této době došlo k největšímu rozvoji dramatu.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983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Divadlo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Jak se nazývá řecké divadlo (stavba)? A jak vypadá?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Jaké přednosti měly tyto stavby s ohledem na diváky?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037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43050"/>
            <a:ext cx="9144000" cy="37719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Divadlo - řešení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928934"/>
            <a:ext cx="6777317" cy="290369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Amfiteátr je kamenná stavba, s polokruhovým hledištěm, které je tvořeno vzestupnými řadami sedadel.</a:t>
            </a:r>
          </a:p>
          <a:p>
            <a:pPr marL="514350" indent="-514350">
              <a:buFont typeface="+mj-lt"/>
              <a:buAutoNum type="arabicPeriod"/>
            </a:pPr>
            <a:r>
              <a:rPr lang="cs-CZ" sz="30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Divadla měla výbornou akustiku. Z jeviště divadla v Epidauru je i dnes slyšet pouhé zašeptání až do posledních řad.</a:t>
            </a:r>
          </a:p>
          <a:p>
            <a:pPr marL="514350" indent="-514350">
              <a:buFont typeface="+mj-lt"/>
              <a:buAutoNum type="arabicPeriod"/>
            </a:pPr>
            <a:endParaRPr lang="cs-CZ" b="1" dirty="0"/>
          </a:p>
          <a:p>
            <a:pPr marL="514350" indent="-514350">
              <a:buFont typeface="+mj-lt"/>
              <a:buAutoNum type="arabicPeriod"/>
            </a:pPr>
            <a:endParaRPr lang="cs-CZ" b="1" dirty="0" smtClean="0"/>
          </a:p>
          <a:p>
            <a:pPr marL="0" indent="0">
              <a:buNone/>
            </a:pPr>
            <a:r>
              <a:rPr lang="cs-CZ" sz="1800" b="1" dirty="0" smtClean="0">
                <a:latin typeface="Calibri" pitchFamily="34" charset="0"/>
                <a:cs typeface="Calibri" pitchFamily="34" charset="0"/>
              </a:rPr>
              <a:t>http://commons.wikimedia.org/wiki/File:GR-epidaur-theater.jpg</a:t>
            </a:r>
            <a:endParaRPr lang="cs-CZ" sz="18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685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31670" y="0"/>
            <a:ext cx="528066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atin typeface="Calibri" pitchFamily="34" charset="0"/>
                <a:cs typeface="Calibri" pitchFamily="34" charset="0"/>
              </a:rPr>
              <a:t>Herci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92488"/>
          </a:xfrm>
        </p:spPr>
        <p:txBody>
          <a:bodyPr>
            <a:normAutofit lnSpcReduction="10000"/>
          </a:bodyPr>
          <a:lstStyle/>
          <a:p>
            <a:r>
              <a:rPr lang="cs-CZ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Jeden herec zastával většinou více rolí. Mnohdy hrál                          i samotný dramatik.</a:t>
            </a:r>
          </a:p>
          <a:p>
            <a:r>
              <a:rPr lang="cs-CZ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Zpívali, tančili, vedli dialog.</a:t>
            </a:r>
          </a:p>
          <a:p>
            <a:r>
              <a:rPr lang="cs-CZ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Hráli jenom muži, a to i ženské role. Později vystupovaly na jevišti i ženy, ale to jenom prodejné.</a:t>
            </a:r>
          </a:p>
          <a:p>
            <a:r>
              <a:rPr lang="cs-CZ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Používaly se masky. (Pro roli starce měli sedm masek, např. chlípný stařec, vychytralý, dobrotivý… Existovala i maska pro pravou a falešnou pannu.)</a:t>
            </a:r>
          </a:p>
          <a:p>
            <a:r>
              <a:rPr lang="cs-CZ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Herci chodili po jevišti na vysokých podpatcích (klínech), aby byli lépe vidět. </a:t>
            </a:r>
          </a:p>
          <a:p>
            <a:r>
              <a:rPr lang="cs-CZ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http://cs.wikipedia.org/wiki/Soubor:Trag%C3%B6dienmaske_Grossgriechenland_Slg_Ebn%C3%B6ther.jpg</a:t>
            </a:r>
            <a:endParaRPr lang="cs-CZ" sz="14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273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Tragédie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Řecké slovo tragóidiá znamená zpěv kozlů.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Jednalo se o muže v převlečení za kozly, kteří zpívali             a tančili na oslavách boha Dionýsa.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Píseň k oslavě boha se nazývá dithyrambos.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Na Dionýsovu počest se konaly každý rok čtyři slavnosti a právě na jedné z nich bylo poprvé uvedeno drama. 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Později se soutěžilo v dramatické tvorbě. Byla to prestižní záležitost. Můžeme to připodobnit k udílení cen </a:t>
            </a:r>
            <a:r>
              <a:rPr lang="cs-CZ" dirty="0">
                <a:latin typeface="Calibri" pitchFamily="34" charset="0"/>
                <a:cs typeface="Calibri" pitchFamily="34" charset="0"/>
              </a:rPr>
              <a:t>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hálie. Rozdíl je v tom, že tehdejší autor byl zároveň režisérem, scénografem i hercem.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válný popisek 3"/>
          <p:cNvSpPr/>
          <p:nvPr/>
        </p:nvSpPr>
        <p:spPr>
          <a:xfrm>
            <a:off x="6156176" y="116632"/>
            <a:ext cx="2880320" cy="172819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  <a:cs typeface="Calibri" pitchFamily="34" charset="0"/>
              </a:rPr>
              <a:t>Dionýsos je bohem plodnosti, vína              a  nespoutaného veselí.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272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prvky tragédie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Tragédie zpracovávala historické                                                           a mytologické náměty. Dramata čerpala                                                z příběhů o Mykénách a Thébách.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Dodržovala se jednota místa, času a děje podle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ristotelova spisu – Poetika.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Důležitou roli hrál sbor. Vedl dialog s hercem.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Tragédie je založena na konfliktu.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aoblený obdélníkový popisek 3"/>
          <p:cNvSpPr/>
          <p:nvPr/>
        </p:nvSpPr>
        <p:spPr>
          <a:xfrm>
            <a:off x="6732240" y="1905810"/>
            <a:ext cx="2016224" cy="1440160"/>
          </a:xfrm>
          <a:prstGeom prst="wedgeRoundRectCallo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  <a:cs typeface="Calibri" pitchFamily="34" charset="0"/>
              </a:rPr>
              <a:t>Znáš nějakou řeckou báji?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Zaoblený obdélníkový popisek 4"/>
          <p:cNvSpPr/>
          <p:nvPr/>
        </p:nvSpPr>
        <p:spPr>
          <a:xfrm>
            <a:off x="6948264" y="5085184"/>
            <a:ext cx="1800200" cy="1296144"/>
          </a:xfrm>
          <a:prstGeom prst="wedgeRoundRect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  <a:cs typeface="Calibri" pitchFamily="34" charset="0"/>
              </a:rPr>
              <a:t>Co je to konflikt?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77422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Řešení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Calibri" pitchFamily="34" charset="0"/>
                <a:cs typeface="Calibri" pitchFamily="34" charset="0"/>
              </a:rPr>
              <a:t>Ř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ecké báje – kouzelnice Medea, Iason                    </a:t>
            </a:r>
          </a:p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  a Argonauti, Herkules, Prometheus.</a:t>
            </a:r>
          </a:p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Konflikt – rozepře, spor člověka s bohy nebo morálkou.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930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125</TotalTime>
  <Words>578</Words>
  <Application>Microsoft Office PowerPoint</Application>
  <PresentationFormat>Předvádění na obrazovce (4:3)</PresentationFormat>
  <Paragraphs>90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Austin</vt:lpstr>
      <vt:lpstr>Vznik řeckého divadla</vt:lpstr>
      <vt:lpstr>Attické období</vt:lpstr>
      <vt:lpstr>Attické období - řešení</vt:lpstr>
      <vt:lpstr>Divadlo</vt:lpstr>
      <vt:lpstr>Divadlo - řešení</vt:lpstr>
      <vt:lpstr>Herci</vt:lpstr>
      <vt:lpstr>Tragédie</vt:lpstr>
      <vt:lpstr>Základní prvky tragédie</vt:lpstr>
      <vt:lpstr>Řešení</vt:lpstr>
      <vt:lpstr>Rozdělení tragédie</vt:lpstr>
      <vt:lpstr>Komedie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Attickí období</dc:title>
  <dc:creator>Svízelová, Martina</dc:creator>
  <cp:lastModifiedBy>jitulis</cp:lastModifiedBy>
  <cp:revision>22</cp:revision>
  <dcterms:created xsi:type="dcterms:W3CDTF">2013-04-26T06:21:17Z</dcterms:created>
  <dcterms:modified xsi:type="dcterms:W3CDTF">2013-12-10T06:15:06Z</dcterms:modified>
</cp:coreProperties>
</file>