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8" r:id="rId2"/>
    <p:sldId id="260" r:id="rId3"/>
    <p:sldId id="257" r:id="rId4"/>
    <p:sldId id="258" r:id="rId5"/>
    <p:sldId id="259" r:id="rId6"/>
    <p:sldId id="272" r:id="rId7"/>
    <p:sldId id="263" r:id="rId8"/>
    <p:sldId id="270" r:id="rId9"/>
    <p:sldId id="269" r:id="rId10"/>
    <p:sldId id="267" r:id="rId11"/>
    <p:sldId id="264" r:id="rId12"/>
    <p:sldId id="273" r:id="rId13"/>
    <p:sldId id="266" r:id="rId14"/>
    <p:sldId id="26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3BDC1-1EFD-42FE-BE89-7F48A272CD22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8DAAD-D1CC-4043-9FED-A69A95A3A72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4955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77DA85-2AC0-445F-8786-A72D6B5E1759}" type="slidenum">
              <a:rPr lang="cs-CZ" smtClean="0"/>
              <a:pPr/>
              <a:t>1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14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8DAAD-D1CC-4043-9FED-A69A95A3A724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2701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4749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149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4301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010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0866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2805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1156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0436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3644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44063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C94A3-D85D-4B7F-8B28-E3615E93F55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196BD-4E5B-499E-81AA-62B4F2ECDD6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608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Atlas_Typhoeus_Prometheus.pdf?uselang=cs" TargetMode="External"/><Relationship Id="rId7" Type="http://schemas.openxmlformats.org/officeDocument/2006/relationships/hyperlink" Target="http://www.wikipedia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The_Genealogy_of_Orestes.jpg?uselang=cs" TargetMode="External"/><Relationship Id="rId5" Type="http://schemas.openxmlformats.org/officeDocument/2006/relationships/hyperlink" Target="http://commons.wikimedia.org/wiki/File:Singer_Sargent,_John_-_Orestes_Pursued_by_the_Furies_-_1921.jpg?uselang=cs" TargetMode="External"/><Relationship Id="rId4" Type="http://schemas.openxmlformats.org/officeDocument/2006/relationships/hyperlink" Target="http://cs.wikipedia.org/wiki/Soubor:MaskeAgamemnon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Soubor:MaskeAgamemnon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2030" y="1556792"/>
            <a:ext cx="8229600" cy="5760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600" dirty="0" smtClean="0">
                <a:latin typeface="Calibri" pitchFamily="34" charset="0"/>
              </a:rPr>
              <a:t>Aischylos</a:t>
            </a:r>
            <a:endParaRPr lang="cs-CZ" sz="3600" dirty="0">
              <a:latin typeface="Calibri" pitchFamily="34" charset="0"/>
            </a:endParaRPr>
          </a:p>
        </p:txBody>
      </p:sp>
      <p:sp>
        <p:nvSpPr>
          <p:cNvPr id="3075" name="Podnadpis 9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358775" y="6000769"/>
            <a:ext cx="8426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7438850"/>
              </p:ext>
            </p:extLst>
          </p:nvPr>
        </p:nvGraphicFramePr>
        <p:xfrm>
          <a:off x="728663" y="249237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Antika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30. 5. 2013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 ročník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Aischylova</a:t>
                      </a:r>
                      <a:r>
                        <a:rPr lang="cs-CZ" baseline="0" dirty="0" smtClean="0"/>
                        <a:t> dramatická tvorba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listy prezentace. Mají podobu výkladu a průběžně jsou doplněny otázkami. Snímek č. 11 obsahuje ukázku z Aischylovy</a:t>
                      </a:r>
                      <a:r>
                        <a:rPr lang="cs-CZ" baseline="0" dirty="0" smtClean="0"/>
                        <a:t> tragédie.</a:t>
                      </a:r>
                      <a:r>
                        <a:rPr lang="cs-CZ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Martina Svízelová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VY_32_INOVACE_16_CSVI05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0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78576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80000"/>
    </mc:Choice>
    <mc:Fallback>
      <p:transition spd="slow" advTm="180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Rodokmen Oresta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1700808"/>
            <a:ext cx="7704856" cy="4392488"/>
          </a:xfrm>
        </p:spPr>
      </p:pic>
    </p:spTree>
    <p:extLst>
      <p:ext uri="{BB962C8B-B14F-4D97-AF65-F5344CB8AC3E}">
        <p14:creationId xmlns:p14="http://schemas.microsoft.com/office/powerpoint/2010/main" xmlns="" val="26416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Orestes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s-CZ" b="1" dirty="0" smtClean="0"/>
              <a:t>A byla vinna – či snad nebyla?</a:t>
            </a:r>
          </a:p>
          <a:p>
            <a:pPr marL="0" indent="0" algn="ctr">
              <a:buNone/>
            </a:pPr>
            <a:r>
              <a:rPr lang="cs-CZ" b="1" dirty="0" smtClean="0"/>
              <a:t>Ten plášť je svědkem, o nějž otřela </a:t>
            </a:r>
          </a:p>
          <a:p>
            <a:pPr marL="0" indent="0" algn="ctr">
              <a:buNone/>
            </a:pPr>
            <a:r>
              <a:rPr lang="cs-CZ" b="1" dirty="0"/>
              <a:t>m</a:t>
            </a:r>
            <a:r>
              <a:rPr lang="cs-CZ" b="1" dirty="0" smtClean="0"/>
              <a:t>eč Aigistův!</a:t>
            </a:r>
          </a:p>
          <a:p>
            <a:pPr marL="0" indent="0" algn="ctr">
              <a:buNone/>
            </a:pPr>
            <a:r>
              <a:rPr lang="cs-CZ" b="1" dirty="0" smtClean="0"/>
              <a:t>A skvrny krve a snad také čas jsou příčinou,</a:t>
            </a:r>
          </a:p>
          <a:p>
            <a:pPr marL="0" indent="0" algn="ctr">
              <a:buNone/>
            </a:pPr>
            <a:r>
              <a:rPr lang="cs-CZ" b="1" dirty="0" smtClean="0"/>
              <a:t>že na tolika místech setřen je</a:t>
            </a:r>
          </a:p>
          <a:p>
            <a:pPr marL="0" indent="0" algn="ctr">
              <a:buNone/>
            </a:pPr>
            <a:r>
              <a:rPr lang="cs-CZ" b="1" dirty="0" smtClean="0"/>
              <a:t>nach pláště tkaného. Teď ještě byl jsem rád,</a:t>
            </a:r>
          </a:p>
          <a:p>
            <a:pPr marL="0" indent="0" algn="ctr">
              <a:buNone/>
            </a:pPr>
            <a:r>
              <a:rPr lang="cs-CZ" b="1" dirty="0" smtClean="0"/>
              <a:t>že čin jsem vykonal –</a:t>
            </a:r>
          </a:p>
          <a:p>
            <a:pPr marL="0" indent="0" algn="ctr">
              <a:buNone/>
            </a:pPr>
            <a:r>
              <a:rPr lang="cs-CZ" b="1" dirty="0" smtClean="0"/>
              <a:t>… A náhle chtěl bych plakat</a:t>
            </a:r>
          </a:p>
          <a:p>
            <a:pPr marL="0" indent="0" algn="ctr">
              <a:buNone/>
            </a:pPr>
            <a:r>
              <a:rPr lang="cs-CZ" b="1" dirty="0" smtClean="0"/>
              <a:t>i pro svůj čin, i pro svou všecku bídu</a:t>
            </a:r>
          </a:p>
          <a:p>
            <a:pPr marL="0" indent="0" algn="ctr">
              <a:buNone/>
            </a:pPr>
            <a:r>
              <a:rPr lang="cs-CZ" b="1" dirty="0" smtClean="0"/>
              <a:t>a pro celý náš rod. Tím smutným vítězstvím</a:t>
            </a:r>
          </a:p>
          <a:p>
            <a:pPr marL="0" indent="0" algn="ctr">
              <a:buNone/>
            </a:pPr>
            <a:r>
              <a:rPr lang="cs-CZ" b="1" dirty="0" smtClean="0"/>
              <a:t>jsem poskvrnil jen sebe.</a:t>
            </a:r>
            <a:endParaRPr lang="cs-CZ" b="1" dirty="0"/>
          </a:p>
        </p:txBody>
      </p:sp>
      <p:sp>
        <p:nvSpPr>
          <p:cNvPr id="4" name="Oválný popisek 3"/>
          <p:cNvSpPr/>
          <p:nvPr/>
        </p:nvSpPr>
        <p:spPr>
          <a:xfrm>
            <a:off x="7164288" y="116632"/>
            <a:ext cx="1979712" cy="1512168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Co trápí Oresta?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1021313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285860"/>
            <a:ext cx="8643998" cy="507209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Orestes pomstil po letech smrt svého otce Agamemnona, kterého po návratu z Troje zavraždila manželka Klytaimaetra a její milenec.</a:t>
            </a:r>
          </a:p>
          <a:p>
            <a:r>
              <a:rPr lang="cs-CZ" dirty="0" smtClean="0"/>
              <a:t>Později Orestes propadá výčitkám svědomí. Jednak se dostal do sporu s povinností a hrůznou vraždou, jednak osvobodil lid od tyrana, ale sebe při tom poskvrnil.</a:t>
            </a:r>
          </a:p>
          <a:p>
            <a:r>
              <a:rPr lang="cs-CZ" dirty="0" smtClean="0"/>
              <a:t>Orestes odchází pronásledován bohyněmi pomsty. Bohyně Athéna zřizuje v Athénách soud, na kterém rozhodnou lidé v Orestův prospěch a osvobodí jej.</a:t>
            </a:r>
          </a:p>
          <a:p>
            <a:r>
              <a:rPr lang="cs-CZ" dirty="0" smtClean="0"/>
              <a:t>Aischylos Orestův čin schvaluje a chápe hrdinu jako nástroj bohů.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0"/>
            <a:ext cx="8501122" cy="908720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Orestes pronásledován Eryniemi (Líticemi), bohyněmi pomsty</a:t>
            </a:r>
            <a:endParaRPr lang="cs-CZ" sz="3600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980728"/>
            <a:ext cx="7704856" cy="5760640"/>
          </a:xfrm>
        </p:spPr>
      </p:pic>
    </p:spTree>
    <p:extLst>
      <p:ext uri="{BB962C8B-B14F-4D97-AF65-F5344CB8AC3E}">
        <p14:creationId xmlns:p14="http://schemas.microsoft.com/office/powerpoint/2010/main" xmlns="" val="477408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Prometheus:</a:t>
            </a:r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commons.wikimedia.org/wiki/File:Atlas_Typhoeus_Prometheus.pdf?uselang=cs</a:t>
            </a:r>
            <a:endParaRPr lang="cs-CZ" dirty="0" smtClean="0"/>
          </a:p>
          <a:p>
            <a:r>
              <a:rPr lang="cs-CZ" dirty="0" smtClean="0"/>
              <a:t>Agamemnon:</a:t>
            </a:r>
          </a:p>
          <a:p>
            <a:pPr marL="0" indent="0">
              <a:buNone/>
            </a:pPr>
            <a:r>
              <a:rPr lang="cs-CZ" dirty="0" smtClean="0">
                <a:hlinkClick r:id="rId4"/>
              </a:rPr>
              <a:t>http</a:t>
            </a:r>
            <a:r>
              <a:rPr lang="cs-CZ" dirty="0">
                <a:hlinkClick r:id="rId4"/>
              </a:rPr>
              <a:t>://cs.wikipedia.org/wiki/Soubor:MaskeAgamemnon.JPG</a:t>
            </a:r>
            <a:endParaRPr lang="cs-CZ" dirty="0"/>
          </a:p>
          <a:p>
            <a:r>
              <a:rPr lang="cs-CZ" dirty="0" smtClean="0"/>
              <a:t>Orestes</a:t>
            </a:r>
            <a:r>
              <a:rPr lang="cs-CZ" dirty="0"/>
              <a:t>: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://commons.wikimedia.org/wiki/File:Singer_Sargent,_John_-_Orestes_Pursued_by_the_Furies_-_</a:t>
            </a:r>
            <a:r>
              <a:rPr lang="cs-CZ" dirty="0" smtClean="0">
                <a:hlinkClick r:id="rId5"/>
              </a:rPr>
              <a:t>1921.jpg?uselang=cs</a:t>
            </a:r>
            <a:endParaRPr lang="cs-CZ" dirty="0" smtClean="0"/>
          </a:p>
          <a:p>
            <a:r>
              <a:rPr lang="cs-CZ" dirty="0" smtClean="0"/>
              <a:t>Rodokmen:</a:t>
            </a:r>
          </a:p>
          <a:p>
            <a:pPr marL="0" indent="0">
              <a:buNone/>
            </a:pPr>
            <a:r>
              <a:rPr lang="cs-CZ" dirty="0" smtClean="0">
                <a:hlinkClick r:id="rId6"/>
              </a:rPr>
              <a:t>http</a:t>
            </a:r>
            <a:r>
              <a:rPr lang="cs-CZ" dirty="0">
                <a:hlinkClick r:id="rId6"/>
              </a:rPr>
              <a:t>://</a:t>
            </a:r>
            <a:r>
              <a:rPr lang="cs-CZ" dirty="0" smtClean="0">
                <a:hlinkClick r:id="rId6"/>
              </a:rPr>
              <a:t>commons.wikimedia.org/wiki/File:The_Genealogy_of_Orestes.jpg?uselang=cs</a:t>
            </a:r>
            <a:endParaRPr lang="cs-CZ" dirty="0" smtClean="0"/>
          </a:p>
          <a:p>
            <a:r>
              <a:rPr lang="cs-CZ" dirty="0" smtClean="0"/>
              <a:t>Lítice:</a:t>
            </a:r>
          </a:p>
          <a:p>
            <a:pPr marL="0" indent="0">
              <a:buNone/>
            </a:pPr>
            <a:r>
              <a:rPr lang="cs-CZ" dirty="0" smtClean="0">
                <a:hlinkClick r:id="rId7"/>
              </a:rPr>
              <a:t>http</a:t>
            </a:r>
            <a:r>
              <a:rPr lang="cs-CZ" dirty="0">
                <a:hlinkClick r:id="rId7"/>
              </a:rPr>
              <a:t>://commons.wikimedia.org/wiki/File:Singer_Sargent,_John</a:t>
            </a:r>
            <a:r>
              <a:rPr lang="cs-CZ" dirty="0" smtClean="0">
                <a:hlinkClick r:id="rId7"/>
              </a:rPr>
              <a:t>_- _</a:t>
            </a:r>
            <a:r>
              <a:rPr lang="cs-CZ" dirty="0">
                <a:hlinkClick r:id="rId7"/>
              </a:rPr>
              <a:t>Orestes_Pursued_by_the_Furies_-_</a:t>
            </a:r>
            <a:r>
              <a:rPr lang="cs-CZ" dirty="0" smtClean="0">
                <a:hlinkClick r:id="rId7"/>
              </a:rPr>
              <a:t>1921.jpg?uselang=cs</a:t>
            </a:r>
            <a:endParaRPr lang="cs-CZ" dirty="0" smtClean="0"/>
          </a:p>
          <a:p>
            <a:r>
              <a:rPr lang="cs-CZ" dirty="0" smtClean="0"/>
              <a:t>MARTINKOVÁ, V. </a:t>
            </a:r>
            <a:r>
              <a:rPr lang="cs-CZ" i="1" dirty="0" smtClean="0"/>
              <a:t>Čítanka 1</a:t>
            </a:r>
            <a:r>
              <a:rPr lang="cs-CZ" dirty="0" smtClean="0"/>
              <a:t>. 1. vyd. Praha: Trizonia</a:t>
            </a:r>
            <a:r>
              <a:rPr lang="cs-CZ" dirty="0"/>
              <a:t>,</a:t>
            </a:r>
            <a:r>
              <a:rPr lang="cs-CZ" dirty="0" smtClean="0"/>
              <a:t> 1991. str. 40. ISBN 80-9000953-9-9.</a:t>
            </a:r>
          </a:p>
          <a:p>
            <a:r>
              <a:rPr lang="cs-CZ" dirty="0" smtClean="0"/>
              <a:t>CANFORA, L. </a:t>
            </a:r>
            <a:r>
              <a:rPr lang="cs-CZ" i="1" dirty="0" smtClean="0"/>
              <a:t>Dějiny řecké literatury</a:t>
            </a:r>
            <a:r>
              <a:rPr lang="cs-CZ" dirty="0" smtClean="0"/>
              <a:t>. Praha: KLP, 2001. ISBN 80-85917-69-6.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862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Aischylos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19867" y="1196752"/>
            <a:ext cx="5143500" cy="57778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r>
              <a:rPr lang="cs-CZ" sz="2400" dirty="0" smtClean="0"/>
              <a:t>http://commons.wikimedia.org/wiki/File:Archeologico_firenze,_bronzi_della_Meloria,_eschilo.JPG?uselang=cs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733177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Aischylos 525–456 př. n. 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 představitel řecké tragédie</a:t>
            </a:r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1331640" y="2492896"/>
            <a:ext cx="5400600" cy="2664296"/>
          </a:xfrm>
          <a:prstGeom prst="wedgeRoundRect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/>
              <a:t>KOLIK HER AUTOR NAPSAL?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170727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Aischylos napsal 70–90 dramat.</a:t>
            </a:r>
          </a:p>
          <a:p>
            <a:r>
              <a:rPr lang="cs-CZ" dirty="0" smtClean="0"/>
              <a:t>Dochovalo se 7 her.</a:t>
            </a:r>
          </a:p>
          <a:p>
            <a:r>
              <a:rPr lang="cs-CZ" dirty="0" smtClean="0"/>
              <a:t>První jeho dramata byla jednoduchá.</a:t>
            </a:r>
          </a:p>
          <a:p>
            <a:r>
              <a:rPr lang="cs-CZ" dirty="0" smtClean="0"/>
              <a:t>Slávu získal až ve čtyřiceti </a:t>
            </a:r>
            <a:r>
              <a:rPr lang="cs-CZ" dirty="0" smtClean="0"/>
              <a:t>letech.</a:t>
            </a:r>
            <a:endParaRPr lang="cs-CZ" dirty="0" smtClean="0"/>
          </a:p>
          <a:p>
            <a:r>
              <a:rPr lang="cs-CZ" dirty="0" smtClean="0"/>
              <a:t>Několikrát se stal vítězem dramatické soutěže.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4379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Aischylovo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cs-CZ" dirty="0" smtClean="0"/>
              <a:t>Peršané</a:t>
            </a:r>
          </a:p>
          <a:p>
            <a:r>
              <a:rPr lang="cs-CZ" dirty="0" smtClean="0"/>
              <a:t>Prosebnice</a:t>
            </a:r>
          </a:p>
          <a:p>
            <a:r>
              <a:rPr lang="cs-CZ" dirty="0" smtClean="0"/>
              <a:t>Sedm proti Thébám</a:t>
            </a:r>
          </a:p>
          <a:p>
            <a:r>
              <a:rPr lang="cs-CZ" dirty="0" smtClean="0"/>
              <a:t>Upoutaný Prometheus</a:t>
            </a:r>
          </a:p>
          <a:p>
            <a:r>
              <a:rPr lang="cs-CZ" u="sng" dirty="0" smtClean="0"/>
              <a:t>Oresteia</a:t>
            </a:r>
            <a:endParaRPr lang="cs-CZ" u="sng" dirty="0"/>
          </a:p>
        </p:txBody>
      </p:sp>
      <p:sp>
        <p:nvSpPr>
          <p:cNvPr id="4" name="Zaoblený obdélník 3"/>
          <p:cNvSpPr/>
          <p:nvPr/>
        </p:nvSpPr>
        <p:spPr>
          <a:xfrm>
            <a:off x="2699792" y="4005064"/>
            <a:ext cx="5976664" cy="259228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Autor užívá ve svých hrách bohaté dekorace a různých divadelních efektů. Zavedl druhého herce. Neustále je přítomna boží vůle. Všechny jmenované hry kromě jedné čerpají námět z mytologie, hra Peršané zobrazuje řecko-perské války, kterých se sám Aischylos účastnil. </a:t>
            </a:r>
            <a:endParaRPr lang="cs-CZ" sz="2400" dirty="0"/>
          </a:p>
        </p:txBody>
      </p:sp>
      <p:sp>
        <p:nvSpPr>
          <p:cNvPr id="5" name="Zaoblený obdélníkový popisek 4"/>
          <p:cNvSpPr/>
          <p:nvPr/>
        </p:nvSpPr>
        <p:spPr>
          <a:xfrm>
            <a:off x="5076056" y="1268760"/>
            <a:ext cx="2736304" cy="1224136"/>
          </a:xfrm>
          <a:prstGeom prst="wedgeRoundRectCallout">
            <a:avLst>
              <a:gd name="adj1" fmla="val -55500"/>
              <a:gd name="adj2" fmla="val 109273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Kdo to byl Prometheus?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5787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Prometheus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786314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Je považován za stvořitele člověka. Přes Diův zákaz přinesl lidem oheň, byl potrestán a přikován na horu Kavkaz, kam každý den přilétal orel a kloval mu játra, která vždy dorostla. Osvobodil jej hrdina Herakles. Prometheus musí stále nosit prsten s kamenem    z Kavkazu jako symbol pouta.</a:t>
            </a:r>
          </a:p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3504" y="1714488"/>
            <a:ext cx="3786214" cy="44291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Oresteia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Jediná dochovaná trilogie (</a:t>
            </a:r>
            <a:r>
              <a:rPr lang="cs-CZ" i="1" dirty="0" smtClean="0"/>
              <a:t>Agamemnon</a:t>
            </a:r>
            <a:r>
              <a:rPr lang="cs-CZ" dirty="0"/>
              <a:t>, </a:t>
            </a:r>
            <a:r>
              <a:rPr lang="cs-CZ" i="1" dirty="0"/>
              <a:t>Oběť na hrobě</a:t>
            </a:r>
            <a:r>
              <a:rPr lang="cs-CZ" dirty="0"/>
              <a:t>, </a:t>
            </a:r>
            <a:r>
              <a:rPr lang="cs-CZ" i="1" dirty="0"/>
              <a:t>Usmířené </a:t>
            </a:r>
            <a:r>
              <a:rPr lang="cs-CZ" i="1" dirty="0" smtClean="0"/>
              <a:t>Lítice)</a:t>
            </a:r>
            <a:endParaRPr lang="cs-CZ" dirty="0" smtClean="0"/>
          </a:p>
          <a:p>
            <a:r>
              <a:rPr lang="cs-CZ" dirty="0" smtClean="0"/>
              <a:t>Postavy: manželé Klytaimestra a Agamemnon, syn Orestes, dcera Elektra, matčin milenec Aigisthos </a:t>
            </a:r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4499992" y="4077072"/>
            <a:ext cx="3816424" cy="2160240"/>
          </a:xfrm>
          <a:prstGeom prst="wedgeRoundRect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O jaký okruh bájí se jedná? Nápověda: jsou dva – mykénský a thébský. Vzpomeňte si na Iliadu.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702827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Oresteia - děj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Klytaimestra zavraždila svého muže Agamemnona. Jejich syn Orestes na pokyn boha Apollona matku zabije a utíká se skrýt pod božskou ochranu. Spor o Orestovu vinu má rozřešit bohyně Athéna, ta však postoupí rozhodnutí nové soudní instituci. A Orestes je soudem osvobozen.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3571869" y="4857760"/>
            <a:ext cx="5582618" cy="1714512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/>
              <a:t>V Homérově Iliadě také vystupoval Agamemnon. Pokud si dobře pamatujete, byl to mykénský král, tudíž se </a:t>
            </a:r>
            <a:r>
              <a:rPr lang="cs-CZ" sz="2400" dirty="0" smtClean="0"/>
              <a:t>jedná o </a:t>
            </a:r>
            <a:r>
              <a:rPr lang="cs-CZ" sz="2400" dirty="0"/>
              <a:t>mykénský okruh </a:t>
            </a:r>
            <a:r>
              <a:rPr lang="cs-CZ" sz="2400" dirty="0" smtClean="0"/>
              <a:t>bájí.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57667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77347" y="332656"/>
            <a:ext cx="6789306" cy="6525344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Agamemnon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cs.wikipedia.org/wiki/Soubor:MaskeAgamemnon.JPG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posmrtná maska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8713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639</Words>
  <Application>Microsoft Office PowerPoint</Application>
  <PresentationFormat>Předvádění na obrazovce (4:3)</PresentationFormat>
  <Paragraphs>107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Aischylos</vt:lpstr>
      <vt:lpstr>Aischylos</vt:lpstr>
      <vt:lpstr>Aischylos 525–456 př. n. l.</vt:lpstr>
      <vt:lpstr>Řešení</vt:lpstr>
      <vt:lpstr>Aischylovo dílo</vt:lpstr>
      <vt:lpstr>Prometheus</vt:lpstr>
      <vt:lpstr>Oresteia</vt:lpstr>
      <vt:lpstr>Oresteia - děj</vt:lpstr>
      <vt:lpstr>Agamemnon</vt:lpstr>
      <vt:lpstr>Rodokmen Oresta</vt:lpstr>
      <vt:lpstr>Orestes</vt:lpstr>
      <vt:lpstr>Řešení</vt:lpstr>
      <vt:lpstr>Orestes pronásledován Eryniemi (Líticemi), bohyněmi pomsty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19</cp:revision>
  <dcterms:created xsi:type="dcterms:W3CDTF">2013-05-09T08:10:12Z</dcterms:created>
  <dcterms:modified xsi:type="dcterms:W3CDTF">2013-12-10T06:15:53Z</dcterms:modified>
</cp:coreProperties>
</file>