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7" r:id="rId2"/>
    <p:sldId id="257" r:id="rId3"/>
    <p:sldId id="259" r:id="rId4"/>
    <p:sldId id="260" r:id="rId5"/>
    <p:sldId id="261" r:id="rId6"/>
    <p:sldId id="263" r:id="rId7"/>
    <p:sldId id="264" r:id="rId8"/>
    <p:sldId id="268" r:id="rId9"/>
    <p:sldId id="262" r:id="rId10"/>
    <p:sldId id="265" r:id="rId11"/>
    <p:sldId id="266" r:id="rId12"/>
    <p:sldId id="25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06" autoAdjust="0"/>
    <p:restoredTop sz="94660"/>
  </p:normalViewPr>
  <p:slideViewPr>
    <p:cSldViewPr>
      <p:cViewPr>
        <p:scale>
          <a:sx n="86" d="100"/>
          <a:sy n="86" d="100"/>
        </p:scale>
        <p:origin x="-696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35684-505C-4B03-96A9-185978DAAE6E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E508FA-1B31-4B22-8250-58027E3D1A5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397898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6F95D2-67DF-483D-9DEC-40219591D4C4}" type="slidenum">
              <a:rPr lang="cs-CZ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508FA-1B31-4B22-8250-58027E3D1A58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508FA-1B31-4B22-8250-58027E3D1A58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508FA-1B31-4B22-8250-58027E3D1A58}" type="slidenum">
              <a:rPr lang="cs-CZ" smtClean="0"/>
              <a:pPr/>
              <a:t>12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508FA-1B31-4B22-8250-58027E3D1A58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508FA-1B31-4B22-8250-58027E3D1A58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508FA-1B31-4B22-8250-58027E3D1A58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508FA-1B31-4B22-8250-58027E3D1A58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508FA-1B31-4B22-8250-58027E3D1A58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508FA-1B31-4B22-8250-58027E3D1A58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508FA-1B31-4B22-8250-58027E3D1A58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E508FA-1B31-4B22-8250-58027E3D1A58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FE6F-88C7-44C5-869F-3111F15244B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6941-3DFD-4800-AE0E-3FE73CD77F3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07901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FE6F-88C7-44C5-869F-3111F15244B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6941-3DFD-4800-AE0E-3FE73CD77F3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031957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FE6F-88C7-44C5-869F-3111F15244B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6941-3DFD-4800-AE0E-3FE73CD77F3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702277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FE6F-88C7-44C5-869F-3111F15244B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6941-3DFD-4800-AE0E-3FE73CD77F3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595892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FE6F-88C7-44C5-869F-3111F15244B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6941-3DFD-4800-AE0E-3FE73CD77F3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992492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FE6F-88C7-44C5-869F-3111F15244B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6941-3DFD-4800-AE0E-3FE73CD77F3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008456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FE6F-88C7-44C5-869F-3111F15244B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6941-3DFD-4800-AE0E-3FE73CD77F3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51919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FE6F-88C7-44C5-869F-3111F15244B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6941-3DFD-4800-AE0E-3FE73CD77F3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25550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FE6F-88C7-44C5-869F-3111F15244B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6941-3DFD-4800-AE0E-3FE73CD77F3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416380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FE6F-88C7-44C5-869F-3111F15244B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6941-3DFD-4800-AE0E-3FE73CD77F3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005063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FE6F-88C7-44C5-869F-3111F15244B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6941-3DFD-4800-AE0E-3FE73CD77F3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461739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FE6F-88C7-44C5-869F-3111F15244BF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E6941-3DFD-4800-AE0E-3FE73CD77F3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911216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 smtClean="0">
                <a:solidFill>
                  <a:schemeClr val="tx2">
                    <a:satMod val="130000"/>
                  </a:schemeClr>
                </a:solidFill>
              </a:rPr>
              <a:t>Aristofanes</a:t>
            </a:r>
            <a:endParaRPr lang="cs-CZ" sz="36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196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Gymn</a:t>
            </a:r>
            <a:r>
              <a:rPr lang="cs-CZ" sz="2400" dirty="0">
                <a:solidFill>
                  <a:schemeClr val="bg1"/>
                </a:solidFill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728663" y="2492375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+mn-lt"/>
                        </a:rPr>
                        <a:t>Antika</a:t>
                      </a:r>
                      <a:endParaRPr lang="cs-CZ" b="0" dirty="0">
                        <a:latin typeface="+mn-lt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12. 6. 2013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+mn-lt"/>
                        </a:rPr>
                        <a:t>První</a:t>
                      </a:r>
                      <a:r>
                        <a:rPr lang="cs-CZ" baseline="0" dirty="0" smtClean="0">
                          <a:latin typeface="+mn-lt"/>
                        </a:rPr>
                        <a:t> ročník středních škol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Seznámení</a:t>
                      </a:r>
                      <a:r>
                        <a:rPr lang="cs-CZ" baseline="0" dirty="0" smtClean="0">
                          <a:latin typeface="+mn-lt"/>
                        </a:rPr>
                        <a:t> s nejvýznamnějším představitelem řecké komedie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>
                          <a:latin typeface="+mn-lt"/>
                        </a:rPr>
                        <a:t>Výklad učiva o Aristofanovi doplněný o </a:t>
                      </a:r>
                      <a:r>
                        <a:rPr lang="cs-CZ" baseline="0" dirty="0" smtClean="0">
                          <a:latin typeface="+mn-lt"/>
                        </a:rPr>
                        <a:t>otázky, po </a:t>
                      </a:r>
                      <a:r>
                        <a:rPr lang="cs-CZ" baseline="0" dirty="0" smtClean="0">
                          <a:latin typeface="+mn-lt"/>
                        </a:rPr>
                        <a:t>kterých hned následuje řešení.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Mgr. Martina</a:t>
                      </a:r>
                      <a:r>
                        <a:rPr lang="cs-CZ" baseline="0" dirty="0" smtClean="0">
                          <a:latin typeface="+mn-lt"/>
                        </a:rPr>
                        <a:t> Svízelová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+mn-lt"/>
                        </a:rPr>
                        <a:t>VY_32_INOVACE_16_CSVI07</a:t>
                      </a:r>
                      <a:endParaRPr lang="cs-CZ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2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14290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Ptákoviny - ukázka</a:t>
            </a:r>
            <a:endParaRPr lang="cs-CZ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idx="1"/>
          </p:nvPr>
        </p:nvSpPr>
        <p:spPr>
          <a:xfrm>
            <a:off x="457200" y="1214423"/>
            <a:ext cx="4040188" cy="500066"/>
          </a:xfrm>
        </p:spPr>
        <p:txBody>
          <a:bodyPr/>
          <a:lstStyle/>
          <a:p>
            <a:r>
              <a:rPr lang="cs-CZ" dirty="0" smtClean="0"/>
              <a:t>Dějství první</a:t>
            </a:r>
            <a:endParaRPr lang="cs-CZ" dirty="0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285720" y="1785926"/>
            <a:ext cx="4211668" cy="471490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u="sng" dirty="0" smtClean="0"/>
              <a:t>Doufalion:</a:t>
            </a:r>
            <a:r>
              <a:rPr lang="cs-CZ" dirty="0" smtClean="0"/>
              <a:t> </a:t>
            </a:r>
          </a:p>
          <a:p>
            <a:pPr>
              <a:buNone/>
            </a:pPr>
            <a:r>
              <a:rPr lang="cs-CZ" dirty="0" smtClean="0"/>
              <a:t>To byl blesk Diův, hrozivější </a:t>
            </a:r>
          </a:p>
          <a:p>
            <a:pPr>
              <a:buNone/>
            </a:pPr>
            <a:r>
              <a:rPr lang="cs-CZ" dirty="0" smtClean="0"/>
              <a:t>kovu!</a:t>
            </a:r>
          </a:p>
          <a:p>
            <a:pPr>
              <a:buNone/>
            </a:pPr>
            <a:r>
              <a:rPr lang="cs-CZ" u="sng" dirty="0" smtClean="0"/>
              <a:t>Primabrachos:</a:t>
            </a:r>
          </a:p>
          <a:p>
            <a:pPr>
              <a:buNone/>
            </a:pPr>
            <a:r>
              <a:rPr lang="cs-CZ" dirty="0" smtClean="0"/>
              <a:t>Střela vzduch-země, nový </a:t>
            </a:r>
          </a:p>
          <a:p>
            <a:pPr>
              <a:buNone/>
            </a:pPr>
            <a:r>
              <a:rPr lang="cs-CZ" dirty="0" smtClean="0"/>
              <a:t>prototyp.</a:t>
            </a:r>
          </a:p>
          <a:p>
            <a:pPr>
              <a:buNone/>
            </a:pPr>
            <a:r>
              <a:rPr lang="cs-CZ" u="sng" dirty="0" smtClean="0"/>
              <a:t>Doufalion:</a:t>
            </a:r>
          </a:p>
          <a:p>
            <a:pPr>
              <a:buNone/>
            </a:pPr>
            <a:r>
              <a:rPr lang="cs-CZ" dirty="0" smtClean="0"/>
              <a:t>Aby z mý starý neudělal vdovu-</a:t>
            </a:r>
          </a:p>
          <a:p>
            <a:pPr>
              <a:buNone/>
            </a:pPr>
            <a:r>
              <a:rPr lang="cs-CZ" dirty="0" smtClean="0"/>
              <a:t>to by byl od něj věru špatný </a:t>
            </a:r>
          </a:p>
          <a:p>
            <a:pPr>
              <a:buNone/>
            </a:pPr>
            <a:r>
              <a:rPr lang="cs-CZ" dirty="0" smtClean="0"/>
              <a:t>vtip!</a:t>
            </a:r>
          </a:p>
          <a:p>
            <a:pPr>
              <a:buNone/>
            </a:pPr>
            <a:r>
              <a:rPr lang="cs-CZ" dirty="0" smtClean="0"/>
              <a:t>[…]</a:t>
            </a:r>
          </a:p>
          <a:p>
            <a:pPr>
              <a:buNone/>
            </a:pPr>
            <a:r>
              <a:rPr lang="cs-CZ" u="sng" dirty="0" smtClean="0"/>
              <a:t>Sup:</a:t>
            </a:r>
          </a:p>
          <a:p>
            <a:pPr>
              <a:buNone/>
            </a:pPr>
            <a:r>
              <a:rPr lang="cs-CZ" dirty="0" smtClean="0"/>
              <a:t>Ktož jsú ptačí bojovníci, ke mně!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3"/>
          </p:nvPr>
        </p:nvSpPr>
        <p:spPr>
          <a:xfrm>
            <a:off x="4645025" y="1214421"/>
            <a:ext cx="4041775" cy="500067"/>
          </a:xfrm>
        </p:spPr>
        <p:txBody>
          <a:bodyPr>
            <a:normAutofit/>
          </a:bodyPr>
          <a:lstStyle/>
          <a:p>
            <a:r>
              <a:rPr lang="cs-CZ" dirty="0" smtClean="0"/>
              <a:t>Dějství druhé</a:t>
            </a:r>
            <a:endParaRPr lang="cs-CZ" dirty="0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5025" y="1857364"/>
            <a:ext cx="4041775" cy="4268799"/>
          </a:xfrm>
        </p:spPr>
        <p:txBody>
          <a:bodyPr/>
          <a:lstStyle/>
          <a:p>
            <a:pPr>
              <a:buNone/>
            </a:pPr>
            <a:r>
              <a:rPr lang="cs-CZ" u="sng" dirty="0" smtClean="0"/>
              <a:t>Slepice:</a:t>
            </a:r>
          </a:p>
          <a:p>
            <a:pPr>
              <a:buNone/>
            </a:pPr>
            <a:r>
              <a:rPr lang="cs-CZ" dirty="0" smtClean="0"/>
              <a:t>Koko-kolegyně! Koko-kogito - </a:t>
            </a:r>
          </a:p>
          <a:p>
            <a:pPr>
              <a:buNone/>
            </a:pPr>
            <a:r>
              <a:rPr lang="cs-CZ" dirty="0" smtClean="0"/>
              <a:t>ergo sum. Skoko-koncujte                 </a:t>
            </a:r>
          </a:p>
          <a:p>
            <a:pPr>
              <a:buNone/>
            </a:pPr>
            <a:r>
              <a:rPr lang="cs-CZ" dirty="0" smtClean="0"/>
              <a:t>s kohoutím kořistnictvím!                </a:t>
            </a:r>
          </a:p>
          <a:p>
            <a:pPr>
              <a:buNone/>
            </a:pPr>
            <a:r>
              <a:rPr lang="cs-CZ" dirty="0" smtClean="0"/>
              <a:t>S kohoutím konzervativismem!</a:t>
            </a:r>
          </a:p>
          <a:p>
            <a:pPr>
              <a:buNone/>
            </a:pPr>
            <a:r>
              <a:rPr lang="cs-CZ" dirty="0" smtClean="0"/>
              <a:t>S kohoutím kolonialismem!               </a:t>
            </a:r>
          </a:p>
          <a:p>
            <a:pPr>
              <a:buNone/>
            </a:pPr>
            <a:r>
              <a:rPr lang="cs-CZ" dirty="0" smtClean="0"/>
              <a:t>S kohoutím koko-</a:t>
            </a:r>
          </a:p>
          <a:p>
            <a:pPr>
              <a:buNone/>
            </a:pPr>
            <a:r>
              <a:rPr lang="cs-CZ" dirty="0" smtClean="0"/>
              <a:t>kosmopolismem-.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14" name="Oválný popisek 13"/>
          <p:cNvSpPr/>
          <p:nvPr/>
        </p:nvSpPr>
        <p:spPr>
          <a:xfrm>
            <a:off x="6858016" y="357166"/>
            <a:ext cx="2285984" cy="1428760"/>
          </a:xfrm>
          <a:prstGeom prst="wedgeEllipseCallout">
            <a:avLst>
              <a:gd name="adj1" fmla="val -51256"/>
              <a:gd name="adj2" fmla="val 6700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Najdeme zde autorovy narážky na jiný kontext?</a:t>
            </a:r>
            <a:endParaRPr lang="cs-CZ" b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itulis\AppData\Local\Microsoft\Windows\Temporary Internet Files\Content.IE5\QIYY10F3\MC900444971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07280" y="142852"/>
            <a:ext cx="4236720" cy="6715148"/>
          </a:xfrm>
          <a:prstGeom prst="rect">
            <a:avLst/>
          </a:prstGeom>
          <a:noFill/>
        </p:spPr>
      </p:pic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29510" cy="1143000"/>
          </a:xfrm>
        </p:spPr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Například slovy </a:t>
            </a:r>
            <a:r>
              <a:rPr lang="cs-CZ" i="1" dirty="0" smtClean="0"/>
              <a:t>Ktož jsú…</a:t>
            </a:r>
            <a:r>
              <a:rPr lang="cs-CZ" b="1" i="1" dirty="0" smtClean="0"/>
              <a:t> </a:t>
            </a:r>
            <a:r>
              <a:rPr lang="cs-CZ" dirty="0" smtClean="0"/>
              <a:t>odkazuje na husitskou bojovou píseň.</a:t>
            </a:r>
          </a:p>
          <a:p>
            <a:r>
              <a:rPr lang="cs-CZ" dirty="0" smtClean="0"/>
              <a:t>Další například: </a:t>
            </a:r>
            <a:r>
              <a:rPr lang="cs-CZ" i="1" dirty="0" smtClean="0"/>
              <a:t>Kogito ergo sum </a:t>
            </a:r>
            <a:r>
              <a:rPr lang="cs-CZ" dirty="0" smtClean="0"/>
              <a:t>je výrok osvícence René Descarta. Ze zobáku slepice zní výsměšně.</a:t>
            </a:r>
            <a:endParaRPr lang="cs-CZ" i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929222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Aristofanes:</a:t>
            </a:r>
          </a:p>
          <a:p>
            <a:pPr>
              <a:buNone/>
            </a:pPr>
            <a:r>
              <a:rPr lang="cs-CZ" dirty="0" smtClean="0"/>
              <a:t>http://commons.wikimedia.org/wiki/File:Aristof</a:t>
            </a:r>
          </a:p>
          <a:p>
            <a:pPr>
              <a:buNone/>
            </a:pPr>
            <a:r>
              <a:rPr lang="cs-CZ" dirty="0" smtClean="0"/>
              <a:t>anes.jpg?uselang=cs</a:t>
            </a:r>
          </a:p>
          <a:p>
            <a:r>
              <a:rPr lang="cs-CZ" dirty="0" smtClean="0"/>
              <a:t>Lysistrate:</a:t>
            </a:r>
          </a:p>
          <a:p>
            <a:pPr>
              <a:buNone/>
            </a:pPr>
            <a:r>
              <a:rPr lang="cs-CZ" dirty="0" smtClean="0"/>
              <a:t>http://www.trocadero.com/1sirlancelot/items/1175006/catph</a:t>
            </a:r>
          </a:p>
          <a:p>
            <a:pPr>
              <a:buNone/>
            </a:pPr>
            <a:r>
              <a:rPr lang="cs-CZ" dirty="0" smtClean="0"/>
              <a:t>oto.jpg</a:t>
            </a:r>
          </a:p>
          <a:p>
            <a:r>
              <a:rPr lang="cs-CZ" dirty="0" smtClean="0"/>
              <a:t>Cinesia et Mirhinne:</a:t>
            </a:r>
          </a:p>
          <a:p>
            <a:pPr>
              <a:buNone/>
            </a:pPr>
            <a:r>
              <a:rPr lang="cs-CZ" dirty="0" smtClean="0"/>
              <a:t>http://ih.constantcontact.com/fs002/1103783269549/img/46.</a:t>
            </a:r>
          </a:p>
          <a:p>
            <a:pPr>
              <a:buNone/>
            </a:pPr>
            <a:r>
              <a:rPr lang="cs-CZ" dirty="0" smtClean="0"/>
              <a:t>jpg?a=1108687447062</a:t>
            </a:r>
          </a:p>
          <a:p>
            <a:r>
              <a:rPr lang="cs-CZ" dirty="0" smtClean="0"/>
              <a:t>Jiří Žáček:</a:t>
            </a:r>
          </a:p>
          <a:p>
            <a:pPr>
              <a:buNone/>
            </a:pPr>
            <a:r>
              <a:rPr lang="cs-CZ" dirty="0" smtClean="0"/>
              <a:t>http://cs.wikipedia.org/wiki/Soubor:Ji%C5%99%</a:t>
            </a:r>
          </a:p>
          <a:p>
            <a:pPr>
              <a:buNone/>
            </a:pPr>
            <a:r>
              <a:rPr lang="cs-CZ" dirty="0" smtClean="0"/>
              <a:t>C3%AD_%C5%BD%C3%A1%C4%8Dek_2011.jpg </a:t>
            </a:r>
          </a:p>
          <a:p>
            <a:r>
              <a:rPr lang="cs-CZ" dirty="0" smtClean="0"/>
              <a:t>CANFORA, L. </a:t>
            </a:r>
            <a:r>
              <a:rPr lang="cs-CZ" i="1" dirty="0" smtClean="0"/>
              <a:t>Dějiny řecké literatury</a:t>
            </a:r>
            <a:r>
              <a:rPr lang="cs-CZ" dirty="0" smtClean="0"/>
              <a:t>. Praha: KLP, 2001. ISBN 80-85917-69-6.</a:t>
            </a:r>
          </a:p>
          <a:p>
            <a:r>
              <a:rPr lang="cs-CZ" dirty="0" smtClean="0">
                <a:latin typeface="Calibri" pitchFamily="34" charset="0"/>
              </a:rPr>
              <a:t>Obrázky: Klipart Microsoft Office</a:t>
            </a:r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72190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cs-CZ" dirty="0" smtClean="0"/>
              <a:t>Aristofanes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28" y="1357298"/>
            <a:ext cx="6072230" cy="5286412"/>
          </a:xfrm>
        </p:spPr>
      </p:pic>
    </p:spTree>
    <p:extLst>
      <p:ext uri="{BB962C8B-B14F-4D97-AF65-F5344CB8AC3E}">
        <p14:creationId xmlns="" xmlns:p14="http://schemas.microsoft.com/office/powerpoint/2010/main" val="210678068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Aristofanes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445-388 př. n. l.</a:t>
            </a:r>
          </a:p>
          <a:p>
            <a:r>
              <a:rPr lang="cs-CZ" dirty="0" smtClean="0"/>
              <a:t>Je považován za nejslavnějšího autora komedií.</a:t>
            </a:r>
          </a:p>
          <a:p>
            <a:r>
              <a:rPr lang="cs-CZ" dirty="0" smtClean="0"/>
              <a:t>Patřil mezi vážené athénské občany.</a:t>
            </a:r>
          </a:p>
          <a:p>
            <a:r>
              <a:rPr lang="cs-CZ" dirty="0" smtClean="0"/>
              <a:t>O životě tohoto autora příliš nevíme.</a:t>
            </a:r>
          </a:p>
          <a:p>
            <a:r>
              <a:rPr lang="cs-CZ" dirty="0" smtClean="0"/>
              <a:t>Zúčastnil se bitvy u Delia.</a:t>
            </a:r>
          </a:p>
          <a:p>
            <a:endParaRPr lang="cs-CZ" dirty="0"/>
          </a:p>
        </p:txBody>
      </p:sp>
      <p:sp>
        <p:nvSpPr>
          <p:cNvPr id="5" name="Vodorovný svitek 4"/>
          <p:cNvSpPr/>
          <p:nvPr/>
        </p:nvSpPr>
        <p:spPr>
          <a:xfrm>
            <a:off x="6215074" y="0"/>
            <a:ext cx="2928926" cy="2285992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Do kterého období řecké literatury řadíme autora?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60455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Dílo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Dramatik patří do attického neboli klasického                 období řecké literatury.</a:t>
            </a:r>
          </a:p>
          <a:p>
            <a:r>
              <a:rPr lang="cs-CZ" dirty="0" smtClean="0"/>
              <a:t>Aristofanes napsal kolem 40 komedií, dochovalo se 11.</a:t>
            </a:r>
          </a:p>
          <a:p>
            <a:r>
              <a:rPr lang="cs-CZ" dirty="0" smtClean="0"/>
              <a:t>Zaměřuje se na dobovou politiku, náboženství a kulturu.</a:t>
            </a:r>
          </a:p>
          <a:p>
            <a:r>
              <a:rPr lang="cs-CZ" dirty="0" smtClean="0"/>
              <a:t>Nespravedlivě kritizuje ve svých hrách Sokrata (Oblaka)                      a Euripida (Žáby). </a:t>
            </a:r>
          </a:p>
          <a:p>
            <a:r>
              <a:rPr lang="cs-CZ" dirty="0" smtClean="0"/>
              <a:t>Byl výborným pozorovatelem lidí. Měl bohatou fantazii               a uměl nekompromisně kritizovat nešvary a intriky.</a:t>
            </a:r>
          </a:p>
          <a:p>
            <a:r>
              <a:rPr lang="cs-CZ" dirty="0" smtClean="0"/>
              <a:t>Často se jeho hry jmenují podle oblečení sboru. Například Žáby, Vosy, Ptáci…</a:t>
            </a:r>
          </a:p>
          <a:p>
            <a:r>
              <a:rPr lang="cs-CZ" dirty="0" smtClean="0"/>
              <a:t>Jeho díla ovlivnila evropskou politickou satiru                         a německou klasickou literaturu.</a:t>
            </a:r>
            <a:endParaRPr lang="cs-CZ" dirty="0"/>
          </a:p>
        </p:txBody>
      </p:sp>
      <p:sp>
        <p:nvSpPr>
          <p:cNvPr id="4" name="Svislý svitek 3"/>
          <p:cNvSpPr/>
          <p:nvPr/>
        </p:nvSpPr>
        <p:spPr>
          <a:xfrm>
            <a:off x="6572264" y="32145"/>
            <a:ext cx="2637768" cy="2088232"/>
          </a:xfrm>
          <a:prstGeom prst="verticalScroll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/>
              <a:t>Kdo to byl Sokrates                           a Euripides</a:t>
            </a:r>
            <a:r>
              <a:rPr lang="cs-CZ" sz="2000" b="1" dirty="0"/>
              <a:t>?</a:t>
            </a:r>
          </a:p>
        </p:txBody>
      </p:sp>
      <p:sp>
        <p:nvSpPr>
          <p:cNvPr id="5" name="Obdélník 4"/>
          <p:cNvSpPr/>
          <p:nvPr/>
        </p:nvSpPr>
        <p:spPr>
          <a:xfrm>
            <a:off x="5929322" y="5786454"/>
            <a:ext cx="2857520" cy="9286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/>
              <a:t>Sokrates byl filozof, Euripides byl autor tragédií.</a:t>
            </a:r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140765674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                      Lysistrate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Hlavní postavou komedie                                           je Lysistrate, která usiluje o mír. Aby toho dosáhla, domluví se s ostatními athénskými ženami, že před muži utečou a budou jim odpírat tělesné potěšení do té doby, než přestanou válčit. Hra má šťastný konec. Poté,co se muži dozvědí, že vzpoura zachvátila celé Řecko, přistoupí na přání žen.</a:t>
            </a:r>
            <a:endParaRPr lang="cs-CZ" dirty="0"/>
          </a:p>
        </p:txBody>
      </p:sp>
      <p:sp>
        <p:nvSpPr>
          <p:cNvPr id="4" name="Vodorovný svitek 3"/>
          <p:cNvSpPr/>
          <p:nvPr/>
        </p:nvSpPr>
        <p:spPr>
          <a:xfrm>
            <a:off x="5643570" y="-285776"/>
            <a:ext cx="3500430" cy="2786082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Hra vznikla v roce 411 př. n. l., kdy se </a:t>
            </a:r>
            <a:r>
              <a:rPr lang="cs-CZ" dirty="0"/>
              <a:t>A</a:t>
            </a:r>
            <a:r>
              <a:rPr lang="cs-CZ" dirty="0" smtClean="0"/>
              <a:t>thény ocitly                          v nelehké situaci. V sicilské výpravě byly poraženy, padlo mnoho významných bojovníků. </a:t>
            </a:r>
            <a:endParaRPr lang="cs-CZ" dirty="0"/>
          </a:p>
        </p:txBody>
      </p:sp>
      <p:sp>
        <p:nvSpPr>
          <p:cNvPr id="6" name="Vodorovný svitek 5"/>
          <p:cNvSpPr/>
          <p:nvPr/>
        </p:nvSpPr>
        <p:spPr>
          <a:xfrm>
            <a:off x="4714876" y="5643578"/>
            <a:ext cx="4176464" cy="1413916"/>
          </a:xfrm>
          <a:prstGeom prst="horizont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 smtClean="0"/>
              <a:t>Aristofanes nabízí jedno z řešení, jak nastolit mír po dlouhém období bojů.</a:t>
            </a:r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5230370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Lysistrate - ukázka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cs-CZ" sz="5600" dirty="0" smtClean="0"/>
              <a:t>LYSISTRATE</a:t>
            </a:r>
          </a:p>
          <a:p>
            <a:pPr>
              <a:buNone/>
            </a:pPr>
            <a:r>
              <a:rPr lang="cs-CZ" sz="5600" dirty="0" smtClean="0"/>
              <a:t>Tak? - A myslíš, Athéňany že-nebudu napadat? </a:t>
            </a:r>
          </a:p>
          <a:p>
            <a:pPr>
              <a:buNone/>
            </a:pPr>
            <a:r>
              <a:rPr lang="cs-CZ" sz="5600" dirty="0" smtClean="0"/>
              <a:t>Už nevíte, jak sem přišlo spartské vojsko, </a:t>
            </a:r>
          </a:p>
          <a:p>
            <a:pPr>
              <a:buNone/>
            </a:pPr>
            <a:r>
              <a:rPr lang="cs-CZ" sz="5600" dirty="0" smtClean="0"/>
              <a:t>když jste žili v otroctví, a pobilo tu </a:t>
            </a:r>
          </a:p>
          <a:p>
            <a:pPr>
              <a:buNone/>
            </a:pPr>
            <a:r>
              <a:rPr lang="cs-CZ" sz="5600" dirty="0" smtClean="0"/>
              <a:t>cizí tlupy, všecky ty, co táhli tenkrát </a:t>
            </a:r>
          </a:p>
          <a:p>
            <a:pPr>
              <a:buNone/>
            </a:pPr>
            <a:r>
              <a:rPr lang="cs-CZ" sz="5600" dirty="0" smtClean="0"/>
              <a:t>s Hippiem za jeden provaz? </a:t>
            </a:r>
          </a:p>
          <a:p>
            <a:pPr>
              <a:buNone/>
            </a:pPr>
            <a:r>
              <a:rPr lang="cs-CZ" sz="5600" dirty="0" smtClean="0"/>
              <a:t>Sparta byla jediná, jež pomohla vám, </a:t>
            </a:r>
          </a:p>
          <a:p>
            <a:pPr>
              <a:buNone/>
            </a:pPr>
            <a:r>
              <a:rPr lang="cs-CZ" sz="5600" dirty="0" smtClean="0"/>
              <a:t>spasila vás, vrátila vám svobodný šat </a:t>
            </a:r>
          </a:p>
          <a:p>
            <a:pPr>
              <a:buNone/>
            </a:pPr>
            <a:r>
              <a:rPr lang="cs-CZ" sz="5600" dirty="0" smtClean="0"/>
              <a:t>místo kajdy otrocké! </a:t>
            </a:r>
          </a:p>
          <a:p>
            <a:pPr>
              <a:buNone/>
            </a:pPr>
            <a:endParaRPr lang="cs-CZ" sz="5600" dirty="0" smtClean="0"/>
          </a:p>
          <a:p>
            <a:pPr>
              <a:buNone/>
            </a:pPr>
            <a:r>
              <a:rPr lang="cs-CZ" sz="5600" dirty="0" smtClean="0"/>
              <a:t>LAKÓŇAN </a:t>
            </a:r>
          </a:p>
          <a:p>
            <a:pPr>
              <a:buNone/>
            </a:pPr>
            <a:r>
              <a:rPr lang="cs-CZ" sz="5600" dirty="0" smtClean="0"/>
              <a:t>Já neviděl jsem rozkošnější ženu! </a:t>
            </a:r>
          </a:p>
          <a:p>
            <a:pPr>
              <a:buNone/>
            </a:pPr>
            <a:endParaRPr lang="cs-CZ" sz="5600" dirty="0" smtClean="0"/>
          </a:p>
          <a:p>
            <a:pPr>
              <a:buNone/>
            </a:pPr>
            <a:r>
              <a:rPr lang="cs-CZ" sz="5600" dirty="0" smtClean="0"/>
              <a:t>ATHÉŇAN </a:t>
            </a:r>
          </a:p>
          <a:p>
            <a:pPr>
              <a:buNone/>
            </a:pPr>
            <a:r>
              <a:rPr lang="cs-CZ" sz="5600" dirty="0" smtClean="0"/>
              <a:t>A jaká prsíčka má půvabná! </a:t>
            </a:r>
          </a:p>
          <a:p>
            <a:pPr>
              <a:buNone/>
            </a:pPr>
            <a:endParaRPr lang="cs-CZ" sz="5600" dirty="0" smtClean="0"/>
          </a:p>
          <a:p>
            <a:pPr>
              <a:buNone/>
            </a:pPr>
            <a:r>
              <a:rPr lang="cs-CZ" sz="5600" dirty="0" smtClean="0"/>
              <a:t>LYSISTRATE </a:t>
            </a:r>
          </a:p>
          <a:p>
            <a:pPr>
              <a:buNone/>
            </a:pPr>
            <a:r>
              <a:rPr lang="cs-CZ" sz="5600" dirty="0" smtClean="0"/>
              <a:t>Nu, když jste si tak zavázáni </a:t>
            </a:r>
          </a:p>
          <a:p>
            <a:pPr>
              <a:buNone/>
            </a:pPr>
            <a:r>
              <a:rPr lang="cs-CZ" sz="5600" dirty="0" smtClean="0"/>
              <a:t>navzájem, proč bojujete, proč</a:t>
            </a:r>
          </a:p>
          <a:p>
            <a:pPr>
              <a:buNone/>
            </a:pPr>
            <a:r>
              <a:rPr lang="cs-CZ" sz="5600" dirty="0" smtClean="0"/>
              <a:t>se rvete? Smíříte se? Co vám brání? Nu tak, chlapi!</a:t>
            </a:r>
          </a:p>
          <a:p>
            <a:pPr>
              <a:buNone/>
            </a:pPr>
            <a:endParaRPr lang="cs-CZ" sz="5600" dirty="0"/>
          </a:p>
        </p:txBody>
      </p:sp>
      <p:sp>
        <p:nvSpPr>
          <p:cNvPr id="4" name="Zaoblený obdélníkový popisek 3"/>
          <p:cNvSpPr/>
          <p:nvPr/>
        </p:nvSpPr>
        <p:spPr>
          <a:xfrm>
            <a:off x="6429388" y="785794"/>
            <a:ext cx="2286016" cy="1357322"/>
          </a:xfrm>
          <a:prstGeom prst="wedgeRoundRectCallout">
            <a:avLst>
              <a:gd name="adj1" fmla="val -98579"/>
              <a:gd name="adj2" fmla="val 58705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Jaká je promluva Lysistrate?</a:t>
            </a:r>
            <a:endParaRPr lang="cs-CZ" dirty="0"/>
          </a:p>
        </p:txBody>
      </p:sp>
      <p:sp>
        <p:nvSpPr>
          <p:cNvPr id="5" name="Zaoblený obdélníkový popisek 4"/>
          <p:cNvSpPr/>
          <p:nvPr/>
        </p:nvSpPr>
        <p:spPr>
          <a:xfrm>
            <a:off x="4929190" y="4000504"/>
            <a:ext cx="3786214" cy="1500198"/>
          </a:xfrm>
          <a:prstGeom prst="wedgeRoundRectCallout">
            <a:avLst>
              <a:gd name="adj1" fmla="val -74237"/>
              <a:gd name="adj2" fmla="val 41897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O čem mluví Lysistrate? A o čem naopak vyslanci?</a:t>
            </a:r>
            <a:endParaRPr lang="cs-CZ" dirty="0"/>
          </a:p>
        </p:txBody>
      </p:sp>
      <p:sp>
        <p:nvSpPr>
          <p:cNvPr id="6" name="Zaoblený obdélníkový popisek 5"/>
          <p:cNvSpPr/>
          <p:nvPr/>
        </p:nvSpPr>
        <p:spPr>
          <a:xfrm>
            <a:off x="6143636" y="2571744"/>
            <a:ext cx="1785950" cy="1000132"/>
          </a:xfrm>
          <a:prstGeom prst="wedgeRoundRectCallout">
            <a:avLst>
              <a:gd name="adj1" fmla="val -155502"/>
              <a:gd name="adj2" fmla="val 80850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Kdo je to Lakóňan?</a:t>
            </a:r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Promluva Lysistrate je emotivní, obsahuje naléhavé otázky a vyzývá k reakci.</a:t>
            </a:r>
          </a:p>
          <a:p>
            <a:r>
              <a:rPr lang="cs-CZ" dirty="0" smtClean="0"/>
              <a:t>Lakóňan je Sparťan. </a:t>
            </a:r>
          </a:p>
          <a:p>
            <a:r>
              <a:rPr lang="cs-CZ" dirty="0" smtClean="0"/>
              <a:t>Lysistrate mluví o Spartě jako o příteli a pobízí vyslance ke smíření.</a:t>
            </a:r>
          </a:p>
          <a:p>
            <a:r>
              <a:rPr lang="cs-CZ" dirty="0" smtClean="0"/>
              <a:t>Vyslanci ji příliš neposlouchají, více jsou zaujati jejím vzhledem - ženskostí a půvabem.</a:t>
            </a:r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Ilustrace Lysistrate Pablem Picassem</a:t>
            </a:r>
            <a:endParaRPr lang="cs-CZ" dirty="0"/>
          </a:p>
        </p:txBody>
      </p:sp>
      <p:pic>
        <p:nvPicPr>
          <p:cNvPr id="4" name="Zástupný symbol pro obsah 3" descr="46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85786" y="1428736"/>
            <a:ext cx="3286148" cy="4357718"/>
          </a:xfrm>
        </p:spPr>
      </p:pic>
      <p:pic>
        <p:nvPicPr>
          <p:cNvPr id="5" name="Obrázek 4" descr="catphot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428736"/>
            <a:ext cx="4286280" cy="507209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Ptáci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Komedie o vzniku ideálního města mezi nebem a zemí, které vystaví ptáci. Pak převezmou od bohů moc.</a:t>
            </a:r>
          </a:p>
          <a:p>
            <a:r>
              <a:rPr lang="cs-CZ" dirty="0" smtClean="0"/>
              <a:t>Zdařilou parafrází jsou Ptákoviny Jiřího Žáčka.</a:t>
            </a:r>
            <a:endParaRPr lang="cs-CZ" dirty="0"/>
          </a:p>
        </p:txBody>
      </p:sp>
      <p:pic>
        <p:nvPicPr>
          <p:cNvPr id="4" name="Obrázek 3" descr="449px-Jiří_Žáček_20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1214422"/>
            <a:ext cx="4105656" cy="54772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3449463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704</Words>
  <Application>Microsoft Office PowerPoint</Application>
  <PresentationFormat>Předvádění na obrazovce (4:3)</PresentationFormat>
  <Paragraphs>127</Paragraphs>
  <Slides>12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systému Office</vt:lpstr>
      <vt:lpstr>Aristofanes</vt:lpstr>
      <vt:lpstr>Aristofanes</vt:lpstr>
      <vt:lpstr>Aristofanes</vt:lpstr>
      <vt:lpstr>Dílo</vt:lpstr>
      <vt:lpstr>                      Lysistrate</vt:lpstr>
      <vt:lpstr>Lysistrate - ukázka</vt:lpstr>
      <vt:lpstr>Řešení</vt:lpstr>
      <vt:lpstr>Ilustrace Lysistrate Pablem Picassem</vt:lpstr>
      <vt:lpstr>Ptáci</vt:lpstr>
      <vt:lpstr>Ptákoviny - ukázka</vt:lpstr>
      <vt:lpstr>Řešení</vt:lpstr>
      <vt:lpstr>Zdroje</vt:lpstr>
    </vt:vector>
  </TitlesOfParts>
  <Company>GJSZLIN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Svízelová, Martina</dc:creator>
  <cp:lastModifiedBy>jitulis</cp:lastModifiedBy>
  <cp:revision>26</cp:revision>
  <dcterms:created xsi:type="dcterms:W3CDTF">2013-06-12T09:22:56Z</dcterms:created>
  <dcterms:modified xsi:type="dcterms:W3CDTF">2013-12-10T06:17:34Z</dcterms:modified>
</cp:coreProperties>
</file>