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8" r:id="rId3"/>
    <p:sldId id="257" r:id="rId4"/>
    <p:sldId id="260" r:id="rId5"/>
    <p:sldId id="261" r:id="rId6"/>
    <p:sldId id="264" r:id="rId7"/>
    <p:sldId id="262" r:id="rId8"/>
    <p:sldId id="263" r:id="rId9"/>
    <p:sldId id="259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14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1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B50F9-EEDE-440F-B555-4630FC276028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C6AC9-B1A2-4146-B583-F832DD59479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874666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6F95D2-67DF-483D-9DEC-40219591D4C4}" type="slidenum">
              <a:rPr lang="cs-CZ"/>
              <a:pPr/>
              <a:t>1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C6AC9-B1A2-4146-B583-F832DD594797}" type="slidenum">
              <a:rPr lang="cs-CZ" smtClean="0"/>
              <a:pPr/>
              <a:t>2</a:t>
            </a:fld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C6AC9-B1A2-4146-B583-F832DD594797}" type="slidenum">
              <a:rPr lang="cs-CZ" smtClean="0"/>
              <a:pPr/>
              <a:t>3</a:t>
            </a:fld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C6AC9-B1A2-4146-B583-F832DD594797}" type="slidenum">
              <a:rPr lang="cs-CZ" smtClean="0"/>
              <a:pPr/>
              <a:t>4</a:t>
            </a:fld>
            <a:endParaRPr lang="cs-C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C6AC9-B1A2-4146-B583-F832DD594797}" type="slidenum">
              <a:rPr lang="cs-CZ" smtClean="0"/>
              <a:pPr/>
              <a:t>5</a:t>
            </a:fld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C6AC9-B1A2-4146-B583-F832DD594797}" type="slidenum">
              <a:rPr lang="cs-CZ" smtClean="0"/>
              <a:pPr/>
              <a:t>6</a:t>
            </a:fld>
            <a:endParaRPr 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C6AC9-B1A2-4146-B583-F832DD594797}" type="slidenum">
              <a:rPr lang="cs-CZ" smtClean="0"/>
              <a:pPr/>
              <a:t>7</a:t>
            </a:fld>
            <a:endParaRPr lang="cs-CZ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C6AC9-B1A2-4146-B583-F832DD594797}" type="slidenum">
              <a:rPr lang="cs-CZ" smtClean="0"/>
              <a:pPr/>
              <a:t>8</a:t>
            </a:fld>
            <a:endParaRPr lang="cs-CZ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C6AC9-B1A2-4146-B583-F832DD594797}" type="slidenum">
              <a:rPr lang="cs-CZ" smtClean="0"/>
              <a:pPr/>
              <a:t>9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0F12-5C1A-40B7-ABAC-C15241244795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8BF1-E4FE-42DA-961E-E251B44E24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08045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0F12-5C1A-40B7-ABAC-C15241244795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8BF1-E4FE-42DA-961E-E251B44E24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62488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0F12-5C1A-40B7-ABAC-C15241244795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8BF1-E4FE-42DA-961E-E251B44E24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575514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0F12-5C1A-40B7-ABAC-C15241244795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8BF1-E4FE-42DA-961E-E251B44E24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04267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0F12-5C1A-40B7-ABAC-C15241244795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8BF1-E4FE-42DA-961E-E251B44E24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532358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0F12-5C1A-40B7-ABAC-C15241244795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8BF1-E4FE-42DA-961E-E251B44E24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8635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0F12-5C1A-40B7-ABAC-C15241244795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8BF1-E4FE-42DA-961E-E251B44E24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98269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0F12-5C1A-40B7-ABAC-C15241244795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8BF1-E4FE-42DA-961E-E251B44E24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14314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0F12-5C1A-40B7-ABAC-C15241244795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8BF1-E4FE-42DA-961E-E251B44E24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25059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0F12-5C1A-40B7-ABAC-C15241244795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8BF1-E4FE-42DA-961E-E251B44E24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74599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0F12-5C1A-40B7-ABAC-C15241244795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8BF1-E4FE-42DA-961E-E251B44E24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01929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10F12-5C1A-40B7-ABAC-C15241244795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A8BF1-E4FE-42DA-961E-E251B44E24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01489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3238"/>
            <a:ext cx="7772400" cy="431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b="1" dirty="0" smtClean="0">
                <a:solidFill>
                  <a:schemeClr val="tx2">
                    <a:satMod val="130000"/>
                  </a:schemeClr>
                </a:solidFill>
                <a:latin typeface="Calibri" pitchFamily="34" charset="0"/>
              </a:rPr>
              <a:t>Řečtí historikové</a:t>
            </a:r>
            <a:endParaRPr lang="cs-CZ" sz="3600" b="1" dirty="0">
              <a:solidFill>
                <a:schemeClr val="tx2">
                  <a:satMod val="13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196" name="TextovéPole 4"/>
          <p:cNvSpPr txBox="1">
            <a:spLocks noChangeArrowheads="1"/>
          </p:cNvSpPr>
          <p:nvPr/>
        </p:nvSpPr>
        <p:spPr bwMode="auto">
          <a:xfrm>
            <a:off x="358775" y="6072206"/>
            <a:ext cx="8426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Gymn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</a:rPr>
              <a:t>ázium a Jazyková škola s právem státní jazykové zkoušky Zlín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727075" y="2349500"/>
            <a:ext cx="76692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68583330"/>
              </p:ext>
            </p:extLst>
          </p:nvPr>
        </p:nvGraphicFramePr>
        <p:xfrm>
          <a:off x="571472" y="2285992"/>
          <a:ext cx="7700989" cy="353797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76191"/>
                <a:gridCol w="5224798"/>
              </a:tblGrid>
              <a:tr h="328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  <a:latin typeface="Calibri" pitchFamily="34" charset="0"/>
                        </a:rPr>
                        <a:t>Tematická oblast</a:t>
                      </a:r>
                      <a:endParaRPr lang="cs-CZ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latin typeface="Calibri" pitchFamily="34" charset="0"/>
                        </a:rPr>
                        <a:t>Antika</a:t>
                      </a:r>
                      <a:endParaRPr lang="cs-CZ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28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  <a:latin typeface="Calibri" pitchFamily="34" charset="0"/>
                        </a:rPr>
                        <a:t>Datum vytvoření</a:t>
                      </a:r>
                      <a:endParaRPr lang="cs-CZ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</a:rPr>
                        <a:t>6. 6. 2013</a:t>
                      </a:r>
                      <a:endParaRPr lang="cs-CZ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28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latin typeface="Calibri" pitchFamily="34" charset="0"/>
                        </a:rPr>
                        <a:t>Ročník </a:t>
                      </a:r>
                      <a:endParaRPr lang="cs-CZ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Calibri" pitchFamily="34" charset="0"/>
                        </a:rPr>
                        <a:t>První ročník gymnázia</a:t>
                      </a:r>
                      <a:endParaRPr lang="cs-CZ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575664"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Calibri" pitchFamily="34" charset="0"/>
                        </a:rPr>
                        <a:t>Stručný obsah</a:t>
                      </a:r>
                      <a:endParaRPr lang="cs-CZ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</a:rPr>
                        <a:t>Prezentace představuje výklad </a:t>
                      </a:r>
                      <a:r>
                        <a:rPr lang="cs-CZ" baseline="0" dirty="0" smtClean="0">
                          <a:latin typeface="Calibri" pitchFamily="34" charset="0"/>
                        </a:rPr>
                        <a:t>k učivu řecká historická literatura doplněný o dotazy.</a:t>
                      </a:r>
                      <a:endParaRPr lang="cs-CZ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069091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  <a:latin typeface="Calibri" pitchFamily="34" charset="0"/>
                        </a:rPr>
                        <a:t>Způsob využití</a:t>
                      </a:r>
                      <a:endParaRPr lang="cs-CZ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Calibri" pitchFamily="34" charset="0"/>
                        </a:rPr>
                        <a:t>Doporučuje se postupně procházet s žáky jednotlivé snímky a dotazy. Po cvičení následuje řešení. </a:t>
                      </a:r>
                    </a:p>
                  </a:txBody>
                  <a:tcPr/>
                </a:tc>
              </a:tr>
              <a:tr h="328951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  <a:latin typeface="Calibri" pitchFamily="34" charset="0"/>
                        </a:rPr>
                        <a:t>Autor</a:t>
                      </a:r>
                      <a:endParaRPr lang="cs-CZ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</a:rPr>
                        <a:t>Mgr. Martina</a:t>
                      </a:r>
                      <a:r>
                        <a:rPr lang="cs-CZ" baseline="0" dirty="0" smtClean="0">
                          <a:latin typeface="Calibri" pitchFamily="34" charset="0"/>
                        </a:rPr>
                        <a:t> Svízelová</a:t>
                      </a:r>
                      <a:endParaRPr lang="cs-CZ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3352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  <a:latin typeface="Calibri" pitchFamily="34" charset="0"/>
                        </a:rPr>
                        <a:t>Kód</a:t>
                      </a:r>
                      <a:endParaRPr lang="cs-CZ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</a:rPr>
                        <a:t>VY_32_INOVACE_16_CSVI08</a:t>
                      </a:r>
                      <a:endParaRPr lang="cs-CZ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2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2852"/>
            <a:ext cx="77438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9188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Herodotos z Halikarnassu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146" y="1600200"/>
            <a:ext cx="3747708" cy="4525963"/>
          </a:xfrm>
        </p:spPr>
      </p:pic>
      <p:sp>
        <p:nvSpPr>
          <p:cNvPr id="5" name="Obdélník 4"/>
          <p:cNvSpPr/>
          <p:nvPr/>
        </p:nvSpPr>
        <p:spPr>
          <a:xfrm>
            <a:off x="6444208" y="1620449"/>
            <a:ext cx="2592288" cy="9361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Kde je Halikarnass?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67544" y="3068960"/>
            <a:ext cx="2016224" cy="8640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Říká ti něco Mauzoleum                      v Halikarnassu?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881316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Herodotos z Halikarnassu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484-430 př. n. l.</a:t>
            </a:r>
          </a:p>
          <a:p>
            <a:r>
              <a:rPr lang="cs-CZ" dirty="0" smtClean="0"/>
              <a:t>řecký historik</a:t>
            </a:r>
          </a:p>
          <a:p>
            <a:r>
              <a:rPr lang="cs-CZ" dirty="0" smtClean="0"/>
              <a:t>narodil se v Malé Asii</a:t>
            </a:r>
          </a:p>
          <a:p>
            <a:r>
              <a:rPr lang="cs-CZ" dirty="0" smtClean="0"/>
              <a:t>byl nazván Otcem dějepisu</a:t>
            </a:r>
          </a:p>
          <a:p>
            <a:r>
              <a:rPr lang="cs-CZ" dirty="0" smtClean="0"/>
              <a:t>hodně </a:t>
            </a:r>
            <a:r>
              <a:rPr lang="cs-CZ" dirty="0" smtClean="0"/>
              <a:t>cestoval (Egypt</a:t>
            </a:r>
            <a:r>
              <a:rPr lang="cs-CZ" dirty="0" smtClean="0"/>
              <a:t>, Babylon)</a:t>
            </a:r>
          </a:p>
          <a:p>
            <a:r>
              <a:rPr lang="cs-CZ" dirty="0" smtClean="0"/>
              <a:t>dílo </a:t>
            </a:r>
            <a:r>
              <a:rPr lang="cs-CZ" b="1" dirty="0" smtClean="0">
                <a:solidFill>
                  <a:srgbClr val="7030A0"/>
                </a:solidFill>
              </a:rPr>
              <a:t>Dějiny</a:t>
            </a:r>
          </a:p>
          <a:p>
            <a:pPr lvl="1"/>
            <a:r>
              <a:rPr lang="cs-CZ" dirty="0" smtClean="0"/>
              <a:t>obsahuje 9 svazků</a:t>
            </a:r>
          </a:p>
          <a:p>
            <a:pPr lvl="1"/>
            <a:r>
              <a:rPr lang="cs-CZ" dirty="0" smtClean="0"/>
              <a:t>zachycuje vzrůstání perské moci, vznik konfliktu mezi Evropou                   a Asií, řecko-perské války </a:t>
            </a:r>
          </a:p>
          <a:p>
            <a:pPr lvl="1"/>
            <a:r>
              <a:rPr lang="cs-CZ" dirty="0" smtClean="0"/>
              <a:t>dílo autor obohacuje o geografické poznatky</a:t>
            </a:r>
          </a:p>
          <a:p>
            <a:pPr lvl="1"/>
            <a:r>
              <a:rPr lang="cs-CZ" dirty="0" smtClean="0"/>
              <a:t>vyprávění není zcela objektivní, Herodotos věří na moc bohů</a:t>
            </a:r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228184" y="1700808"/>
            <a:ext cx="2520280" cy="14401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Mauzoleum                               v Halikarnassu je jeden            z divů světa.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357818" y="3214686"/>
            <a:ext cx="2357454" cy="92869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Halikarnass je v Malé Asii (v Turecku).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0491759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</a:t>
            </a:r>
            <a:r>
              <a:rPr lang="cs-CZ" dirty="0" smtClean="0"/>
              <a:t>ecko-perské války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73" y="1600200"/>
            <a:ext cx="7077199" cy="5141168"/>
          </a:xfrm>
        </p:spPr>
      </p:pic>
      <p:sp>
        <p:nvSpPr>
          <p:cNvPr id="5" name="Obdélník 4"/>
          <p:cNvSpPr/>
          <p:nvPr/>
        </p:nvSpPr>
        <p:spPr>
          <a:xfrm>
            <a:off x="179512" y="1137126"/>
            <a:ext cx="1944216" cy="158417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Vzpomněl by sis na některé nejvýznamnější bitvy?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6923035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bitva u </a:t>
            </a:r>
            <a:r>
              <a:rPr lang="cs-CZ" dirty="0"/>
              <a:t>M</a:t>
            </a:r>
            <a:r>
              <a:rPr lang="cs-CZ" dirty="0" smtClean="0"/>
              <a:t>arathonu (490 př. n. l.)</a:t>
            </a:r>
          </a:p>
          <a:p>
            <a:r>
              <a:rPr lang="cs-CZ" dirty="0" smtClean="0"/>
              <a:t>bitva u Thermopyl a Salaminy (480 př. n. l.)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87494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Thukydides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80728"/>
            <a:ext cx="4968552" cy="5760640"/>
          </a:xfrm>
        </p:spPr>
      </p:pic>
    </p:spTree>
    <p:extLst>
      <p:ext uri="{BB962C8B-B14F-4D97-AF65-F5344CB8AC3E}">
        <p14:creationId xmlns="" xmlns:p14="http://schemas.microsoft.com/office/powerpoint/2010/main" val="183156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Thukydides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460-396 př. n. l.</a:t>
            </a:r>
          </a:p>
          <a:p>
            <a:r>
              <a:rPr lang="cs-CZ" dirty="0" smtClean="0"/>
              <a:t>řecký historik a politik</a:t>
            </a:r>
          </a:p>
          <a:p>
            <a:r>
              <a:rPr lang="cs-CZ" dirty="0" smtClean="0"/>
              <a:t>označován za prvního pragmatického historika</a:t>
            </a:r>
          </a:p>
          <a:p>
            <a:r>
              <a:rPr lang="cs-CZ" dirty="0" smtClean="0"/>
              <a:t>byl objektivní, psal o své současnosti a pracoval          s prameny</a:t>
            </a:r>
          </a:p>
          <a:p>
            <a:r>
              <a:rPr lang="cs-CZ" dirty="0" smtClean="0"/>
              <a:t>o jeho původu toho moc nevíme</a:t>
            </a:r>
          </a:p>
          <a:p>
            <a:r>
              <a:rPr lang="cs-CZ" dirty="0" smtClean="0"/>
              <a:t>byl bohatý a vlivný</a:t>
            </a:r>
          </a:p>
          <a:p>
            <a:r>
              <a:rPr lang="cs-CZ" dirty="0" smtClean="0"/>
              <a:t>dílo </a:t>
            </a:r>
            <a:r>
              <a:rPr lang="cs-CZ" b="1" dirty="0">
                <a:solidFill>
                  <a:srgbClr val="7030A0"/>
                </a:solidFill>
              </a:rPr>
              <a:t>D</a:t>
            </a:r>
            <a:r>
              <a:rPr lang="cs-CZ" b="1" dirty="0" smtClean="0">
                <a:solidFill>
                  <a:srgbClr val="7030A0"/>
                </a:solidFill>
              </a:rPr>
              <a:t>ějiny peloponéské války</a:t>
            </a:r>
          </a:p>
          <a:p>
            <a:pPr lvl="1"/>
            <a:r>
              <a:rPr lang="cs-CZ" dirty="0"/>
              <a:t>8</a:t>
            </a:r>
            <a:r>
              <a:rPr lang="cs-CZ" dirty="0" smtClean="0"/>
              <a:t> dílů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948264" y="4005064"/>
            <a:ext cx="1944216" cy="20882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Kdo s kým vedl peloponéskou válku?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589882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Obdélník 6"/>
          <p:cNvSpPr/>
          <p:nvPr/>
        </p:nvSpPr>
        <p:spPr>
          <a:xfrm>
            <a:off x="539552" y="260648"/>
            <a:ext cx="2952328" cy="1800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Námořní spolek v čele                    s Athénami bojoval proti peloponéskému spolku vedenému Spartou.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79512" y="5157192"/>
            <a:ext cx="2088232" cy="14401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Informace čerpal Thukydides od obou válčících stran.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9991372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Herodotos: http://commons.wikimedia.org/wiki/File:Wien-Parlament-Herodot.jpg?uselang=cs</a:t>
            </a:r>
          </a:p>
          <a:p>
            <a:r>
              <a:rPr lang="cs-CZ" dirty="0" smtClean="0"/>
              <a:t>Řecko-perské války: http://commons.wikimedia.org/wiki/File:Map_Greco-Persian_Wars-en.svg?uselang=cs</a:t>
            </a:r>
          </a:p>
          <a:p>
            <a:r>
              <a:rPr lang="cs-CZ" dirty="0" smtClean="0"/>
              <a:t>Thukydides: http://cs.wikipedia.org/wiki/Soubor:Thucydides-bust-cutout_ROM.jpg</a:t>
            </a:r>
          </a:p>
          <a:p>
            <a:r>
              <a:rPr lang="cs-CZ" dirty="0" smtClean="0"/>
              <a:t>Peloponéské války: http://cs.wikipedia.org/wiki/Soubor:Pelop_krieg1.png</a:t>
            </a:r>
          </a:p>
          <a:p>
            <a:r>
              <a:rPr lang="cs-CZ" dirty="0" smtClean="0"/>
              <a:t>HÁNOVÁ, E. a kol. </a:t>
            </a:r>
            <a:r>
              <a:rPr lang="cs-CZ" i="1" dirty="0" smtClean="0"/>
              <a:t>Odmaturuj z literatury 1</a:t>
            </a:r>
            <a:r>
              <a:rPr lang="cs-CZ" dirty="0" smtClean="0"/>
              <a:t>. 3. vyd. Brno: Didaktis, 2004. ISBN 80-7358-016-0.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15316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326</Words>
  <Application>Microsoft Office PowerPoint</Application>
  <PresentationFormat>Předvádění na obrazovce (4:3)</PresentationFormat>
  <Paragraphs>65</Paragraphs>
  <Slides>9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Řečtí historikové</vt:lpstr>
      <vt:lpstr>Herodotos z Halikarnassu</vt:lpstr>
      <vt:lpstr>Herodotos z Halikarnassu</vt:lpstr>
      <vt:lpstr>Řecko-perské války</vt:lpstr>
      <vt:lpstr>Řešení</vt:lpstr>
      <vt:lpstr>Thukydides</vt:lpstr>
      <vt:lpstr>Thukydides</vt:lpstr>
      <vt:lpstr>Snímek 8</vt:lpstr>
      <vt:lpstr>Zdroje</vt:lpstr>
    </vt:vector>
  </TitlesOfParts>
  <Company>GJSZLIN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Svízelová, Martina</dc:creator>
  <cp:lastModifiedBy>jitulis</cp:lastModifiedBy>
  <cp:revision>15</cp:revision>
  <dcterms:created xsi:type="dcterms:W3CDTF">2013-06-06T06:17:25Z</dcterms:created>
  <dcterms:modified xsi:type="dcterms:W3CDTF">2013-12-10T06:19:00Z</dcterms:modified>
</cp:coreProperties>
</file>